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317" r:id="rId3"/>
    <p:sldId id="355" r:id="rId4"/>
    <p:sldId id="323" r:id="rId5"/>
    <p:sldId id="354" r:id="rId6"/>
    <p:sldId id="264" r:id="rId7"/>
    <p:sldId id="345" r:id="rId8"/>
    <p:sldId id="357" r:id="rId9"/>
    <p:sldId id="356" r:id="rId10"/>
    <p:sldId id="331" r:id="rId11"/>
    <p:sldId id="333" r:id="rId12"/>
    <p:sldId id="334" r:id="rId13"/>
    <p:sldId id="335" r:id="rId14"/>
    <p:sldId id="344" r:id="rId15"/>
    <p:sldId id="358" r:id="rId16"/>
    <p:sldId id="347" r:id="rId17"/>
    <p:sldId id="349" r:id="rId18"/>
    <p:sldId id="350" r:id="rId19"/>
    <p:sldId id="363" r:id="rId20"/>
    <p:sldId id="351" r:id="rId21"/>
    <p:sldId id="364" r:id="rId22"/>
    <p:sldId id="324" r:id="rId23"/>
    <p:sldId id="346" r:id="rId24"/>
    <p:sldId id="325" r:id="rId25"/>
    <p:sldId id="327" r:id="rId26"/>
    <p:sldId id="328" r:id="rId27"/>
    <p:sldId id="330" r:id="rId28"/>
    <p:sldId id="316" r:id="rId29"/>
    <p:sldId id="314" r:id="rId30"/>
    <p:sldId id="315" r:id="rId31"/>
    <p:sldId id="294" r:id="rId32"/>
    <p:sldId id="280" r:id="rId33"/>
    <p:sldId id="295" r:id="rId34"/>
    <p:sldId id="304" r:id="rId35"/>
    <p:sldId id="302" r:id="rId36"/>
    <p:sldId id="303" r:id="rId37"/>
    <p:sldId id="305" r:id="rId38"/>
    <p:sldId id="306" r:id="rId39"/>
    <p:sldId id="308" r:id="rId40"/>
    <p:sldId id="352" r:id="rId41"/>
    <p:sldId id="307" r:id="rId42"/>
    <p:sldId id="365" r:id="rId43"/>
    <p:sldId id="353" r:id="rId44"/>
    <p:sldId id="362" r:id="rId45"/>
    <p:sldId id="366" r:id="rId46"/>
    <p:sldId id="359" r:id="rId47"/>
    <p:sldId id="348" r:id="rId48"/>
    <p:sldId id="301" r:id="rId49"/>
    <p:sldId id="336" r:id="rId50"/>
    <p:sldId id="337" r:id="rId51"/>
    <p:sldId id="338" r:id="rId52"/>
    <p:sldId id="340" r:id="rId53"/>
    <p:sldId id="341" r:id="rId54"/>
    <p:sldId id="339" r:id="rId55"/>
    <p:sldId id="343" r:id="rId56"/>
    <p:sldId id="326" r:id="rId57"/>
    <p:sldId id="329" r:id="rId58"/>
    <p:sldId id="276" r:id="rId59"/>
    <p:sldId id="275" r:id="rId60"/>
    <p:sldId id="313" r:id="rId6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07BD"/>
    <a:srgbClr val="3F7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2" autoAdjust="0"/>
    <p:restoredTop sz="94660"/>
  </p:normalViewPr>
  <p:slideViewPr>
    <p:cSldViewPr>
      <p:cViewPr>
        <p:scale>
          <a:sx n="100" d="100"/>
          <a:sy n="100" d="100"/>
        </p:scale>
        <p:origin x="-2338" y="-542"/>
      </p:cViewPr>
      <p:guideLst>
        <p:guide orient="horz" pos="2160"/>
        <p:guide pos="2880"/>
      </p:guideLst>
    </p:cSldViewPr>
  </p:slideViewPr>
  <p:notesTextViewPr>
    <p:cViewPr>
      <p:scale>
        <a:sx n="1" d="1"/>
        <a:sy n="1" d="1"/>
      </p:scale>
      <p:origin x="0" y="0"/>
    </p:cViewPr>
  </p:notesTextViewPr>
  <p:sorterViewPr>
    <p:cViewPr>
      <p:scale>
        <a:sx n="62" d="100"/>
        <a:sy n="6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97543DEA-B1F7-42B5-89A6-D362185D3C72}" type="datetimeFigureOut">
              <a:rPr lang="en-US" smtClean="0"/>
              <a:t>11/8/2015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B0DBC997-D855-4059-97A7-A95AABE5AE03}" type="slidenum">
              <a:rPr lang="en-US" smtClean="0"/>
              <a:t>‹#›</a:t>
            </a:fld>
            <a:endParaRPr lang="en-US"/>
          </a:p>
        </p:txBody>
      </p:sp>
    </p:spTree>
    <p:extLst>
      <p:ext uri="{BB962C8B-B14F-4D97-AF65-F5344CB8AC3E}">
        <p14:creationId xmlns:p14="http://schemas.microsoft.com/office/powerpoint/2010/main" val="400379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DC1245-F4AD-4705-9518-DDEDD4BFC323}" type="slidenum">
              <a:rPr lang="en-US" altLang="zh-CN"/>
              <a:pPr/>
              <a:t>4</a:t>
            </a:fld>
            <a:endParaRPr lang="en-US" altLang="zh-CN"/>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A65DFF7-1B52-44D9-8F95-4AC9AF5952F4}" type="slidenum">
              <a:rPr lang="en-US" altLang="zh-CN"/>
              <a:pPr/>
              <a:t>10</a:t>
            </a:fld>
            <a:endParaRPr lang="en-US" altLang="zh-CN"/>
          </a:p>
        </p:txBody>
      </p:sp>
      <p:sp>
        <p:nvSpPr>
          <p:cNvPr id="115714" name="Rectangle 2"/>
          <p:cNvSpPr>
            <a:spLocks noGrp="1" noRot="1" noChangeAspect="1" noChangeArrowheads="1" noTextEdit="1"/>
          </p:cNvSpPr>
          <p:nvPr>
            <p:ph type="sldImg"/>
          </p:nvPr>
        </p:nvSpPr>
        <p:spPr>
          <a:xfrm>
            <a:off x="1204913" y="698500"/>
            <a:ext cx="4602162" cy="34512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5" name="Rectangle 3"/>
          <p:cNvSpPr>
            <a:spLocks noGrp="1" noChangeArrowheads="1"/>
          </p:cNvSpPr>
          <p:nvPr>
            <p:ph type="body" idx="1"/>
          </p:nvPr>
        </p:nvSpPr>
        <p:spPr>
          <a:xfrm>
            <a:off x="962675" y="4384803"/>
            <a:ext cx="5085053" cy="4156234"/>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929" tIns="45965" rIns="91929" bIns="45965"/>
          <a:lstStyle/>
          <a:p>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35EBC23-A43C-4900-8650-BCD2C9024A43}" type="slidenum">
              <a:rPr lang="en-US" altLang="zh-CN"/>
              <a:pPr/>
              <a:t>11</a:t>
            </a:fld>
            <a:endParaRPr lang="en-US" altLang="zh-CN"/>
          </a:p>
        </p:txBody>
      </p:sp>
      <p:sp>
        <p:nvSpPr>
          <p:cNvPr id="117762" name="Rectangle 2"/>
          <p:cNvSpPr>
            <a:spLocks noGrp="1" noRot="1" noChangeAspect="1" noChangeArrowheads="1" noTextEdit="1"/>
          </p:cNvSpPr>
          <p:nvPr>
            <p:ph type="sldImg"/>
          </p:nvPr>
        </p:nvSpPr>
        <p:spPr>
          <a:xfrm>
            <a:off x="1204913" y="698500"/>
            <a:ext cx="4602162" cy="34512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3" name="Rectangle 3"/>
          <p:cNvSpPr>
            <a:spLocks noGrp="1" noChangeArrowheads="1"/>
          </p:cNvSpPr>
          <p:nvPr>
            <p:ph type="body" idx="1"/>
          </p:nvPr>
        </p:nvSpPr>
        <p:spPr>
          <a:xfrm>
            <a:off x="962675" y="4384803"/>
            <a:ext cx="5085053" cy="4156234"/>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929" tIns="45965" rIns="91929" bIns="45965"/>
          <a:lstStyle/>
          <a:p>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3200D5-171A-4563-BBFC-13E46F4F8CC4}" type="slidenum">
              <a:rPr lang="en-US" altLang="zh-CN"/>
              <a:pPr/>
              <a:t>49</a:t>
            </a:fld>
            <a:endParaRPr lang="en-US" altLang="zh-CN"/>
          </a:p>
        </p:txBody>
      </p:sp>
      <p:sp>
        <p:nvSpPr>
          <p:cNvPr id="121858" name="Rectangle 2"/>
          <p:cNvSpPr>
            <a:spLocks noGrp="1" noRot="1" noChangeAspect="1" noChangeArrowheads="1" noTextEdit="1"/>
          </p:cNvSpPr>
          <p:nvPr>
            <p:ph type="sldImg"/>
          </p:nvPr>
        </p:nvSpPr>
        <p:spPr>
          <a:xfrm>
            <a:off x="1204913" y="698500"/>
            <a:ext cx="4602162" cy="34512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9" name="Rectangle 3"/>
          <p:cNvSpPr>
            <a:spLocks noGrp="1" noChangeArrowheads="1"/>
          </p:cNvSpPr>
          <p:nvPr>
            <p:ph type="body" idx="1"/>
          </p:nvPr>
        </p:nvSpPr>
        <p:spPr>
          <a:xfrm>
            <a:off x="962675" y="4384803"/>
            <a:ext cx="5085053" cy="4156234"/>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929" tIns="45965" rIns="91929" bIns="45965"/>
          <a:lstStyle/>
          <a:p>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675A68-CB5B-4302-84E2-4CAE3AB7DBFD}" type="slidenum">
              <a:rPr lang="en-US" altLang="zh-CN"/>
              <a:pPr/>
              <a:t>53</a:t>
            </a:fld>
            <a:endParaRPr lang="en-US" altLang="zh-CN"/>
          </a:p>
        </p:txBody>
      </p:sp>
      <p:sp>
        <p:nvSpPr>
          <p:cNvPr id="130050" name="Rectangle 2"/>
          <p:cNvSpPr>
            <a:spLocks noGrp="1" noRot="1" noChangeAspect="1" noChangeArrowheads="1" noTextEdit="1"/>
          </p:cNvSpPr>
          <p:nvPr>
            <p:ph type="sldImg"/>
          </p:nvPr>
        </p:nvSpPr>
        <p:spPr>
          <a:xfrm>
            <a:off x="1204913" y="698500"/>
            <a:ext cx="4602162" cy="34512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1" name="Rectangle 3"/>
          <p:cNvSpPr>
            <a:spLocks noGrp="1" noChangeArrowheads="1"/>
          </p:cNvSpPr>
          <p:nvPr>
            <p:ph type="body" idx="1"/>
          </p:nvPr>
        </p:nvSpPr>
        <p:spPr>
          <a:xfrm>
            <a:off x="962675" y="4384803"/>
            <a:ext cx="5085053" cy="4156234"/>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929" tIns="45965" rIns="91929" bIns="45965"/>
          <a:lstStyle/>
          <a:p>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F74D2E9-90BC-4FF8-B017-8520718B4FCF}" type="slidenum">
              <a:rPr lang="en-US" altLang="zh-CN"/>
              <a:pPr/>
              <a:t>54</a:t>
            </a:fld>
            <a:endParaRPr lang="en-US" altLang="zh-CN"/>
          </a:p>
        </p:txBody>
      </p:sp>
      <p:sp>
        <p:nvSpPr>
          <p:cNvPr id="126978" name="Rectangle 2"/>
          <p:cNvSpPr>
            <a:spLocks noGrp="1" noRot="1" noChangeAspect="1" noChangeArrowheads="1" noTextEdit="1"/>
          </p:cNvSpPr>
          <p:nvPr>
            <p:ph type="sldImg"/>
          </p:nvPr>
        </p:nvSpPr>
        <p:spPr>
          <a:xfrm>
            <a:off x="1204913" y="698500"/>
            <a:ext cx="4602162" cy="34512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9" name="Rectangle 3"/>
          <p:cNvSpPr>
            <a:spLocks noGrp="1" noChangeArrowheads="1"/>
          </p:cNvSpPr>
          <p:nvPr>
            <p:ph type="body" idx="1"/>
          </p:nvPr>
        </p:nvSpPr>
        <p:spPr>
          <a:xfrm>
            <a:off x="962675" y="4384803"/>
            <a:ext cx="5085053" cy="4156234"/>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929" tIns="45965" rIns="91929" bIns="45965"/>
          <a:lstStyle/>
          <a:p>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11075-821B-4982-9568-175C7B65FE16}"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350015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F14C86-21A5-422A-B6A4-9F2A087150A6}"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299485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E80EFE-0802-4FEC-9452-5D528093477A}"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261517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DA035-AB25-4D4B-8AB7-A5B1BABF428C}"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13636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A3D40-AC4E-42B8-B722-60A2E1A7C0EA}" type="datetime1">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51326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09B7D5-85B5-43DB-AB6B-1904FEEB5DBC}" type="datetime1">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1180530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B4BD02-E8B6-4DF0-9EC3-25D575AAE5C5}" type="datetime1">
              <a:rPr lang="en-US" smtClean="0"/>
              <a:t>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394304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EAE51E-649F-43AE-BA20-CCDD2FD321A5}" type="datetime1">
              <a:rPr lang="en-US" smtClean="0"/>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233584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3A4D4-50D7-440F-9596-90CE1657E77D}" type="datetime1">
              <a:rPr lang="en-US" smtClean="0"/>
              <a:t>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40073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FDC94A-FBC3-472A-BAA7-01C0C0761018}" type="datetime1">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315117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CC3A6D-5716-4D96-8D3C-2B3B50FAEDC4}" type="datetime1">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1413C-6D03-4D32-8008-D7F8D8DF75DE}" type="slidenum">
              <a:rPr lang="en-US" smtClean="0"/>
              <a:t>‹#›</a:t>
            </a:fld>
            <a:endParaRPr lang="en-US"/>
          </a:p>
        </p:txBody>
      </p:sp>
    </p:spTree>
    <p:extLst>
      <p:ext uri="{BB962C8B-B14F-4D97-AF65-F5344CB8AC3E}">
        <p14:creationId xmlns:p14="http://schemas.microsoft.com/office/powerpoint/2010/main" val="2779990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CFAEF-5B32-4F47-98A2-CF2A9B338069}" type="datetime1">
              <a:rPr lang="en-US" smtClean="0"/>
              <a:t>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1413C-6D03-4D32-8008-D7F8D8DF75DE}" type="slidenum">
              <a:rPr lang="en-US" smtClean="0"/>
              <a:t>‹#›</a:t>
            </a:fld>
            <a:endParaRPr lang="en-US"/>
          </a:p>
        </p:txBody>
      </p:sp>
    </p:spTree>
    <p:extLst>
      <p:ext uri="{BB962C8B-B14F-4D97-AF65-F5344CB8AC3E}">
        <p14:creationId xmlns:p14="http://schemas.microsoft.com/office/powerpoint/2010/main" val="346757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notesSlide" Target="../notesSlides/notesSlide2.xml"/><Relationship Id="rId7" Type="http://schemas.openxmlformats.org/officeDocument/2006/relationships/image" Target="../media/image17.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http://faculty.sites.uci.edu/lrkeller/classes/" TargetMode="External"/><Relationship Id="rId4" Type="http://schemas.openxmlformats.org/officeDocument/2006/relationships/hyperlink" Target="http://faculty.sites.uci.edu/lrkeller/files/2011/06/The-Founding-of-Informs-Decision-Analysi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jpg"/><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hyperlink" Target="http://books.google.com/books?id=nBpdrLnyMvUC&amp;printsec=frontcover&amp;dq=smart+choices&amp;source=gbs_summary_s&amp;cad=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faculty.sites.uci.edu/lrkeller/files/2011/06/A-Modeling-Methodology-for.-Multiobjective-Multistakeholder-Decisions.-Implications-for-Research.pdf" TargetMode="External"/><Relationship Id="rId7" Type="http://schemas.openxmlformats.org/officeDocument/2006/relationships/image" Target="../media/image28.jpeg"/><Relationship Id="rId2" Type="http://schemas.openxmlformats.org/officeDocument/2006/relationships/hyperlink" Target="http://www.sandiegohistory.org/journal/81fall/images/piva.jpg"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faculty.sites.uci.edu/lrkeller/class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faculty.sites.uci.edu/lrkeller/classes/" TargetMode="External"/><Relationship Id="rId3" Type="http://schemas.openxmlformats.org/officeDocument/2006/relationships/image" Target="../media/image36.png"/><Relationship Id="rId7" Type="http://schemas.openxmlformats.org/officeDocument/2006/relationships/image" Target="../media/image40.jpeg"/><Relationship Id="rId12" Type="http://schemas.openxmlformats.org/officeDocument/2006/relationships/hyperlink" Target="http://pubsonline.informs.org/doi/abs/10.1287/ited.1080.0012" TargetMode="External"/><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jpeg"/><Relationship Id="rId11" Type="http://schemas.openxmlformats.org/officeDocument/2006/relationships/hyperlink" Target="http://ite.pubs.informs.org/" TargetMode="External"/><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homedepot.com/webapp/wcs/stores/servlet/HomePageView?langId=-1&amp;storeId=10051&amp;catalogId=10053" TargetMode="Externa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homedepot.com/webapp/wcs/stores/servlet/HomePageView?langId=-1&amp;storeId=10051&amp;catalogId=10053" TargetMode="Externa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35.png"/><Relationship Id="rId4" Type="http://schemas.openxmlformats.org/officeDocument/2006/relationships/image" Target="../media/image50.emf"/></Relationships>
</file>

<file path=ppt/slides/_rels/slide3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55.emf"/></Relationships>
</file>

<file path=ppt/slides/_rels/slide3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png"/><Relationship Id="rId9"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35.png"/><Relationship Id="rId4" Type="http://schemas.openxmlformats.org/officeDocument/2006/relationships/image" Target="../media/image56.em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5.png"/><Relationship Id="rId4" Type="http://schemas.openxmlformats.org/officeDocument/2006/relationships/image" Target="../media/image58.emf"/></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faculty.sites.uci.edu/lrkeller/files/2011/06/multiple-objective-decision-analysis-involving-ultiple-stakeholders.pdf" TargetMode="External"/><Relationship Id="rId2" Type="http://schemas.openxmlformats.org/officeDocument/2006/relationships/hyperlink" Target="http://faculty.sites.uci.edu/lrkeller/classe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jpg"/><Relationship Id="rId4" Type="http://schemas.openxmlformats.org/officeDocument/2006/relationships/image" Target="../media/image61.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62.wmf"/><Relationship Id="rId4"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jpg"/><Relationship Id="rId4" Type="http://schemas.openxmlformats.org/officeDocument/2006/relationships/image" Target="../media/image1.wmf"/></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ap.edu/catalog/10868/distribution-and-administration-of-potassium-iodide-in-the-event-of-a-nuclear-incident" TargetMode="External"/><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hyperlink" Target="http://faculty.sites.uci.edu/lrkeller/classes/" TargetMode="External"/><Relationship Id="rId5" Type="http://schemas.openxmlformats.org/officeDocument/2006/relationships/hyperlink" Target="http://pubsonline.informs.org/doi/abs/10.1287/deca.1060.0072" TargetMode="External"/><Relationship Id="rId4" Type="http://schemas.openxmlformats.org/officeDocument/2006/relationships/hyperlink" Target="http://faculty.sites.uci.edu/lrkeller/files/2011/06/A-Multiple-Objective-Decision-Analysis-for-Terrorism-Protection-Potassium-Iodide-Distribution-in-Nuclear-Incidents.pdf"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homedepot.com/webapp/wcs/stores/servlet/HomePageView?langId=-1&amp;storeId=10051&amp;catalogId=10053" TargetMode="External"/><Relationship Id="rId2" Type="http://schemas.openxmlformats.org/officeDocument/2006/relationships/hyperlink" Target="http://faculty.sites.uci.edu/lrkeller/classes/" TargetMode="Externa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352800"/>
            <a:ext cx="8915400" cy="3429000"/>
          </a:xfrm>
        </p:spPr>
        <p:txBody>
          <a:bodyPr>
            <a:normAutofit fontScale="90000"/>
          </a:bodyPr>
          <a:lstStyle/>
          <a:p>
            <a:r>
              <a:rPr lang="en-US" sz="6000" b="1" dirty="0"/>
              <a:t>MULTI-OBJECTIVE </a:t>
            </a:r>
            <a:r>
              <a:rPr lang="en-US" sz="6000" b="1" dirty="0" smtClean="0"/>
              <a:t/>
            </a:r>
            <a:br>
              <a:rPr lang="en-US" sz="6000" b="1" dirty="0" smtClean="0"/>
            </a:br>
            <a:r>
              <a:rPr lang="en-US" sz="6000" b="1" dirty="0" smtClean="0"/>
              <a:t>MULTI-STAKEHOLDER </a:t>
            </a:r>
            <a:br>
              <a:rPr lang="en-US" sz="6000" b="1" dirty="0" smtClean="0"/>
            </a:br>
            <a:r>
              <a:rPr lang="en-US" sz="6000" b="1" dirty="0" smtClean="0"/>
              <a:t>DECISION </a:t>
            </a:r>
            <a:r>
              <a:rPr lang="en-US" sz="6000" b="1" dirty="0"/>
              <a:t>ANALYSIS</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L</a:t>
            </a:r>
            <a:r>
              <a:rPr lang="en-US" dirty="0"/>
              <a:t>. </a:t>
            </a:r>
            <a:r>
              <a:rPr lang="en-US" dirty="0" smtClean="0"/>
              <a:t>Robin </a:t>
            </a:r>
            <a:r>
              <a:rPr lang="en-US" dirty="0"/>
              <a:t>Keller</a:t>
            </a:r>
            <a:br>
              <a:rPr lang="en-US" dirty="0"/>
            </a:br>
            <a:r>
              <a:rPr lang="en-US" sz="2700" dirty="0" smtClean="0"/>
              <a:t>President </a:t>
            </a:r>
            <a:r>
              <a:rPr lang="en-US" sz="3100" dirty="0" smtClean="0"/>
              <a:t/>
            </a:r>
            <a:br>
              <a:rPr lang="en-US" sz="3100" dirty="0" smtClean="0"/>
            </a:br>
            <a:r>
              <a:rPr lang="en-US" sz="2200" dirty="0" smtClean="0"/>
              <a:t>Institute </a:t>
            </a:r>
            <a:r>
              <a:rPr lang="en-US" sz="2200" dirty="0"/>
              <a:t>for Operations Research </a:t>
            </a:r>
            <a:r>
              <a:rPr lang="en-US" sz="2200" dirty="0" smtClean="0"/>
              <a:t>&amp; </a:t>
            </a:r>
            <a:r>
              <a:rPr lang="en-US" sz="2200" dirty="0"/>
              <a:t>the Management Sciences</a:t>
            </a:r>
            <a:r>
              <a:rPr lang="en-US" sz="2700" dirty="0"/>
              <a:t/>
            </a:r>
            <a:br>
              <a:rPr lang="en-US" sz="2700" dirty="0"/>
            </a:br>
            <a:r>
              <a:rPr lang="en-US" sz="2700" dirty="0" smtClean="0"/>
              <a:t>Professor</a:t>
            </a:r>
            <a:br>
              <a:rPr lang="en-US" sz="2700" dirty="0" smtClean="0"/>
            </a:br>
            <a:r>
              <a:rPr lang="en-US" sz="2200" dirty="0" smtClean="0"/>
              <a:t>University </a:t>
            </a:r>
            <a:r>
              <a:rPr lang="en-US" sz="2200" dirty="0"/>
              <a:t>of California, Irvine, USA</a:t>
            </a:r>
            <a:r>
              <a:rPr lang="en-US" sz="2700" dirty="0"/>
              <a:t/>
            </a:r>
            <a:br>
              <a:rPr lang="en-US" sz="2700" dirty="0"/>
            </a:br>
            <a:r>
              <a:rPr lang="en-US" dirty="0"/>
              <a:t/>
            </a:r>
            <a:br>
              <a:rPr lang="en-US" dirty="0"/>
            </a:br>
            <a:r>
              <a:rPr lang="en-US" sz="1200" dirty="0"/>
              <a:t> </a:t>
            </a: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t> </a:t>
            </a:r>
            <a:br>
              <a:rPr lang="en-US" dirty="0"/>
            </a:br>
            <a:endParaRPr lang="en-US" dirty="0"/>
          </a:p>
        </p:txBody>
      </p:sp>
      <p:sp>
        <p:nvSpPr>
          <p:cNvPr id="4" name="Slide Number Placeholder 3"/>
          <p:cNvSpPr>
            <a:spLocks noGrp="1"/>
          </p:cNvSpPr>
          <p:nvPr>
            <p:ph type="sldNum" sz="quarter" idx="12"/>
          </p:nvPr>
        </p:nvSpPr>
        <p:spPr/>
        <p:txBody>
          <a:bodyPr/>
          <a:lstStyle/>
          <a:p>
            <a:fld id="{AE41413C-6D03-4D32-8008-D7F8D8DF75DE}" type="slidenum">
              <a:rPr lang="en-US" smtClean="0"/>
              <a:t>1</a:t>
            </a:fld>
            <a:endParaRPr lang="en-US"/>
          </a:p>
        </p:txBody>
      </p:sp>
      <p:pic>
        <p:nvPicPr>
          <p:cNvPr id="5" name="Picture 4" descr="INFORMS® Online - Institute for Operations Research and the Management Sciences"/>
          <p:cNvPicPr/>
          <p:nvPr/>
        </p:nvPicPr>
        <p:blipFill>
          <a:blip r:embed="rId3">
            <a:extLst>
              <a:ext uri="{28A0092B-C50C-407E-A947-70E740481C1C}">
                <a14:useLocalDpi xmlns:a14="http://schemas.microsoft.com/office/drawing/2010/main" val="0"/>
              </a:ext>
            </a:extLst>
          </a:blip>
          <a:srcRect/>
          <a:stretch>
            <a:fillRect/>
          </a:stretch>
        </p:blipFill>
        <p:spPr bwMode="auto">
          <a:xfrm>
            <a:off x="8054340" y="5140036"/>
            <a:ext cx="1386840" cy="491836"/>
          </a:xfrm>
          <a:prstGeom prst="rect">
            <a:avLst/>
          </a:prstGeom>
          <a:noFill/>
          <a:ln>
            <a:noFill/>
          </a:ln>
        </p:spPr>
      </p:pic>
      <p:pic>
        <p:nvPicPr>
          <p:cNvPr id="16397" name="Picture 13" descr="C:\Users\Robin Keller\AppData\Local\Microsoft\Windows\Temporary Internet Files\Content.IE5\BKX9ZQSC\tug-of-wa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438400"/>
            <a:ext cx="3197290" cy="16319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p:cNvGraphicFramePr>
            <a:graphicFrameLocks/>
          </p:cNvGraphicFramePr>
          <p:nvPr>
            <p:extLst>
              <p:ext uri="{D42A27DB-BD31-4B8C-83A1-F6EECF244321}">
                <p14:modId xmlns:p14="http://schemas.microsoft.com/office/powerpoint/2010/main" val="3004740619"/>
              </p:ext>
            </p:extLst>
          </p:nvPr>
        </p:nvGraphicFramePr>
        <p:xfrm>
          <a:off x="4648200" y="2819400"/>
          <a:ext cx="3276600" cy="746125"/>
        </p:xfrm>
        <a:graphic>
          <a:graphicData uri="http://schemas.openxmlformats.org/presentationml/2006/ole">
            <mc:AlternateContent xmlns:mc="http://schemas.openxmlformats.org/markup-compatibility/2006">
              <mc:Choice xmlns:v="urn:schemas-microsoft-com:vml" Requires="v">
                <p:oleObj spid="_x0000_s16469" name="Clip" r:id="rId5" imgW="3658496" imgH="1285175" progId="MS_ClipArt_Gallery.2">
                  <p:embed/>
                </p:oleObj>
              </mc:Choice>
              <mc:Fallback>
                <p:oleObj name="Clip" r:id="rId5" imgW="3658496" imgH="1285175" progId="MS_ClipArt_Gallery.2">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2819400"/>
                        <a:ext cx="3276600" cy="746125"/>
                      </a:xfrm>
                      <a:prstGeom prst="rect">
                        <a:avLst/>
                      </a:prstGeom>
                      <a:noFill/>
                      <a:ln>
                        <a:noFill/>
                      </a:ln>
                      <a:effectLst/>
                    </p:spPr>
                  </p:pic>
                </p:oleObj>
              </mc:Fallback>
            </mc:AlternateContent>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5600" y="5886970"/>
            <a:ext cx="944880" cy="513778"/>
          </a:xfrm>
          <a:prstGeom prst="rect">
            <a:avLst/>
          </a:prstGeom>
        </p:spPr>
      </p:pic>
    </p:spTree>
    <p:extLst>
      <p:ext uri="{BB962C8B-B14F-4D97-AF65-F5344CB8AC3E}">
        <p14:creationId xmlns:p14="http://schemas.microsoft.com/office/powerpoint/2010/main" val="3746330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429798" y="6400800"/>
            <a:ext cx="533400" cy="365125"/>
          </a:xfrm>
        </p:spPr>
        <p:txBody>
          <a:bodyPr/>
          <a:lstStyle/>
          <a:p>
            <a:fld id="{8B7B4819-C012-4A79-8F25-7DBAAD846560}" type="slidenum">
              <a:rPr lang="en-US" altLang="zh-CN"/>
              <a:pPr/>
              <a:t>10</a:t>
            </a:fld>
            <a:endParaRPr lang="en-US" altLang="zh-CN" dirty="0"/>
          </a:p>
        </p:txBody>
      </p:sp>
      <p:sp>
        <p:nvSpPr>
          <p:cNvPr id="114690"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r>
              <a:rPr lang="en-US" altLang="en-US" dirty="0" smtClean="0">
                <a:solidFill>
                  <a:schemeClr val="tx1"/>
                </a:solidFill>
              </a:rPr>
              <a:t>One </a:t>
            </a:r>
            <a:r>
              <a:rPr lang="en-US" altLang="en-US" dirty="0" smtClean="0"/>
              <a:t>Objectives Hierarchy:</a:t>
            </a:r>
            <a:br>
              <a:rPr lang="en-US" altLang="en-US" dirty="0" smtClean="0"/>
            </a:br>
            <a:r>
              <a:rPr lang="en-US" altLang="en-US" dirty="0" smtClean="0">
                <a:solidFill>
                  <a:schemeClr val="tx1"/>
                </a:solidFill>
              </a:rPr>
              <a:t>MERGER </a:t>
            </a:r>
            <a:r>
              <a:rPr lang="en-US" altLang="en-US" dirty="0" smtClean="0">
                <a:solidFill>
                  <a:schemeClr val="tx1"/>
                </a:solidFill>
              </a:rPr>
              <a:t>DECISION</a:t>
            </a:r>
            <a:r>
              <a:rPr lang="en-US" altLang="en-US" dirty="0" smtClean="0"/>
              <a:t> </a:t>
            </a:r>
          </a:p>
        </p:txBody>
      </p:sp>
      <p:sp>
        <p:nvSpPr>
          <p:cNvPr id="114691" name="Rectangle 3"/>
          <p:cNvSpPr>
            <a:spLocks noGrp="1" noChangeArrowheads="1"/>
          </p:cNvSpPr>
          <p:nvPr>
            <p:ph type="body" idx="4294967295"/>
          </p:nvPr>
        </p:nvSpPr>
        <p:spPr>
          <a:xfrm>
            <a:off x="533400" y="1676400"/>
            <a:ext cx="8251825" cy="4724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fontScale="25000" lnSpcReduction="20000"/>
          </a:bodyPr>
          <a:lstStyle/>
          <a:p>
            <a:pPr marL="0" indent="0">
              <a:lnSpc>
                <a:spcPct val="170000"/>
              </a:lnSpc>
              <a:spcBef>
                <a:spcPct val="0"/>
              </a:spcBef>
              <a:buNone/>
            </a:pPr>
            <a:r>
              <a:rPr lang="en-US" altLang="en-US" sz="4200" dirty="0" smtClean="0"/>
              <a:t>          </a:t>
            </a:r>
            <a:r>
              <a:rPr lang="en-US" altLang="en-US" sz="9600" dirty="0" smtClean="0"/>
              <a:t>ANALYSIS OF POTENTIAL </a:t>
            </a:r>
            <a:r>
              <a:rPr lang="en-US" altLang="en-US" sz="9600" dirty="0" smtClean="0"/>
              <a:t>MERGER </a:t>
            </a:r>
            <a:r>
              <a:rPr lang="en-US" altLang="en-US" sz="9600" dirty="0" smtClean="0"/>
              <a:t>OF </a:t>
            </a:r>
            <a:r>
              <a:rPr lang="en-US" altLang="en-US" sz="7200" dirty="0" smtClean="0"/>
              <a:t/>
            </a:r>
            <a:br>
              <a:rPr lang="en-US" altLang="en-US" sz="7200" dirty="0" smtClean="0"/>
            </a:br>
            <a:r>
              <a:rPr lang="en-US" altLang="en-US" sz="9600" dirty="0" smtClean="0"/>
              <a:t>OPERATIONS RESEARCH SOCIETY OF AMERICA	</a:t>
            </a:r>
            <a:br>
              <a:rPr lang="en-US" altLang="en-US" sz="9600" dirty="0" smtClean="0"/>
            </a:br>
            <a:r>
              <a:rPr lang="en-US" altLang="en-US" sz="9600" dirty="0" smtClean="0"/>
              <a:t>                                     (ORSA) </a:t>
            </a:r>
            <a:br>
              <a:rPr lang="en-US" altLang="en-US" sz="9600" dirty="0" smtClean="0"/>
            </a:br>
            <a:r>
              <a:rPr lang="en-US" altLang="en-US" sz="7200" dirty="0" smtClean="0"/>
              <a:t>	                                  </a:t>
            </a:r>
            <a:r>
              <a:rPr lang="en-US" altLang="en-US" sz="9600" dirty="0" smtClean="0"/>
              <a:t>AND</a:t>
            </a:r>
          </a:p>
          <a:p>
            <a:pPr marL="0" indent="0">
              <a:lnSpc>
                <a:spcPct val="170000"/>
              </a:lnSpc>
              <a:spcBef>
                <a:spcPct val="0"/>
              </a:spcBef>
              <a:buNone/>
            </a:pPr>
            <a:r>
              <a:rPr lang="en-US" altLang="en-US" sz="9600" dirty="0" smtClean="0"/>
              <a:t>    THE INSTITUTE OF MANAGEMENT SCIENCES  </a:t>
            </a:r>
          </a:p>
          <a:p>
            <a:pPr marL="0" indent="0">
              <a:lnSpc>
                <a:spcPct val="170000"/>
              </a:lnSpc>
              <a:spcBef>
                <a:spcPct val="0"/>
              </a:spcBef>
              <a:buNone/>
            </a:pPr>
            <a:r>
              <a:rPr lang="en-US" altLang="en-US" sz="9600" dirty="0"/>
              <a:t> </a:t>
            </a:r>
            <a:r>
              <a:rPr lang="en-US" altLang="en-US" sz="9600" dirty="0" smtClean="0"/>
              <a:t>                                   (TIMS)</a:t>
            </a:r>
          </a:p>
          <a:p>
            <a:pPr>
              <a:lnSpc>
                <a:spcPct val="80000"/>
              </a:lnSpc>
            </a:pPr>
            <a:endParaRPr lang="en-US" altLang="en-US" sz="2000" dirty="0" smtClean="0"/>
          </a:p>
          <a:p>
            <a:pPr>
              <a:lnSpc>
                <a:spcPct val="80000"/>
              </a:lnSpc>
            </a:pPr>
            <a:endParaRPr lang="en-US" altLang="en-US" sz="1000" dirty="0" smtClean="0"/>
          </a:p>
          <a:p>
            <a:pPr>
              <a:lnSpc>
                <a:spcPct val="80000"/>
              </a:lnSpc>
            </a:pPr>
            <a:endParaRPr lang="en-US" altLang="en-US" sz="600" dirty="0" smtClean="0"/>
          </a:p>
          <a:p>
            <a:pPr>
              <a:lnSpc>
                <a:spcPct val="80000"/>
              </a:lnSpc>
            </a:pPr>
            <a:endParaRPr lang="en-US" altLang="en-US" sz="600" dirty="0"/>
          </a:p>
          <a:p>
            <a:pPr>
              <a:lnSpc>
                <a:spcPct val="80000"/>
              </a:lnSpc>
            </a:pPr>
            <a:endParaRPr lang="en-US" altLang="en-US" sz="600" dirty="0" smtClean="0"/>
          </a:p>
          <a:p>
            <a:pPr>
              <a:lnSpc>
                <a:spcPct val="80000"/>
              </a:lnSpc>
            </a:pPr>
            <a:endParaRPr lang="en-US" altLang="en-US" sz="600" dirty="0" smtClean="0"/>
          </a:p>
          <a:p>
            <a:pPr>
              <a:lnSpc>
                <a:spcPct val="80000"/>
              </a:lnSpc>
            </a:pPr>
            <a:endParaRPr lang="en-US" altLang="en-US" sz="600" dirty="0" smtClean="0"/>
          </a:p>
          <a:p>
            <a:pPr>
              <a:lnSpc>
                <a:spcPct val="80000"/>
              </a:lnSpc>
            </a:pPr>
            <a:endParaRPr lang="en-US" altLang="en-US" sz="600" dirty="0" smtClean="0"/>
          </a:p>
          <a:p>
            <a:pPr>
              <a:lnSpc>
                <a:spcPct val="80000"/>
              </a:lnSpc>
            </a:pPr>
            <a:endParaRPr lang="en-US" altLang="en-US" sz="600" dirty="0" smtClean="0"/>
          </a:p>
          <a:p>
            <a:pPr marL="0" indent="0">
              <a:buFontTx/>
              <a:buNone/>
              <a:defRPr/>
            </a:pPr>
            <a:r>
              <a:rPr lang="en-US" sz="5600" dirty="0"/>
              <a:t>L. Robin Keller and Craig W. Kirkwood, “</a:t>
            </a:r>
            <a:r>
              <a:rPr lang="en-US" sz="5600" dirty="0">
                <a:hlinkClick r:id="rId4"/>
              </a:rPr>
              <a:t>The Founding of INFORMS: A Decision Analysis Perspective</a:t>
            </a:r>
            <a:r>
              <a:rPr lang="en-US" sz="5600" dirty="0"/>
              <a:t>”, </a:t>
            </a:r>
            <a:r>
              <a:rPr lang="en-US" sz="5600" u="sng" dirty="0"/>
              <a:t>Operations Research.</a:t>
            </a:r>
            <a:r>
              <a:rPr lang="en-US" sz="5600" dirty="0"/>
              <a:t> 47(1), Jan.-Feb. 1999, 16-28. [</a:t>
            </a:r>
            <a:r>
              <a:rPr lang="en-US" sz="5600" dirty="0">
                <a:hlinkClick r:id="rId4"/>
              </a:rPr>
              <a:t>faculty.sites.uci.edu/</a:t>
            </a:r>
            <a:r>
              <a:rPr lang="en-US" sz="5600" dirty="0" err="1">
                <a:hlinkClick r:id="rId4"/>
              </a:rPr>
              <a:t>lrkeller</a:t>
            </a:r>
            <a:r>
              <a:rPr lang="en-US" sz="5600" dirty="0">
                <a:hlinkClick r:id="rId4"/>
              </a:rPr>
              <a:t>/files/2011/06/The-Founding-of-Informs-Decision-Analysis.pdf</a:t>
            </a:r>
            <a:r>
              <a:rPr lang="en-US" sz="5600" dirty="0"/>
              <a:t>]</a:t>
            </a:r>
            <a:endParaRPr lang="en-US" sz="5600" b="1" dirty="0"/>
          </a:p>
          <a:p>
            <a:pPr marL="0" indent="0">
              <a:buNone/>
              <a:defRPr/>
            </a:pPr>
            <a:r>
              <a:rPr lang="en-US" altLang="en-US" sz="5600" dirty="0" err="1" smtClean="0">
                <a:hlinkClick r:id="rId5"/>
              </a:rPr>
              <a:t>Powerpoint</a:t>
            </a:r>
            <a:r>
              <a:rPr lang="en-US" altLang="en-US" sz="5600" dirty="0" smtClean="0">
                <a:hlinkClick r:id="rId5"/>
              </a:rPr>
              <a:t>: http</a:t>
            </a:r>
            <a:r>
              <a:rPr lang="en-US" altLang="en-US" sz="5600" dirty="0">
                <a:hlinkClick r:id="rId5"/>
              </a:rPr>
              <a:t>://faculty.sites.uci.edu/lrkeller/classes/</a:t>
            </a:r>
            <a:endParaRPr lang="en-US" altLang="en-US" sz="5600" dirty="0"/>
          </a:p>
          <a:p>
            <a:pPr>
              <a:defRPr/>
            </a:pPr>
            <a:endParaRPr lang="en-US" sz="7200" b="1" dirty="0"/>
          </a:p>
          <a:p>
            <a:pPr marL="0" indent="0">
              <a:lnSpc>
                <a:spcPct val="80000"/>
              </a:lnSpc>
              <a:buNone/>
            </a:pPr>
            <a:endParaRPr lang="en-US" altLang="en-US" sz="7200" dirty="0" smtClean="0"/>
          </a:p>
          <a:p>
            <a:pPr marL="0" indent="0">
              <a:lnSpc>
                <a:spcPct val="80000"/>
              </a:lnSpc>
              <a:buNone/>
            </a:pPr>
            <a:r>
              <a:rPr lang="en-US" altLang="en-US" sz="7200" dirty="0" smtClean="0"/>
              <a:t/>
            </a:r>
            <a:br>
              <a:rPr lang="en-US" altLang="en-US" sz="7200" dirty="0" smtClean="0"/>
            </a:br>
            <a:endParaRPr lang="en-US" altLang="en-US" sz="7200" dirty="0" smtClean="0"/>
          </a:p>
        </p:txBody>
      </p:sp>
      <p:graphicFrame>
        <p:nvGraphicFramePr>
          <p:cNvPr id="114692" name="Object 4"/>
          <p:cNvGraphicFramePr>
            <a:graphicFrameLocks/>
          </p:cNvGraphicFramePr>
          <p:nvPr>
            <p:extLst>
              <p:ext uri="{D42A27DB-BD31-4B8C-83A1-F6EECF244321}">
                <p14:modId xmlns:p14="http://schemas.microsoft.com/office/powerpoint/2010/main" val="1591646869"/>
              </p:ext>
            </p:extLst>
          </p:nvPr>
        </p:nvGraphicFramePr>
        <p:xfrm>
          <a:off x="6553200" y="1371600"/>
          <a:ext cx="2438400" cy="2514600"/>
        </p:xfrm>
        <a:graphic>
          <a:graphicData uri="http://schemas.openxmlformats.org/presentationml/2006/ole">
            <mc:AlternateContent xmlns:mc="http://schemas.openxmlformats.org/markup-compatibility/2006">
              <mc:Choice xmlns:v="urn:schemas-microsoft-com:vml" Requires="v">
                <p:oleObj spid="_x0000_s7255" name="Clip" r:id="rId6" imgW="3657600" imgH="2804760" progId="MS_ClipArt_Gallery.2">
                  <p:embed/>
                </p:oleObj>
              </mc:Choice>
              <mc:Fallback>
                <p:oleObj name="Clip" r:id="rId6" imgW="3657600" imgH="280476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1371600"/>
                        <a:ext cx="2438400" cy="2514600"/>
                      </a:xfrm>
                      <a:prstGeom prst="rect">
                        <a:avLst/>
                      </a:prstGeom>
                      <a:noFill/>
                      <a:ln>
                        <a:noFill/>
                      </a:ln>
                      <a:effectLst/>
                    </p:spPr>
                  </p:pic>
                </p:oleObj>
              </mc:Fallback>
            </mc:AlternateContent>
          </a:graphicData>
        </a:graphic>
      </p:graphicFrame>
      <p:pic>
        <p:nvPicPr>
          <p:cNvPr id="6" name="Picture 5" descr="INFORMS® Online - Institute for Operations Research and the Management Sciences"/>
          <p:cNvPicPr/>
          <p:nvPr/>
        </p:nvPicPr>
        <p:blipFill>
          <a:blip r:embed="rId8">
            <a:extLst>
              <a:ext uri="{28A0092B-C50C-407E-A947-70E740481C1C}">
                <a14:useLocalDpi xmlns:a14="http://schemas.microsoft.com/office/drawing/2010/main" val="0"/>
              </a:ext>
            </a:extLst>
          </a:blip>
          <a:srcRect/>
          <a:stretch>
            <a:fillRect/>
          </a:stretch>
        </p:blipFill>
        <p:spPr bwMode="auto">
          <a:xfrm>
            <a:off x="7736378" y="0"/>
            <a:ext cx="1386840" cy="491836"/>
          </a:xfrm>
          <a:prstGeom prst="rect">
            <a:avLst/>
          </a:prstGeom>
          <a:noFill/>
          <a:ln>
            <a:noFill/>
          </a:ln>
        </p:spPr>
      </p:pic>
    </p:spTree>
    <p:extLst>
      <p:ext uri="{BB962C8B-B14F-4D97-AF65-F5344CB8AC3E}">
        <p14:creationId xmlns:p14="http://schemas.microsoft.com/office/powerpoint/2010/main" val="3393624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1"/>
          </p:nvPr>
        </p:nvSpPr>
        <p:spPr>
          <a:xfrm>
            <a:off x="8610600" y="6370637"/>
            <a:ext cx="457200" cy="365125"/>
          </a:xfrm>
        </p:spPr>
        <p:txBody>
          <a:bodyPr/>
          <a:lstStyle/>
          <a:p>
            <a:fld id="{8D54434C-7B3D-4459-B6D1-5623273B8F27}" type="slidenum">
              <a:rPr lang="en-US" altLang="zh-CN"/>
              <a:pPr/>
              <a:t>11</a:t>
            </a:fld>
            <a:endParaRPr lang="en-US" altLang="zh-CN"/>
          </a:p>
        </p:txBody>
      </p:sp>
      <p:sp>
        <p:nvSpPr>
          <p:cNvPr id="116738" name="Rectangle 2"/>
          <p:cNvSpPr>
            <a:spLocks noGrp="1" noChangeArrowheads="1"/>
          </p:cNvSpPr>
          <p:nvPr>
            <p:ph type="title" idx="4294967295"/>
          </p:nvPr>
        </p:nvSpPr>
        <p:spPr>
          <a:xfrm>
            <a:off x="0" y="838200"/>
            <a:ext cx="8763000" cy="1104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r>
              <a:rPr lang="en-US" altLang="en-US" sz="3600" dirty="0">
                <a:solidFill>
                  <a:srgbClr val="006600"/>
                </a:solidFill>
              </a:rPr>
              <a:t>Elicited stakeholders’ objectives &amp; </a:t>
            </a:r>
            <a:r>
              <a:rPr lang="en-US" altLang="en-US" sz="3600" dirty="0" smtClean="0">
                <a:solidFill>
                  <a:srgbClr val="006600"/>
                </a:solidFill>
              </a:rPr>
              <a:t/>
            </a:r>
            <a:br>
              <a:rPr lang="en-US" altLang="en-US" sz="3600" dirty="0" smtClean="0">
                <a:solidFill>
                  <a:srgbClr val="006600"/>
                </a:solidFill>
              </a:rPr>
            </a:br>
            <a:r>
              <a:rPr lang="en-US" altLang="en-US" sz="3600" dirty="0" smtClean="0">
                <a:solidFill>
                  <a:srgbClr val="006600"/>
                </a:solidFill>
              </a:rPr>
              <a:t>combined </a:t>
            </a:r>
            <a:r>
              <a:rPr lang="en-US" altLang="en-US" sz="3600" dirty="0">
                <a:solidFill>
                  <a:srgbClr val="006600"/>
                </a:solidFill>
              </a:rPr>
              <a:t>them into 1 </a:t>
            </a:r>
            <a:r>
              <a:rPr lang="en-US" altLang="en-US" sz="3600" dirty="0" smtClean="0">
                <a:solidFill>
                  <a:srgbClr val="006600"/>
                </a:solidFill>
              </a:rPr>
              <a:t>hierarchy</a:t>
            </a:r>
            <a:r>
              <a:rPr lang="en-US" altLang="en-US" sz="3600" dirty="0">
                <a:solidFill>
                  <a:srgbClr val="006600"/>
                </a:solidFill>
              </a:rPr>
              <a:t/>
            </a:r>
            <a:br>
              <a:rPr lang="en-US" altLang="en-US" sz="3600" dirty="0">
                <a:solidFill>
                  <a:srgbClr val="006600"/>
                </a:solidFill>
              </a:rPr>
            </a:br>
            <a:endParaRPr lang="en-US" altLang="en-US" sz="3600" dirty="0" smtClean="0">
              <a:solidFill>
                <a:schemeClr val="tx1"/>
              </a:solidFill>
            </a:endParaRPr>
          </a:p>
        </p:txBody>
      </p:sp>
      <p:sp>
        <p:nvSpPr>
          <p:cNvPr id="116739" name="Rectangle 3"/>
          <p:cNvSpPr>
            <a:spLocks noGrp="1" noChangeArrowheads="1"/>
          </p:cNvSpPr>
          <p:nvPr>
            <p:ph type="body" idx="4294967295"/>
          </p:nvPr>
        </p:nvSpPr>
        <p:spPr>
          <a:xfrm>
            <a:off x="1143000" y="1676400"/>
            <a:ext cx="8229600" cy="4754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a:lnSpc>
                <a:spcPct val="125000"/>
              </a:lnSpc>
              <a:spcBef>
                <a:spcPct val="35000"/>
              </a:spcBef>
            </a:pPr>
            <a:r>
              <a:rPr lang="en-US" altLang="en-US" dirty="0" smtClean="0"/>
              <a:t>Top-level </a:t>
            </a:r>
            <a:r>
              <a:rPr lang="en-US" altLang="en-US" dirty="0" smtClean="0"/>
              <a:t>ORSA/TIMS </a:t>
            </a:r>
            <a:r>
              <a:rPr lang="en-US" altLang="en-US" dirty="0"/>
              <a:t>MERGER OBJECTIVES</a:t>
            </a:r>
            <a:r>
              <a:rPr lang="en-US" altLang="en-US" dirty="0" smtClean="0"/>
              <a:t/>
            </a:r>
            <a:br>
              <a:rPr lang="en-US" altLang="en-US" dirty="0" smtClean="0"/>
            </a:br>
            <a:r>
              <a:rPr lang="en-US" altLang="en-US" dirty="0" smtClean="0"/>
              <a:t/>
            </a:r>
            <a:br>
              <a:rPr lang="en-US" altLang="en-US" dirty="0" smtClean="0"/>
            </a:br>
            <a:r>
              <a:rPr lang="en-US" altLang="en-US" sz="2800" dirty="0" smtClean="0">
                <a:solidFill>
                  <a:srgbClr val="FF3300"/>
                </a:solidFill>
              </a:rPr>
              <a:t>IMPROVE COST EFFICIENCY</a:t>
            </a:r>
            <a:r>
              <a:rPr lang="en-US" altLang="en-US" sz="2800" dirty="0" smtClean="0"/>
              <a:t/>
            </a:r>
            <a:br>
              <a:rPr lang="en-US" altLang="en-US" sz="2800" dirty="0" smtClean="0"/>
            </a:br>
            <a:r>
              <a:rPr lang="en-US" altLang="en-US" sz="2800" dirty="0" smtClean="0"/>
              <a:t>ENHANCE QUALITY OF PRODUCTS</a:t>
            </a:r>
            <a:br>
              <a:rPr lang="en-US" altLang="en-US" sz="2800" dirty="0" smtClean="0"/>
            </a:br>
            <a:r>
              <a:rPr lang="en-US" altLang="en-US" sz="2800" dirty="0" smtClean="0"/>
              <a:t>ESTABLISH STRONG EXTERNAL IMAGE</a:t>
            </a:r>
            <a:br>
              <a:rPr lang="en-US" altLang="en-US" sz="2800" dirty="0" smtClean="0"/>
            </a:br>
            <a:r>
              <a:rPr lang="en-US" altLang="en-US" sz="2800" dirty="0" smtClean="0"/>
              <a:t>MAINTAIN SCOPE/DIVERSITY OF FIELD</a:t>
            </a:r>
            <a:br>
              <a:rPr lang="en-US" altLang="en-US" sz="2800" dirty="0" smtClean="0"/>
            </a:br>
            <a:r>
              <a:rPr lang="en-US" altLang="en-US" sz="2800" dirty="0" smtClean="0"/>
              <a:t>IMPROVE OPERATIONS</a:t>
            </a:r>
            <a:r>
              <a:rPr lang="en-US" altLang="en-US" dirty="0" smtClean="0"/>
              <a:t> </a:t>
            </a:r>
            <a:br>
              <a:rPr lang="en-US" altLang="en-US" dirty="0" smtClean="0"/>
            </a:br>
            <a:endParaRPr lang="en-US" altLang="en-US" dirty="0" smtClean="0"/>
          </a:p>
        </p:txBody>
      </p:sp>
      <p:sp>
        <p:nvSpPr>
          <p:cNvPr id="116740" name="Line 4"/>
          <p:cNvSpPr>
            <a:spLocks noChangeShapeType="1"/>
          </p:cNvSpPr>
          <p:nvPr/>
        </p:nvSpPr>
        <p:spPr bwMode="auto">
          <a:xfrm flipH="1">
            <a:off x="533400" y="3200400"/>
            <a:ext cx="838200" cy="1143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1" name="Line 5"/>
          <p:cNvSpPr>
            <a:spLocks noChangeShapeType="1"/>
          </p:cNvSpPr>
          <p:nvPr/>
        </p:nvSpPr>
        <p:spPr bwMode="auto">
          <a:xfrm flipH="1">
            <a:off x="457200" y="3733800"/>
            <a:ext cx="914400" cy="685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2" name="Line 6"/>
          <p:cNvSpPr>
            <a:spLocks noChangeShapeType="1"/>
          </p:cNvSpPr>
          <p:nvPr/>
        </p:nvSpPr>
        <p:spPr bwMode="auto">
          <a:xfrm flipH="1">
            <a:off x="457200" y="4267200"/>
            <a:ext cx="914400" cy="76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3" name="Line 7"/>
          <p:cNvSpPr>
            <a:spLocks noChangeShapeType="1"/>
          </p:cNvSpPr>
          <p:nvPr/>
        </p:nvSpPr>
        <p:spPr bwMode="auto">
          <a:xfrm flipH="1" flipV="1">
            <a:off x="457200" y="4343400"/>
            <a:ext cx="91440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4" name="Line 8"/>
          <p:cNvSpPr>
            <a:spLocks noChangeShapeType="1"/>
          </p:cNvSpPr>
          <p:nvPr/>
        </p:nvSpPr>
        <p:spPr bwMode="auto">
          <a:xfrm flipH="1" flipV="1">
            <a:off x="533400" y="4343400"/>
            <a:ext cx="838200" cy="990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5" name="AutoShape 9"/>
          <p:cNvSpPr>
            <a:spLocks noChangeArrowheads="1"/>
          </p:cNvSpPr>
          <p:nvPr/>
        </p:nvSpPr>
        <p:spPr bwMode="auto">
          <a:xfrm>
            <a:off x="387350" y="4197350"/>
            <a:ext cx="292100" cy="215900"/>
          </a:xfrm>
          <a:prstGeom prst="triangle">
            <a:avLst>
              <a:gd name="adj" fmla="val 4999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6" name="Rectangle 10"/>
          <p:cNvSpPr>
            <a:spLocks noChangeArrowheads="1"/>
          </p:cNvSpPr>
          <p:nvPr/>
        </p:nvSpPr>
        <p:spPr bwMode="auto">
          <a:xfrm>
            <a:off x="1377950" y="30543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7" name="Rectangle 11"/>
          <p:cNvSpPr>
            <a:spLocks noChangeArrowheads="1"/>
          </p:cNvSpPr>
          <p:nvPr/>
        </p:nvSpPr>
        <p:spPr bwMode="auto">
          <a:xfrm>
            <a:off x="1377950" y="35877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8" name="Rectangle 12"/>
          <p:cNvSpPr>
            <a:spLocks noChangeArrowheads="1"/>
          </p:cNvSpPr>
          <p:nvPr/>
        </p:nvSpPr>
        <p:spPr bwMode="auto">
          <a:xfrm>
            <a:off x="1377950" y="41211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9" name="Rectangle 13"/>
          <p:cNvSpPr>
            <a:spLocks noChangeArrowheads="1"/>
          </p:cNvSpPr>
          <p:nvPr/>
        </p:nvSpPr>
        <p:spPr bwMode="auto">
          <a:xfrm>
            <a:off x="1377950" y="46545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50" name="Rectangle 14"/>
          <p:cNvSpPr>
            <a:spLocks noChangeArrowheads="1"/>
          </p:cNvSpPr>
          <p:nvPr/>
        </p:nvSpPr>
        <p:spPr bwMode="auto">
          <a:xfrm>
            <a:off x="1377950" y="5187950"/>
            <a:ext cx="6845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descr="INFORMS® Online - Institute for Operations Research and the Management Sciences"/>
          <p:cNvPicPr/>
          <p:nvPr/>
        </p:nvPicPr>
        <p:blipFill>
          <a:blip r:embed="rId3">
            <a:extLst>
              <a:ext uri="{28A0092B-C50C-407E-A947-70E740481C1C}">
                <a14:useLocalDpi xmlns:a14="http://schemas.microsoft.com/office/drawing/2010/main" val="0"/>
              </a:ext>
            </a:extLst>
          </a:blip>
          <a:srcRect/>
          <a:stretch>
            <a:fillRect/>
          </a:stretch>
        </p:blipFill>
        <p:spPr bwMode="auto">
          <a:xfrm>
            <a:off x="7722524" y="0"/>
            <a:ext cx="1386840" cy="491836"/>
          </a:xfrm>
          <a:prstGeom prst="rect">
            <a:avLst/>
          </a:prstGeom>
          <a:noFill/>
          <a:ln>
            <a:noFill/>
          </a:ln>
        </p:spPr>
      </p:pic>
    </p:spTree>
    <p:extLst>
      <p:ext uri="{BB962C8B-B14F-4D97-AF65-F5344CB8AC3E}">
        <p14:creationId xmlns:p14="http://schemas.microsoft.com/office/powerpoint/2010/main" val="18585447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a:xfrm>
            <a:off x="8464434" y="6457950"/>
            <a:ext cx="609600" cy="365125"/>
          </a:xfrm>
        </p:spPr>
        <p:txBody>
          <a:bodyPr/>
          <a:lstStyle/>
          <a:p>
            <a:fld id="{654031F6-3975-4378-8095-75A64F457EEF}" type="slidenum">
              <a:rPr lang="en-US" altLang="zh-CN"/>
              <a:pPr/>
              <a:t>12</a:t>
            </a:fld>
            <a:endParaRPr lang="en-US" altLang="zh-CN" dirty="0"/>
          </a:p>
        </p:txBody>
      </p:sp>
      <p:sp>
        <p:nvSpPr>
          <p:cNvPr id="118786"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r>
              <a:rPr lang="en-US" altLang="en-US" sz="3600" smtClean="0">
                <a:solidFill>
                  <a:schemeClr val="tx1"/>
                </a:solidFill>
              </a:rPr>
              <a:t>ADD BRANCHES TO </a:t>
            </a:r>
            <a:br>
              <a:rPr lang="en-US" altLang="en-US" sz="3600" smtClean="0">
                <a:solidFill>
                  <a:schemeClr val="tx1"/>
                </a:solidFill>
              </a:rPr>
            </a:br>
            <a:r>
              <a:rPr lang="en-US" altLang="en-US" sz="3600" smtClean="0">
                <a:solidFill>
                  <a:schemeClr val="tx1"/>
                </a:solidFill>
              </a:rPr>
              <a:t>MAIN CATEGORIES</a:t>
            </a:r>
          </a:p>
        </p:txBody>
      </p:sp>
      <p:sp>
        <p:nvSpPr>
          <p:cNvPr id="118787" name="Rectangle 3"/>
          <p:cNvSpPr>
            <a:spLocks noChangeArrowheads="1"/>
          </p:cNvSpPr>
          <p:nvPr/>
        </p:nvSpPr>
        <p:spPr bwMode="auto">
          <a:xfrm>
            <a:off x="822325" y="1798638"/>
            <a:ext cx="8016875" cy="514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US" altLang="en-US" sz="3200" dirty="0">
                <a:solidFill>
                  <a:srgbClr val="FF3300"/>
                </a:solidFill>
                <a:latin typeface="Times New Roman" pitchFamily="18" charset="0"/>
              </a:rPr>
              <a:t>IMPROVE COST EFFICIENCY</a:t>
            </a:r>
            <a:endParaRPr lang="en-US" altLang="en-US" sz="3200" dirty="0">
              <a:latin typeface="Times New Roman" pitchFamily="18" charset="0"/>
            </a:endParaRPr>
          </a:p>
          <a:p>
            <a:pPr eaLnBrk="0" hangingPunct="0"/>
            <a:endParaRPr lang="en-US" altLang="en-US" sz="2800" dirty="0">
              <a:latin typeface="Times New Roman" pitchFamily="18" charset="0"/>
            </a:endParaRPr>
          </a:p>
          <a:p>
            <a:pPr eaLnBrk="0" hangingPunct="0"/>
            <a:r>
              <a:rPr lang="en-US" altLang="en-US" sz="2800" dirty="0">
                <a:solidFill>
                  <a:srgbClr val="336600"/>
                </a:solidFill>
                <a:latin typeface="Times New Roman" pitchFamily="18" charset="0"/>
              </a:rPr>
              <a:t>MAINTAIN 	</a:t>
            </a:r>
            <a:r>
              <a:rPr lang="en-US" altLang="en-US" sz="2800" dirty="0">
                <a:solidFill>
                  <a:srgbClr val="3333FF"/>
                </a:solidFill>
                <a:latin typeface="Times New Roman" pitchFamily="18" charset="0"/>
              </a:rPr>
              <a:t>ALLOCATE WELL  </a:t>
            </a:r>
            <a:r>
              <a:rPr lang="en-US" altLang="en-US" sz="2800" dirty="0">
                <a:solidFill>
                  <a:schemeClr val="bg2"/>
                </a:solidFill>
                <a:latin typeface="Times New Roman" pitchFamily="18" charset="0"/>
              </a:rPr>
              <a:t>MAINTAIN</a:t>
            </a:r>
            <a:endParaRPr lang="en-US" altLang="en-US" sz="2800" dirty="0">
              <a:solidFill>
                <a:srgbClr val="336600"/>
              </a:solidFill>
              <a:latin typeface="Times New Roman" pitchFamily="18" charset="0"/>
            </a:endParaRPr>
          </a:p>
          <a:p>
            <a:pPr eaLnBrk="0" hangingPunct="0"/>
            <a:r>
              <a:rPr lang="en-US" altLang="en-US" sz="2800" dirty="0">
                <a:solidFill>
                  <a:srgbClr val="336600"/>
                </a:solidFill>
                <a:latin typeface="Times New Roman" pitchFamily="18" charset="0"/>
              </a:rPr>
              <a:t>EFFICIENT	           </a:t>
            </a:r>
            <a:r>
              <a:rPr lang="en-US" altLang="en-US" sz="2800" dirty="0">
                <a:solidFill>
                  <a:srgbClr val="3333FF"/>
                </a:solidFill>
                <a:latin typeface="Times New Roman" pitchFamily="18" charset="0"/>
              </a:rPr>
              <a:t>REVENUES AND     </a:t>
            </a:r>
            <a:r>
              <a:rPr lang="en-US" altLang="en-US" sz="2800" dirty="0">
                <a:solidFill>
                  <a:schemeClr val="bg2"/>
                </a:solidFill>
                <a:latin typeface="Times New Roman" pitchFamily="18" charset="0"/>
              </a:rPr>
              <a:t>EFFICIENT</a:t>
            </a:r>
            <a:br>
              <a:rPr lang="en-US" altLang="en-US" sz="2800" dirty="0">
                <a:solidFill>
                  <a:schemeClr val="bg2"/>
                </a:solidFill>
                <a:latin typeface="Times New Roman" pitchFamily="18" charset="0"/>
              </a:rPr>
            </a:br>
            <a:r>
              <a:rPr lang="en-US" altLang="en-US" sz="2800" dirty="0">
                <a:solidFill>
                  <a:srgbClr val="3F714E"/>
                </a:solidFill>
                <a:latin typeface="Times New Roman" pitchFamily="18" charset="0"/>
              </a:rPr>
              <a:t>U</a:t>
            </a:r>
            <a:r>
              <a:rPr lang="en-US" altLang="en-US" sz="2800" dirty="0">
                <a:solidFill>
                  <a:srgbClr val="336600"/>
                </a:solidFill>
                <a:latin typeface="Times New Roman" pitchFamily="18" charset="0"/>
              </a:rPr>
              <a:t>SE OF FUNDS        </a:t>
            </a:r>
            <a:r>
              <a:rPr lang="en-US" altLang="en-US" sz="2800" dirty="0">
                <a:solidFill>
                  <a:srgbClr val="3333FF"/>
                </a:solidFill>
                <a:latin typeface="Times New Roman" pitchFamily="18" charset="0"/>
              </a:rPr>
              <a:t>EXPENSES             </a:t>
            </a:r>
            <a:r>
              <a:rPr lang="en-US" altLang="en-US" sz="2800" dirty="0">
                <a:solidFill>
                  <a:schemeClr val="bg2"/>
                </a:solidFill>
                <a:latin typeface="Times New Roman" pitchFamily="18" charset="0"/>
              </a:rPr>
              <a:t>USE OF</a:t>
            </a:r>
            <a:endParaRPr lang="en-US" altLang="en-US" sz="2800" dirty="0">
              <a:solidFill>
                <a:srgbClr val="3333FF"/>
              </a:solidFill>
              <a:latin typeface="Times New Roman" pitchFamily="18" charset="0"/>
            </a:endParaRPr>
          </a:p>
          <a:p>
            <a:pPr eaLnBrk="0" hangingPunct="0"/>
            <a:r>
              <a:rPr lang="en-US" altLang="en-US" sz="2800" dirty="0">
                <a:solidFill>
                  <a:srgbClr val="336600"/>
                </a:solidFill>
                <a:latin typeface="Times New Roman" pitchFamily="18" charset="0"/>
              </a:rPr>
              <a:t>						         </a:t>
            </a:r>
            <a:r>
              <a:rPr lang="en-US" altLang="en-US" sz="2800" dirty="0">
                <a:solidFill>
                  <a:schemeClr val="bg2"/>
                </a:solidFill>
                <a:latin typeface="Times New Roman" pitchFamily="18" charset="0"/>
              </a:rPr>
              <a:t>TIME</a:t>
            </a:r>
          </a:p>
          <a:p>
            <a:pPr eaLnBrk="0" hangingPunct="0"/>
            <a:endParaRPr lang="en-US" altLang="en-US" sz="2800" dirty="0">
              <a:solidFill>
                <a:srgbClr val="336600"/>
              </a:solidFill>
              <a:latin typeface="Times New Roman" pitchFamily="18" charset="0"/>
            </a:endParaRPr>
          </a:p>
          <a:p>
            <a:pPr eaLnBrk="0" hangingPunct="0"/>
            <a:endParaRPr lang="en-US" altLang="en-US" sz="2800" dirty="0">
              <a:solidFill>
                <a:srgbClr val="336600"/>
              </a:solidFill>
              <a:latin typeface="Times New Roman" pitchFamily="18" charset="0"/>
            </a:endParaRPr>
          </a:p>
          <a:p>
            <a:pPr eaLnBrk="0" hangingPunct="0"/>
            <a:r>
              <a:rPr lang="en-US" altLang="en-US" sz="2400" dirty="0">
                <a:solidFill>
                  <a:srgbClr val="336600"/>
                </a:solidFill>
                <a:latin typeface="Times New Roman" pitchFamily="18" charset="0"/>
              </a:rPr>
              <a:t>  EXPLOIT         BALANCE DUES     REMOVE</a:t>
            </a:r>
            <a:endParaRPr lang="en-US" altLang="en-US" sz="2800" dirty="0">
              <a:solidFill>
                <a:srgbClr val="336600"/>
              </a:solidFill>
              <a:latin typeface="Times New Roman" pitchFamily="18" charset="0"/>
            </a:endParaRPr>
          </a:p>
          <a:p>
            <a:pPr eaLnBrk="0" hangingPunct="0"/>
            <a:r>
              <a:rPr lang="en-US" altLang="en-US" sz="2400" dirty="0">
                <a:solidFill>
                  <a:srgbClr val="336600"/>
                </a:solidFill>
                <a:latin typeface="Times New Roman" pitchFamily="18" charset="0"/>
              </a:rPr>
              <a:t>ECONOMIES     RATE &amp; FEE-          DOUBLED</a:t>
            </a:r>
          </a:p>
          <a:p>
            <a:pPr eaLnBrk="0" hangingPunct="0"/>
            <a:r>
              <a:rPr lang="en-US" altLang="en-US" sz="2400" dirty="0">
                <a:solidFill>
                  <a:srgbClr val="336600"/>
                </a:solidFill>
                <a:latin typeface="Times New Roman" pitchFamily="18" charset="0"/>
              </a:rPr>
              <a:t>OF SCALE         FOR-SERVICE</a:t>
            </a:r>
            <a:r>
              <a:rPr lang="en-US" altLang="en-US" sz="2800" dirty="0">
                <a:solidFill>
                  <a:srgbClr val="336600"/>
                </a:solidFill>
                <a:latin typeface="Times New Roman" pitchFamily="18" charset="0"/>
              </a:rPr>
              <a:t>           </a:t>
            </a:r>
            <a:r>
              <a:rPr lang="en-US" altLang="en-US" sz="2400" dirty="0">
                <a:solidFill>
                  <a:srgbClr val="336600"/>
                </a:solidFill>
                <a:latin typeface="Times New Roman" pitchFamily="18" charset="0"/>
              </a:rPr>
              <a:t>DUES</a:t>
            </a:r>
          </a:p>
          <a:p>
            <a:pPr eaLnBrk="0" hangingPunct="0"/>
            <a:r>
              <a:rPr lang="en-US" altLang="en-US" sz="2400" dirty="0">
                <a:solidFill>
                  <a:srgbClr val="336600"/>
                </a:solidFill>
                <a:latin typeface="Times New Roman" pitchFamily="18" charset="0"/>
              </a:rPr>
              <a:t>	</a:t>
            </a:r>
            <a:endParaRPr lang="en-US" altLang="en-US" sz="2800" dirty="0">
              <a:latin typeface="Times New Roman" pitchFamily="18" charset="0"/>
            </a:endParaRPr>
          </a:p>
        </p:txBody>
      </p:sp>
      <p:sp>
        <p:nvSpPr>
          <p:cNvPr id="118788" name="Line 4"/>
          <p:cNvSpPr>
            <a:spLocks noChangeShapeType="1"/>
          </p:cNvSpPr>
          <p:nvPr/>
        </p:nvSpPr>
        <p:spPr bwMode="auto">
          <a:xfrm>
            <a:off x="1981200" y="22860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89" name="Rectangle 5"/>
          <p:cNvSpPr>
            <a:spLocks noChangeArrowheads="1"/>
          </p:cNvSpPr>
          <p:nvPr/>
        </p:nvSpPr>
        <p:spPr bwMode="auto">
          <a:xfrm>
            <a:off x="844550" y="2673350"/>
            <a:ext cx="2654300" cy="173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0" name="Rectangle 6"/>
          <p:cNvSpPr>
            <a:spLocks noChangeArrowheads="1"/>
          </p:cNvSpPr>
          <p:nvPr/>
        </p:nvSpPr>
        <p:spPr bwMode="auto">
          <a:xfrm>
            <a:off x="3587750" y="2673350"/>
            <a:ext cx="3035300" cy="173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1" name="Rectangle 7"/>
          <p:cNvSpPr>
            <a:spLocks noChangeArrowheads="1"/>
          </p:cNvSpPr>
          <p:nvPr/>
        </p:nvSpPr>
        <p:spPr bwMode="auto">
          <a:xfrm>
            <a:off x="823768" y="1689100"/>
            <a:ext cx="7759700" cy="596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2" name="Rectangle 8"/>
          <p:cNvSpPr>
            <a:spLocks noChangeArrowheads="1"/>
          </p:cNvSpPr>
          <p:nvPr/>
        </p:nvSpPr>
        <p:spPr bwMode="auto">
          <a:xfrm>
            <a:off x="768350" y="5334000"/>
            <a:ext cx="2044700" cy="1130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3" name="Rectangle 9"/>
          <p:cNvSpPr>
            <a:spLocks noChangeArrowheads="1"/>
          </p:cNvSpPr>
          <p:nvPr/>
        </p:nvSpPr>
        <p:spPr bwMode="auto">
          <a:xfrm>
            <a:off x="2978150" y="5334000"/>
            <a:ext cx="2349500" cy="1130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4" name="Rectangle 10"/>
          <p:cNvSpPr>
            <a:spLocks noChangeArrowheads="1"/>
          </p:cNvSpPr>
          <p:nvPr/>
        </p:nvSpPr>
        <p:spPr bwMode="auto">
          <a:xfrm>
            <a:off x="5568950" y="5327650"/>
            <a:ext cx="1663700" cy="1130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5" name="Line 11"/>
          <p:cNvSpPr>
            <a:spLocks noChangeShapeType="1"/>
          </p:cNvSpPr>
          <p:nvPr/>
        </p:nvSpPr>
        <p:spPr bwMode="auto">
          <a:xfrm>
            <a:off x="4953000" y="22860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6" name="Line 12"/>
          <p:cNvSpPr>
            <a:spLocks noChangeShapeType="1"/>
          </p:cNvSpPr>
          <p:nvPr/>
        </p:nvSpPr>
        <p:spPr bwMode="auto">
          <a:xfrm>
            <a:off x="1447800" y="4419600"/>
            <a:ext cx="0" cy="908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7" name="Line 13"/>
          <p:cNvSpPr>
            <a:spLocks noChangeShapeType="1"/>
          </p:cNvSpPr>
          <p:nvPr/>
        </p:nvSpPr>
        <p:spPr bwMode="auto">
          <a:xfrm>
            <a:off x="2209800" y="4419600"/>
            <a:ext cx="1524000" cy="908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8" name="Line 14"/>
          <p:cNvSpPr>
            <a:spLocks noChangeShapeType="1"/>
          </p:cNvSpPr>
          <p:nvPr/>
        </p:nvSpPr>
        <p:spPr bwMode="auto">
          <a:xfrm>
            <a:off x="3124200" y="4419600"/>
            <a:ext cx="2667000" cy="9080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9" name="Rectangle 15"/>
          <p:cNvSpPr>
            <a:spLocks noChangeArrowheads="1"/>
          </p:cNvSpPr>
          <p:nvPr/>
        </p:nvSpPr>
        <p:spPr bwMode="auto">
          <a:xfrm>
            <a:off x="6711950" y="2673350"/>
            <a:ext cx="1968500" cy="173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800" name="Line 16"/>
          <p:cNvSpPr>
            <a:spLocks noChangeShapeType="1"/>
          </p:cNvSpPr>
          <p:nvPr/>
        </p:nvSpPr>
        <p:spPr bwMode="auto">
          <a:xfrm>
            <a:off x="7467600" y="22860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8" name="Picture 17" descr="INFORMS® Online - Institute for Operations Research and the Management Sciences"/>
          <p:cNvPicPr/>
          <p:nvPr/>
        </p:nvPicPr>
        <p:blipFill>
          <a:blip r:embed="rId2">
            <a:extLst>
              <a:ext uri="{28A0092B-C50C-407E-A947-70E740481C1C}">
                <a14:useLocalDpi xmlns:a14="http://schemas.microsoft.com/office/drawing/2010/main" val="0"/>
              </a:ext>
            </a:extLst>
          </a:blip>
          <a:srcRect/>
          <a:stretch>
            <a:fillRect/>
          </a:stretch>
        </p:blipFill>
        <p:spPr bwMode="auto">
          <a:xfrm>
            <a:off x="7743305" y="0"/>
            <a:ext cx="1386840" cy="491836"/>
          </a:xfrm>
          <a:prstGeom prst="rect">
            <a:avLst/>
          </a:prstGeom>
          <a:noFill/>
          <a:ln>
            <a:noFill/>
          </a:ln>
        </p:spPr>
      </p:pic>
    </p:spTree>
    <p:extLst>
      <p:ext uri="{BB962C8B-B14F-4D97-AF65-F5344CB8AC3E}">
        <p14:creationId xmlns:p14="http://schemas.microsoft.com/office/powerpoint/2010/main" val="722201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6"/>
          <p:cNvSpPr>
            <a:spLocks noGrp="1" noChangeArrowheads="1"/>
          </p:cNvSpPr>
          <p:nvPr>
            <p:ph type="sldNum" sz="quarter" idx="11"/>
          </p:nvPr>
        </p:nvSpPr>
        <p:spPr>
          <a:xfrm>
            <a:off x="8705849" y="6492875"/>
            <a:ext cx="438439" cy="365125"/>
          </a:xfrm>
        </p:spPr>
        <p:txBody>
          <a:bodyPr/>
          <a:lstStyle/>
          <a:p>
            <a:fld id="{122DEAFE-1DC9-4F71-8BF4-617942B1D979}" type="slidenum">
              <a:rPr lang="en-US" altLang="zh-CN"/>
              <a:pPr/>
              <a:t>13</a:t>
            </a:fld>
            <a:endParaRPr lang="en-US" altLang="zh-CN" dirty="0"/>
          </a:p>
        </p:txBody>
      </p:sp>
      <p:grpSp>
        <p:nvGrpSpPr>
          <p:cNvPr id="119810" name="Group 2"/>
          <p:cNvGrpSpPr>
            <a:grpSpLocks/>
          </p:cNvGrpSpPr>
          <p:nvPr/>
        </p:nvGrpSpPr>
        <p:grpSpPr bwMode="auto">
          <a:xfrm>
            <a:off x="236538" y="582613"/>
            <a:ext cx="8482012" cy="5872162"/>
            <a:chOff x="149" y="137"/>
            <a:chExt cx="5343" cy="3699"/>
          </a:xfrm>
        </p:grpSpPr>
        <p:sp>
          <p:nvSpPr>
            <p:cNvPr id="119811" name="Rectangle 3"/>
            <p:cNvSpPr>
              <a:spLocks noChangeArrowheads="1"/>
            </p:cNvSpPr>
            <p:nvPr/>
          </p:nvSpPr>
          <p:spPr bwMode="auto">
            <a:xfrm>
              <a:off x="807" y="414"/>
              <a:ext cx="113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1. </a:t>
              </a:r>
              <a:r>
                <a:rPr lang="en-US" altLang="en-US" sz="1100">
                  <a:solidFill>
                    <a:srgbClr val="FF3300"/>
                  </a:solidFill>
                  <a:latin typeface="Times New Roman" pitchFamily="18" charset="0"/>
                </a:rPr>
                <a:t>Improve cost efficiency of</a:t>
              </a:r>
            </a:p>
          </p:txBody>
        </p:sp>
        <p:sp>
          <p:nvSpPr>
            <p:cNvPr id="119812" name="Rectangle 4"/>
            <p:cNvSpPr>
              <a:spLocks noChangeArrowheads="1"/>
            </p:cNvSpPr>
            <p:nvPr/>
          </p:nvSpPr>
          <p:spPr bwMode="auto">
            <a:xfrm>
              <a:off x="937" y="491"/>
              <a:ext cx="97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FF3300"/>
                  </a:solidFill>
                  <a:latin typeface="Times New Roman" pitchFamily="18" charset="0"/>
                </a:rPr>
                <a:t>TIMS/ORSA operations</a:t>
              </a:r>
            </a:p>
          </p:txBody>
        </p:sp>
        <p:sp>
          <p:nvSpPr>
            <p:cNvPr id="119813" name="Rectangle 5"/>
            <p:cNvSpPr>
              <a:spLocks noChangeArrowheads="1"/>
            </p:cNvSpPr>
            <p:nvPr/>
          </p:nvSpPr>
          <p:spPr bwMode="auto">
            <a:xfrm>
              <a:off x="807" y="1581"/>
              <a:ext cx="125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 Enhance the quality of ORSA</a:t>
              </a:r>
            </a:p>
          </p:txBody>
        </p:sp>
        <p:sp>
          <p:nvSpPr>
            <p:cNvPr id="119814" name="Rectangle 6"/>
            <p:cNvSpPr>
              <a:spLocks noChangeArrowheads="1"/>
            </p:cNvSpPr>
            <p:nvPr/>
          </p:nvSpPr>
          <p:spPr bwMode="auto">
            <a:xfrm>
              <a:off x="937" y="1659"/>
              <a:ext cx="800"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and TIMS products</a:t>
              </a:r>
            </a:p>
          </p:txBody>
        </p:sp>
        <p:sp>
          <p:nvSpPr>
            <p:cNvPr id="119815" name="Rectangle 7"/>
            <p:cNvSpPr>
              <a:spLocks noChangeArrowheads="1"/>
            </p:cNvSpPr>
            <p:nvPr/>
          </p:nvSpPr>
          <p:spPr bwMode="auto">
            <a:xfrm>
              <a:off x="807" y="2359"/>
              <a:ext cx="124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3. Establish a strong &amp; coherent</a:t>
              </a:r>
            </a:p>
          </p:txBody>
        </p:sp>
        <p:sp>
          <p:nvSpPr>
            <p:cNvPr id="119816" name="Rectangle 8"/>
            <p:cNvSpPr>
              <a:spLocks noChangeArrowheads="1"/>
            </p:cNvSpPr>
            <p:nvPr/>
          </p:nvSpPr>
          <p:spPr bwMode="auto">
            <a:xfrm>
              <a:off x="937" y="2437"/>
              <a:ext cx="91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external image of field</a:t>
              </a:r>
            </a:p>
          </p:txBody>
        </p:sp>
        <p:sp>
          <p:nvSpPr>
            <p:cNvPr id="119817" name="Rectangle 9"/>
            <p:cNvSpPr>
              <a:spLocks noChangeArrowheads="1"/>
            </p:cNvSpPr>
            <p:nvPr/>
          </p:nvSpPr>
          <p:spPr bwMode="auto">
            <a:xfrm>
              <a:off x="807" y="2981"/>
              <a:ext cx="131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4. Manage the scope and diversity</a:t>
              </a:r>
            </a:p>
          </p:txBody>
        </p:sp>
        <p:sp>
          <p:nvSpPr>
            <p:cNvPr id="119818" name="Rectangle 10"/>
            <p:cNvSpPr>
              <a:spLocks noChangeArrowheads="1"/>
            </p:cNvSpPr>
            <p:nvPr/>
          </p:nvSpPr>
          <p:spPr bwMode="auto">
            <a:xfrm>
              <a:off x="937" y="3059"/>
              <a:ext cx="50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of the field</a:t>
              </a:r>
            </a:p>
          </p:txBody>
        </p:sp>
        <p:sp>
          <p:nvSpPr>
            <p:cNvPr id="119819" name="Rectangle 11"/>
            <p:cNvSpPr>
              <a:spLocks noChangeArrowheads="1"/>
            </p:cNvSpPr>
            <p:nvPr/>
          </p:nvSpPr>
          <p:spPr bwMode="auto">
            <a:xfrm>
              <a:off x="807" y="3526"/>
              <a:ext cx="132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5. Maintain/improve effectiveness</a:t>
              </a:r>
            </a:p>
          </p:txBody>
        </p:sp>
        <p:sp>
          <p:nvSpPr>
            <p:cNvPr id="119820" name="Rectangle 12"/>
            <p:cNvSpPr>
              <a:spLocks noChangeArrowheads="1"/>
            </p:cNvSpPr>
            <p:nvPr/>
          </p:nvSpPr>
          <p:spPr bwMode="auto">
            <a:xfrm>
              <a:off x="937" y="3604"/>
              <a:ext cx="121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of ORSA and TIMS operations</a:t>
              </a:r>
            </a:p>
          </p:txBody>
        </p:sp>
        <p:sp>
          <p:nvSpPr>
            <p:cNvPr id="119821" name="Rectangle 13"/>
            <p:cNvSpPr>
              <a:spLocks noChangeArrowheads="1"/>
            </p:cNvSpPr>
            <p:nvPr/>
          </p:nvSpPr>
          <p:spPr bwMode="auto">
            <a:xfrm>
              <a:off x="2959" y="154"/>
              <a:ext cx="1333"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1.1 </a:t>
              </a:r>
              <a:r>
                <a:rPr lang="en-US" altLang="en-US" sz="1100">
                  <a:solidFill>
                    <a:srgbClr val="339933"/>
                  </a:solidFill>
                  <a:latin typeface="Times New Roman" pitchFamily="18" charset="0"/>
                </a:rPr>
                <a:t>Maintain efficient use of funds</a:t>
              </a:r>
            </a:p>
          </p:txBody>
        </p:sp>
        <p:sp>
          <p:nvSpPr>
            <p:cNvPr id="119822" name="Rectangle 14"/>
            <p:cNvSpPr>
              <a:spLocks noChangeArrowheads="1"/>
            </p:cNvSpPr>
            <p:nvPr/>
          </p:nvSpPr>
          <p:spPr bwMode="auto">
            <a:xfrm>
              <a:off x="2948" y="382"/>
              <a:ext cx="1487"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1.2 </a:t>
              </a:r>
              <a:r>
                <a:rPr lang="en-US" altLang="en-US" sz="1100">
                  <a:solidFill>
                    <a:srgbClr val="3333FF"/>
                  </a:solidFill>
                  <a:latin typeface="Times New Roman" pitchFamily="18" charset="0"/>
                </a:rPr>
                <a:t>Allocate well revenues/expenses to</a:t>
              </a:r>
            </a:p>
          </p:txBody>
        </p:sp>
        <p:sp>
          <p:nvSpPr>
            <p:cNvPr id="119823" name="Rectangle 15"/>
            <p:cNvSpPr>
              <a:spLocks noChangeArrowheads="1"/>
            </p:cNvSpPr>
            <p:nvPr/>
          </p:nvSpPr>
          <p:spPr bwMode="auto">
            <a:xfrm>
              <a:off x="3120" y="460"/>
              <a:ext cx="712"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3333FF"/>
                  </a:solidFill>
                  <a:latin typeface="Times New Roman" pitchFamily="18" charset="0"/>
                </a:rPr>
                <a:t>activities/entities</a:t>
              </a:r>
            </a:p>
          </p:txBody>
        </p:sp>
        <p:sp>
          <p:nvSpPr>
            <p:cNvPr id="119824" name="Rectangle 16"/>
            <p:cNvSpPr>
              <a:spLocks noChangeArrowheads="1"/>
            </p:cNvSpPr>
            <p:nvPr/>
          </p:nvSpPr>
          <p:spPr bwMode="auto">
            <a:xfrm>
              <a:off x="2948" y="693"/>
              <a:ext cx="177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1.3 Maintain efficient use of time of volunteers</a:t>
              </a:r>
            </a:p>
          </p:txBody>
        </p:sp>
        <p:sp>
          <p:nvSpPr>
            <p:cNvPr id="119825" name="Rectangle 17"/>
            <p:cNvSpPr>
              <a:spLocks noChangeArrowheads="1"/>
            </p:cNvSpPr>
            <p:nvPr/>
          </p:nvSpPr>
          <p:spPr bwMode="auto">
            <a:xfrm>
              <a:off x="2948" y="1004"/>
              <a:ext cx="164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2.1 Provide high quality main and specialty</a:t>
              </a:r>
            </a:p>
          </p:txBody>
        </p:sp>
        <p:sp>
          <p:nvSpPr>
            <p:cNvPr id="119826" name="Rectangle 18"/>
            <p:cNvSpPr>
              <a:spLocks noChangeArrowheads="1"/>
            </p:cNvSpPr>
            <p:nvPr/>
          </p:nvSpPr>
          <p:spPr bwMode="auto">
            <a:xfrm>
              <a:off x="3120" y="1082"/>
              <a:ext cx="53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conferences</a:t>
              </a:r>
            </a:p>
          </p:txBody>
        </p:sp>
        <p:sp>
          <p:nvSpPr>
            <p:cNvPr id="119827" name="Rectangle 19"/>
            <p:cNvSpPr>
              <a:spLocks noChangeArrowheads="1"/>
            </p:cNvSpPr>
            <p:nvPr/>
          </p:nvSpPr>
          <p:spPr bwMode="auto">
            <a:xfrm>
              <a:off x="2948" y="1315"/>
              <a:ext cx="141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2.2 Provide high quality publications</a:t>
              </a:r>
            </a:p>
          </p:txBody>
        </p:sp>
        <p:sp>
          <p:nvSpPr>
            <p:cNvPr id="119828" name="Rectangle 20"/>
            <p:cNvSpPr>
              <a:spLocks noChangeArrowheads="1"/>
            </p:cNvSpPr>
            <p:nvPr/>
          </p:nvSpPr>
          <p:spPr bwMode="auto">
            <a:xfrm>
              <a:off x="2948" y="1549"/>
              <a:ext cx="1487"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2.3 Provide appropriate career services</a:t>
              </a:r>
            </a:p>
          </p:txBody>
        </p:sp>
        <p:sp>
          <p:nvSpPr>
            <p:cNvPr id="119829" name="Rectangle 21"/>
            <p:cNvSpPr>
              <a:spLocks noChangeArrowheads="1"/>
            </p:cNvSpPr>
            <p:nvPr/>
          </p:nvSpPr>
          <p:spPr bwMode="auto">
            <a:xfrm>
              <a:off x="2948" y="1783"/>
              <a:ext cx="1277"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2.4 Provide support for sub-units</a:t>
              </a:r>
            </a:p>
          </p:txBody>
        </p:sp>
        <p:sp>
          <p:nvSpPr>
            <p:cNvPr id="119830" name="Rectangle 22"/>
            <p:cNvSpPr>
              <a:spLocks noChangeArrowheads="1"/>
            </p:cNvSpPr>
            <p:nvPr/>
          </p:nvSpPr>
          <p:spPr bwMode="auto">
            <a:xfrm>
              <a:off x="2948" y="2016"/>
              <a:ext cx="1340"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2.5 Provide other member services</a:t>
              </a:r>
            </a:p>
          </p:txBody>
        </p:sp>
        <p:sp>
          <p:nvSpPr>
            <p:cNvPr id="119831" name="Rectangle 23"/>
            <p:cNvSpPr>
              <a:spLocks noChangeArrowheads="1"/>
            </p:cNvSpPr>
            <p:nvPr/>
          </p:nvSpPr>
          <p:spPr bwMode="auto">
            <a:xfrm>
              <a:off x="2948" y="2327"/>
              <a:ext cx="176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3.1 Increase visibility and clout of OR and MS</a:t>
              </a:r>
            </a:p>
          </p:txBody>
        </p:sp>
        <p:sp>
          <p:nvSpPr>
            <p:cNvPr id="119832" name="Rectangle 24"/>
            <p:cNvSpPr>
              <a:spLocks noChangeArrowheads="1"/>
            </p:cNvSpPr>
            <p:nvPr/>
          </p:nvSpPr>
          <p:spPr bwMode="auto">
            <a:xfrm>
              <a:off x="2948" y="2561"/>
              <a:ext cx="121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3.2 Foster professional identity</a:t>
              </a:r>
            </a:p>
          </p:txBody>
        </p:sp>
        <p:sp>
          <p:nvSpPr>
            <p:cNvPr id="119833" name="Rectangle 25"/>
            <p:cNvSpPr>
              <a:spLocks noChangeArrowheads="1"/>
            </p:cNvSpPr>
            <p:nvPr/>
          </p:nvSpPr>
          <p:spPr bwMode="auto">
            <a:xfrm>
              <a:off x="2948" y="2872"/>
              <a:ext cx="17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4.1 Maintain/improve membership composition</a:t>
              </a:r>
            </a:p>
          </p:txBody>
        </p:sp>
        <p:sp>
          <p:nvSpPr>
            <p:cNvPr id="119834" name="Rectangle 26"/>
            <p:cNvSpPr>
              <a:spLocks noChangeArrowheads="1"/>
            </p:cNvSpPr>
            <p:nvPr/>
          </p:nvSpPr>
          <p:spPr bwMode="auto">
            <a:xfrm>
              <a:off x="2948" y="3105"/>
              <a:ext cx="18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4.2 Create strong relationships with other societies</a:t>
              </a:r>
            </a:p>
          </p:txBody>
        </p:sp>
        <p:sp>
          <p:nvSpPr>
            <p:cNvPr id="119835" name="Rectangle 27"/>
            <p:cNvSpPr>
              <a:spLocks noChangeArrowheads="1"/>
            </p:cNvSpPr>
            <p:nvPr/>
          </p:nvSpPr>
          <p:spPr bwMode="auto">
            <a:xfrm>
              <a:off x="2948" y="3416"/>
              <a:ext cx="195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5.1 Maintain/improve quality of governance process</a:t>
              </a:r>
            </a:p>
          </p:txBody>
        </p:sp>
        <p:sp>
          <p:nvSpPr>
            <p:cNvPr id="119836" name="Rectangle 28"/>
            <p:cNvSpPr>
              <a:spLocks noChangeArrowheads="1"/>
            </p:cNvSpPr>
            <p:nvPr/>
          </p:nvSpPr>
          <p:spPr bwMode="auto">
            <a:xfrm>
              <a:off x="2948" y="3650"/>
              <a:ext cx="184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1100">
                  <a:solidFill>
                    <a:srgbClr val="000000"/>
                  </a:solidFill>
                  <a:latin typeface="Times New Roman" pitchFamily="18" charset="0"/>
                </a:rPr>
                <a:t>5.2 Maintain/improve quality of operation output</a:t>
              </a:r>
            </a:p>
          </p:txBody>
        </p:sp>
        <p:grpSp>
          <p:nvGrpSpPr>
            <p:cNvPr id="119837" name="Group 29"/>
            <p:cNvGrpSpPr>
              <a:grpSpLocks/>
            </p:cNvGrpSpPr>
            <p:nvPr/>
          </p:nvGrpSpPr>
          <p:grpSpPr bwMode="auto">
            <a:xfrm>
              <a:off x="149" y="1451"/>
              <a:ext cx="314" cy="1323"/>
              <a:chOff x="149" y="1451"/>
              <a:chExt cx="314" cy="1323"/>
            </a:xfrm>
          </p:grpSpPr>
          <p:sp>
            <p:nvSpPr>
              <p:cNvPr id="119838" name="Rectangle 30"/>
              <p:cNvSpPr>
                <a:spLocks noChangeArrowheads="1"/>
              </p:cNvSpPr>
              <p:nvPr/>
            </p:nvSpPr>
            <p:spPr bwMode="auto">
              <a:xfrm>
                <a:off x="149" y="1451"/>
                <a:ext cx="314" cy="1038"/>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39" name="Rectangle 31"/>
              <p:cNvSpPr>
                <a:spLocks noChangeArrowheads="1"/>
              </p:cNvSpPr>
              <p:nvPr/>
            </p:nvSpPr>
            <p:spPr bwMode="auto">
              <a:xfrm rot="16200000">
                <a:off x="-317" y="2126"/>
                <a:ext cx="1152"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900" b="1">
                    <a:solidFill>
                      <a:srgbClr val="000000"/>
                    </a:solidFill>
                    <a:latin typeface="Times New Roman" pitchFamily="18" charset="0"/>
                  </a:rPr>
                  <a:t>               MAXIMIZE OVERALL</a:t>
                </a:r>
              </a:p>
            </p:txBody>
          </p:sp>
          <p:sp>
            <p:nvSpPr>
              <p:cNvPr id="119840" name="Rectangle 32"/>
              <p:cNvSpPr>
                <a:spLocks noChangeArrowheads="1"/>
              </p:cNvSpPr>
              <p:nvPr/>
            </p:nvSpPr>
            <p:spPr bwMode="auto">
              <a:xfrm rot="16200000">
                <a:off x="23" y="2200"/>
                <a:ext cx="728" cy="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sz="900" b="1">
                    <a:solidFill>
                      <a:srgbClr val="000000"/>
                    </a:solidFill>
                    <a:latin typeface="Times New Roman" pitchFamily="18" charset="0"/>
                  </a:rPr>
                  <a:t>                    VALUE</a:t>
                </a:r>
              </a:p>
            </p:txBody>
          </p:sp>
        </p:grpSp>
        <p:sp>
          <p:nvSpPr>
            <p:cNvPr id="119841" name="Rectangle 33"/>
            <p:cNvSpPr>
              <a:spLocks noChangeArrowheads="1"/>
            </p:cNvSpPr>
            <p:nvPr/>
          </p:nvSpPr>
          <p:spPr bwMode="auto">
            <a:xfrm>
              <a:off x="828" y="367"/>
              <a:ext cx="1699" cy="27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2" name="Rectangle 34"/>
            <p:cNvSpPr>
              <a:spLocks noChangeArrowheads="1"/>
            </p:cNvSpPr>
            <p:nvPr/>
          </p:nvSpPr>
          <p:spPr bwMode="auto">
            <a:xfrm>
              <a:off x="2967" y="137"/>
              <a:ext cx="2517"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3" name="Rectangle 35"/>
            <p:cNvSpPr>
              <a:spLocks noChangeArrowheads="1"/>
            </p:cNvSpPr>
            <p:nvPr/>
          </p:nvSpPr>
          <p:spPr bwMode="auto">
            <a:xfrm>
              <a:off x="821" y="1560"/>
              <a:ext cx="1698" cy="27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4" name="Rectangle 36"/>
            <p:cNvSpPr>
              <a:spLocks noChangeArrowheads="1"/>
            </p:cNvSpPr>
            <p:nvPr/>
          </p:nvSpPr>
          <p:spPr bwMode="auto">
            <a:xfrm>
              <a:off x="828" y="2332"/>
              <a:ext cx="1699" cy="27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5" name="Rectangle 37"/>
            <p:cNvSpPr>
              <a:spLocks noChangeArrowheads="1"/>
            </p:cNvSpPr>
            <p:nvPr/>
          </p:nvSpPr>
          <p:spPr bwMode="auto">
            <a:xfrm>
              <a:off x="828" y="2949"/>
              <a:ext cx="1699" cy="27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6" name="Rectangle 38"/>
            <p:cNvSpPr>
              <a:spLocks noChangeArrowheads="1"/>
            </p:cNvSpPr>
            <p:nvPr/>
          </p:nvSpPr>
          <p:spPr bwMode="auto">
            <a:xfrm>
              <a:off x="828" y="3485"/>
              <a:ext cx="1699" cy="27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7" name="Rectangle 39"/>
            <p:cNvSpPr>
              <a:spLocks noChangeArrowheads="1"/>
            </p:cNvSpPr>
            <p:nvPr/>
          </p:nvSpPr>
          <p:spPr bwMode="auto">
            <a:xfrm>
              <a:off x="2967" y="393"/>
              <a:ext cx="2517"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8" name="Rectangle 40"/>
            <p:cNvSpPr>
              <a:spLocks noChangeArrowheads="1"/>
            </p:cNvSpPr>
            <p:nvPr/>
          </p:nvSpPr>
          <p:spPr bwMode="auto">
            <a:xfrm>
              <a:off x="2967" y="665"/>
              <a:ext cx="2517"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49" name="Rectangle 41"/>
            <p:cNvSpPr>
              <a:spLocks noChangeArrowheads="1"/>
            </p:cNvSpPr>
            <p:nvPr/>
          </p:nvSpPr>
          <p:spPr bwMode="auto">
            <a:xfrm>
              <a:off x="2967" y="1016"/>
              <a:ext cx="2517" cy="2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0" name="Rectangle 42"/>
            <p:cNvSpPr>
              <a:spLocks noChangeArrowheads="1"/>
            </p:cNvSpPr>
            <p:nvPr/>
          </p:nvSpPr>
          <p:spPr bwMode="auto">
            <a:xfrm>
              <a:off x="2967" y="1271"/>
              <a:ext cx="2517" cy="2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1" name="Rectangle 43"/>
            <p:cNvSpPr>
              <a:spLocks noChangeArrowheads="1"/>
            </p:cNvSpPr>
            <p:nvPr/>
          </p:nvSpPr>
          <p:spPr bwMode="auto">
            <a:xfrm>
              <a:off x="2967" y="1511"/>
              <a:ext cx="2517"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2" name="Rectangle 44"/>
            <p:cNvSpPr>
              <a:spLocks noChangeArrowheads="1"/>
            </p:cNvSpPr>
            <p:nvPr/>
          </p:nvSpPr>
          <p:spPr bwMode="auto">
            <a:xfrm>
              <a:off x="2969" y="1754"/>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3" name="Rectangle 45"/>
            <p:cNvSpPr>
              <a:spLocks noChangeArrowheads="1"/>
            </p:cNvSpPr>
            <p:nvPr/>
          </p:nvSpPr>
          <p:spPr bwMode="auto">
            <a:xfrm>
              <a:off x="2969" y="1998"/>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4" name="Rectangle 46"/>
            <p:cNvSpPr>
              <a:spLocks noChangeArrowheads="1"/>
            </p:cNvSpPr>
            <p:nvPr/>
          </p:nvSpPr>
          <p:spPr bwMode="auto">
            <a:xfrm>
              <a:off x="2969" y="2298"/>
              <a:ext cx="2519" cy="20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5" name="Rectangle 47"/>
            <p:cNvSpPr>
              <a:spLocks noChangeArrowheads="1"/>
            </p:cNvSpPr>
            <p:nvPr/>
          </p:nvSpPr>
          <p:spPr bwMode="auto">
            <a:xfrm>
              <a:off x="2969" y="2534"/>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6" name="Rectangle 48"/>
            <p:cNvSpPr>
              <a:spLocks noChangeArrowheads="1"/>
            </p:cNvSpPr>
            <p:nvPr/>
          </p:nvSpPr>
          <p:spPr bwMode="auto">
            <a:xfrm>
              <a:off x="2969" y="2826"/>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7" name="Rectangle 49"/>
            <p:cNvSpPr>
              <a:spLocks noChangeArrowheads="1"/>
            </p:cNvSpPr>
            <p:nvPr/>
          </p:nvSpPr>
          <p:spPr bwMode="auto">
            <a:xfrm>
              <a:off x="2969" y="3078"/>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8" name="Rectangle 50"/>
            <p:cNvSpPr>
              <a:spLocks noChangeArrowheads="1"/>
            </p:cNvSpPr>
            <p:nvPr/>
          </p:nvSpPr>
          <p:spPr bwMode="auto">
            <a:xfrm>
              <a:off x="2969" y="3378"/>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59" name="Rectangle 51"/>
            <p:cNvSpPr>
              <a:spLocks noChangeArrowheads="1"/>
            </p:cNvSpPr>
            <p:nvPr/>
          </p:nvSpPr>
          <p:spPr bwMode="auto">
            <a:xfrm>
              <a:off x="2973" y="3632"/>
              <a:ext cx="2519" cy="2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0" name="Line 52"/>
            <p:cNvSpPr>
              <a:spLocks noChangeShapeType="1"/>
            </p:cNvSpPr>
            <p:nvPr/>
          </p:nvSpPr>
          <p:spPr bwMode="auto">
            <a:xfrm flipV="1">
              <a:off x="2529" y="242"/>
              <a:ext cx="434" cy="18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1" name="Line 53"/>
            <p:cNvSpPr>
              <a:spLocks noChangeShapeType="1"/>
            </p:cNvSpPr>
            <p:nvPr/>
          </p:nvSpPr>
          <p:spPr bwMode="auto">
            <a:xfrm>
              <a:off x="2529" y="494"/>
              <a:ext cx="435"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2" name="Line 54"/>
            <p:cNvSpPr>
              <a:spLocks noChangeShapeType="1"/>
            </p:cNvSpPr>
            <p:nvPr/>
          </p:nvSpPr>
          <p:spPr bwMode="auto">
            <a:xfrm>
              <a:off x="2529" y="571"/>
              <a:ext cx="434" cy="19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3" name="Line 55"/>
            <p:cNvSpPr>
              <a:spLocks noChangeShapeType="1"/>
            </p:cNvSpPr>
            <p:nvPr/>
          </p:nvSpPr>
          <p:spPr bwMode="auto">
            <a:xfrm flipH="1">
              <a:off x="2523" y="1164"/>
              <a:ext cx="440" cy="43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4" name="Line 56"/>
            <p:cNvSpPr>
              <a:spLocks noChangeShapeType="1"/>
            </p:cNvSpPr>
            <p:nvPr/>
          </p:nvSpPr>
          <p:spPr bwMode="auto">
            <a:xfrm flipH="1">
              <a:off x="2523" y="1635"/>
              <a:ext cx="440" cy="4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5" name="Line 57"/>
            <p:cNvSpPr>
              <a:spLocks noChangeShapeType="1"/>
            </p:cNvSpPr>
            <p:nvPr/>
          </p:nvSpPr>
          <p:spPr bwMode="auto">
            <a:xfrm flipH="1" flipV="1">
              <a:off x="2515" y="1728"/>
              <a:ext cx="448" cy="10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6" name="Line 58"/>
            <p:cNvSpPr>
              <a:spLocks noChangeShapeType="1"/>
            </p:cNvSpPr>
            <p:nvPr/>
          </p:nvSpPr>
          <p:spPr bwMode="auto">
            <a:xfrm flipH="1" flipV="1">
              <a:off x="2515" y="1785"/>
              <a:ext cx="448" cy="3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7" name="Line 59"/>
            <p:cNvSpPr>
              <a:spLocks noChangeShapeType="1"/>
            </p:cNvSpPr>
            <p:nvPr/>
          </p:nvSpPr>
          <p:spPr bwMode="auto">
            <a:xfrm flipH="1">
              <a:off x="2523" y="1367"/>
              <a:ext cx="440" cy="2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8" name="Line 60"/>
            <p:cNvSpPr>
              <a:spLocks noChangeShapeType="1"/>
            </p:cNvSpPr>
            <p:nvPr/>
          </p:nvSpPr>
          <p:spPr bwMode="auto">
            <a:xfrm flipH="1">
              <a:off x="2529" y="2349"/>
              <a:ext cx="434" cy="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69" name="Line 61"/>
            <p:cNvSpPr>
              <a:spLocks noChangeShapeType="1"/>
            </p:cNvSpPr>
            <p:nvPr/>
          </p:nvSpPr>
          <p:spPr bwMode="auto">
            <a:xfrm flipH="1" flipV="1">
              <a:off x="2529" y="2512"/>
              <a:ext cx="434" cy="13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0" name="Line 62"/>
            <p:cNvSpPr>
              <a:spLocks noChangeShapeType="1"/>
            </p:cNvSpPr>
            <p:nvPr/>
          </p:nvSpPr>
          <p:spPr bwMode="auto">
            <a:xfrm flipH="1">
              <a:off x="2529" y="2885"/>
              <a:ext cx="434" cy="14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1" name="Line 63"/>
            <p:cNvSpPr>
              <a:spLocks noChangeShapeType="1"/>
            </p:cNvSpPr>
            <p:nvPr/>
          </p:nvSpPr>
          <p:spPr bwMode="auto">
            <a:xfrm flipH="1" flipV="1">
              <a:off x="2529" y="3084"/>
              <a:ext cx="434" cy="8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2" name="Line 64"/>
            <p:cNvSpPr>
              <a:spLocks noChangeShapeType="1"/>
            </p:cNvSpPr>
            <p:nvPr/>
          </p:nvSpPr>
          <p:spPr bwMode="auto">
            <a:xfrm flipH="1">
              <a:off x="2536" y="3437"/>
              <a:ext cx="427"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3" name="Line 65"/>
            <p:cNvSpPr>
              <a:spLocks noChangeShapeType="1"/>
            </p:cNvSpPr>
            <p:nvPr/>
          </p:nvSpPr>
          <p:spPr bwMode="auto">
            <a:xfrm>
              <a:off x="2536" y="3685"/>
              <a:ext cx="427" cy="5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4" name="Freeform 66"/>
            <p:cNvSpPr>
              <a:spLocks/>
            </p:cNvSpPr>
            <p:nvPr/>
          </p:nvSpPr>
          <p:spPr bwMode="auto">
            <a:xfrm>
              <a:off x="629" y="478"/>
              <a:ext cx="197" cy="3188"/>
            </a:xfrm>
            <a:custGeom>
              <a:avLst/>
              <a:gdLst>
                <a:gd name="T0" fmla="*/ 181 w 197"/>
                <a:gd name="T1" fmla="*/ 0 h 3188"/>
                <a:gd name="T2" fmla="*/ 0 w 197"/>
                <a:gd name="T3" fmla="*/ 0 h 3188"/>
                <a:gd name="T4" fmla="*/ 0 w 197"/>
                <a:gd name="T5" fmla="*/ 3187 h 3188"/>
                <a:gd name="T6" fmla="*/ 196 w 197"/>
                <a:gd name="T7" fmla="*/ 3187 h 3188"/>
              </a:gdLst>
              <a:ahLst/>
              <a:cxnLst>
                <a:cxn ang="0">
                  <a:pos x="T0" y="T1"/>
                </a:cxn>
                <a:cxn ang="0">
                  <a:pos x="T2" y="T3"/>
                </a:cxn>
                <a:cxn ang="0">
                  <a:pos x="T4" y="T5"/>
                </a:cxn>
                <a:cxn ang="0">
                  <a:pos x="T6" y="T7"/>
                </a:cxn>
              </a:cxnLst>
              <a:rect l="0" t="0" r="r" b="b"/>
              <a:pathLst>
                <a:path w="197" h="3188">
                  <a:moveTo>
                    <a:pt x="181" y="0"/>
                  </a:moveTo>
                  <a:lnTo>
                    <a:pt x="0" y="0"/>
                  </a:lnTo>
                  <a:lnTo>
                    <a:pt x="0" y="3187"/>
                  </a:lnTo>
                  <a:lnTo>
                    <a:pt x="196" y="318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75" name="Line 67"/>
            <p:cNvSpPr>
              <a:spLocks noChangeShapeType="1"/>
            </p:cNvSpPr>
            <p:nvPr/>
          </p:nvSpPr>
          <p:spPr bwMode="auto">
            <a:xfrm>
              <a:off x="632" y="1687"/>
              <a:ext cx="183"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6" name="Line 68"/>
            <p:cNvSpPr>
              <a:spLocks noChangeShapeType="1"/>
            </p:cNvSpPr>
            <p:nvPr/>
          </p:nvSpPr>
          <p:spPr bwMode="auto">
            <a:xfrm>
              <a:off x="625" y="2447"/>
              <a:ext cx="204"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7" name="Line 69"/>
            <p:cNvSpPr>
              <a:spLocks noChangeShapeType="1"/>
            </p:cNvSpPr>
            <p:nvPr/>
          </p:nvSpPr>
          <p:spPr bwMode="auto">
            <a:xfrm>
              <a:off x="639" y="3060"/>
              <a:ext cx="190"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78" name="Line 70"/>
            <p:cNvSpPr>
              <a:spLocks noChangeShapeType="1"/>
            </p:cNvSpPr>
            <p:nvPr/>
          </p:nvSpPr>
          <p:spPr bwMode="auto">
            <a:xfrm>
              <a:off x="472" y="1920"/>
              <a:ext cx="15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9879" name="Rectangle 71"/>
          <p:cNvSpPr>
            <a:spLocks noChangeArrowheads="1"/>
          </p:cNvSpPr>
          <p:nvPr/>
        </p:nvSpPr>
        <p:spPr bwMode="auto">
          <a:xfrm>
            <a:off x="1906588" y="6151563"/>
            <a:ext cx="65643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endParaRPr lang="en-US" altLang="en-US" sz="1200" b="1">
              <a:latin typeface="Times New Roman" pitchFamily="18" charset="0"/>
            </a:endParaRPr>
          </a:p>
        </p:txBody>
      </p:sp>
      <p:pic>
        <p:nvPicPr>
          <p:cNvPr id="73" name="Picture 72" descr="INFORMS® Online - Institute for Operations Research and the Management Sciences"/>
          <p:cNvPicPr/>
          <p:nvPr/>
        </p:nvPicPr>
        <p:blipFill>
          <a:blip r:embed="rId2">
            <a:extLst>
              <a:ext uri="{28A0092B-C50C-407E-A947-70E740481C1C}">
                <a14:useLocalDpi xmlns:a14="http://schemas.microsoft.com/office/drawing/2010/main" val="0"/>
              </a:ext>
            </a:extLst>
          </a:blip>
          <a:srcRect/>
          <a:stretch>
            <a:fillRect/>
          </a:stretch>
        </p:blipFill>
        <p:spPr bwMode="auto">
          <a:xfrm>
            <a:off x="7757160" y="0"/>
            <a:ext cx="1386840" cy="491836"/>
          </a:xfrm>
          <a:prstGeom prst="rect">
            <a:avLst/>
          </a:prstGeom>
          <a:noFill/>
          <a:ln>
            <a:noFill/>
          </a:ln>
        </p:spPr>
      </p:pic>
    </p:spTree>
    <p:extLst>
      <p:ext uri="{BB962C8B-B14F-4D97-AF65-F5344CB8AC3E}">
        <p14:creationId xmlns:p14="http://schemas.microsoft.com/office/powerpoint/2010/main" val="518259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1"/>
          </p:nvPr>
        </p:nvSpPr>
        <p:spPr>
          <a:xfrm>
            <a:off x="8382000" y="6400800"/>
            <a:ext cx="838200" cy="365125"/>
          </a:xfrm>
        </p:spPr>
        <p:txBody>
          <a:bodyPr/>
          <a:lstStyle/>
          <a:p>
            <a:fld id="{3448D6B3-D1A4-4C88-8899-62BAD0DD882F}" type="slidenum">
              <a:rPr lang="en-US" altLang="zh-CN"/>
              <a:pPr/>
              <a:t>14</a:t>
            </a:fld>
            <a:endParaRPr lang="en-US" altLang="zh-CN" dirty="0"/>
          </a:p>
        </p:txBody>
      </p:sp>
      <p:sp>
        <p:nvSpPr>
          <p:cNvPr id="135172" name="Rectangle 4"/>
          <p:cNvSpPr>
            <a:spLocks noGrp="1" noChangeArrowheads="1"/>
          </p:cNvSpPr>
          <p:nvPr>
            <p:ph type="body" idx="4294967295"/>
          </p:nvPr>
        </p:nvSpPr>
        <p:spPr>
          <a:xfrm>
            <a:off x="304800" y="838200"/>
            <a:ext cx="8686800" cy="3733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buNone/>
            </a:pPr>
            <a:r>
              <a:rPr lang="en-US" altLang="en-US" sz="3600" dirty="0" smtClean="0"/>
              <a:t>MEMBERS VOTED TO MERGE IN </a:t>
            </a:r>
          </a:p>
          <a:p>
            <a:pPr marL="0" indent="0">
              <a:buNone/>
            </a:pPr>
            <a:r>
              <a:rPr lang="en-US" altLang="en-US" sz="3600" dirty="0">
                <a:solidFill>
                  <a:srgbClr val="336600"/>
                </a:solidFill>
              </a:rPr>
              <a:t> </a:t>
            </a:r>
            <a:r>
              <a:rPr lang="en-US" altLang="en-US" sz="3600" dirty="0" smtClean="0">
                <a:solidFill>
                  <a:srgbClr val="336600"/>
                </a:solidFill>
              </a:rPr>
              <a:t>                SEAMLESS </a:t>
            </a:r>
            <a:r>
              <a:rPr lang="en-US" altLang="en-US" sz="3600" dirty="0">
                <a:solidFill>
                  <a:srgbClr val="336600"/>
                </a:solidFill>
              </a:rPr>
              <a:t>MERGER</a:t>
            </a:r>
            <a:r>
              <a:rPr lang="en-US" altLang="en-US" sz="3600" dirty="0"/>
              <a:t> </a:t>
            </a:r>
            <a:endParaRPr lang="en-US" altLang="en-US" sz="3600" dirty="0" smtClean="0"/>
          </a:p>
          <a:p>
            <a:pPr marL="0" indent="0">
              <a:buNone/>
            </a:pPr>
            <a:r>
              <a:rPr lang="en-US" altLang="en-US" sz="3600" dirty="0"/>
              <a:t> </a:t>
            </a:r>
            <a:r>
              <a:rPr lang="en-US" altLang="en-US" sz="3600" dirty="0" smtClean="0"/>
              <a:t>                                 on  JAN. 1ST, 1995</a:t>
            </a:r>
          </a:p>
          <a:p>
            <a:pPr marL="0" indent="0">
              <a:buNone/>
            </a:pPr>
            <a:r>
              <a:rPr lang="en-US" altLang="en-US" dirty="0" smtClean="0"/>
              <a:t>into</a:t>
            </a:r>
          </a:p>
          <a:p>
            <a:pPr marL="0" indent="0">
              <a:buNone/>
            </a:pPr>
            <a:r>
              <a:rPr lang="en-US" altLang="en-US" dirty="0" smtClean="0">
                <a:solidFill>
                  <a:srgbClr val="3333FF"/>
                </a:solidFill>
              </a:rPr>
              <a:t>INSTITUTE FOR OPERATIONS RESEARCH AND </a:t>
            </a:r>
          </a:p>
          <a:p>
            <a:pPr marL="0" indent="0">
              <a:buNone/>
            </a:pPr>
            <a:r>
              <a:rPr lang="en-US" altLang="en-US" dirty="0" smtClean="0">
                <a:solidFill>
                  <a:srgbClr val="3333FF"/>
                </a:solidFill>
              </a:rPr>
              <a:t>                            THE MANAGEMENT SCIENCES</a:t>
            </a:r>
            <a:endParaRPr lang="en-US" altLang="en-US" dirty="0" smtClean="0"/>
          </a:p>
        </p:txBody>
      </p:sp>
      <p:graphicFrame>
        <p:nvGraphicFramePr>
          <p:cNvPr id="135173" name="Object 5"/>
          <p:cNvGraphicFramePr>
            <a:graphicFrameLocks/>
          </p:cNvGraphicFramePr>
          <p:nvPr/>
        </p:nvGraphicFramePr>
        <p:xfrm>
          <a:off x="6324600" y="5181600"/>
          <a:ext cx="2362200" cy="1524000"/>
        </p:xfrm>
        <a:graphic>
          <a:graphicData uri="http://schemas.openxmlformats.org/presentationml/2006/ole">
            <mc:AlternateContent xmlns:mc="http://schemas.openxmlformats.org/markup-compatibility/2006">
              <mc:Choice xmlns:v="urn:schemas-microsoft-com:vml" Requires="v">
                <p:oleObj spid="_x0000_s12374" name="Clip" r:id="rId3" imgW="3660480" imgH="3411360" progId="MS_ClipArt_Gallery.2">
                  <p:embed/>
                </p:oleObj>
              </mc:Choice>
              <mc:Fallback>
                <p:oleObj name="Clip" r:id="rId3" imgW="3660480" imgH="341136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81600"/>
                        <a:ext cx="236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7"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257800"/>
            <a:ext cx="3962400" cy="1025236"/>
          </a:xfrm>
          <a:prstGeom prst="rect">
            <a:avLst/>
          </a:prstGeom>
          <a:noFill/>
          <a:ln>
            <a:noFill/>
          </a:ln>
        </p:spPr>
      </p:pic>
      <p:pic>
        <p:nvPicPr>
          <p:cNvPr id="9" name="Picture 8"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7924801" y="0"/>
            <a:ext cx="1219200" cy="494915"/>
          </a:xfrm>
          <a:prstGeom prst="rect">
            <a:avLst/>
          </a:prstGeom>
          <a:noFill/>
          <a:ln>
            <a:noFill/>
          </a:ln>
        </p:spPr>
      </p:pic>
      <p:pic>
        <p:nvPicPr>
          <p:cNvPr id="10" name="Picture 9"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4245362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011" y="914400"/>
            <a:ext cx="8229600" cy="4592290"/>
          </a:xfrm>
        </p:spPr>
        <p:txBody>
          <a:bodyPr>
            <a:noAutofit/>
          </a:bodyPr>
          <a:lstStyle/>
          <a:p>
            <a:r>
              <a:rPr lang="en-US" sz="4000" dirty="0"/>
              <a:t>In other cases, </a:t>
            </a:r>
            <a:r>
              <a:rPr lang="en-US" sz="4000" dirty="0" smtClean="0"/>
              <a:t/>
            </a:r>
            <a:br>
              <a:rPr lang="en-US" sz="4000" dirty="0" smtClean="0"/>
            </a:br>
            <a:r>
              <a:rPr lang="en-US" sz="4000" dirty="0" smtClean="0"/>
              <a:t>an </a:t>
            </a:r>
            <a:r>
              <a:rPr lang="en-US" sz="4000" dirty="0"/>
              <a:t>objectives hierarchy will be constructed for </a:t>
            </a:r>
            <a:r>
              <a:rPr lang="en-US" sz="4000" u="sng" dirty="0"/>
              <a:t>each</a:t>
            </a:r>
            <a:r>
              <a:rPr lang="en-US" sz="4000" dirty="0"/>
              <a:t> stakeholder </a:t>
            </a: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because </a:t>
            </a:r>
            <a:r>
              <a:rPr lang="en-US" sz="4000" dirty="0"/>
              <a:t>their objectives are so different that construction of separate hierarchies better represents their divergent perspectives. </a:t>
            </a:r>
            <a:endParaRPr lang="en-US" sz="6000" dirty="0"/>
          </a:p>
        </p:txBody>
      </p:sp>
      <p:sp>
        <p:nvSpPr>
          <p:cNvPr id="3" name="Slide Number Placeholder 2"/>
          <p:cNvSpPr>
            <a:spLocks noGrp="1"/>
          </p:cNvSpPr>
          <p:nvPr>
            <p:ph type="sldNum" sz="quarter" idx="12"/>
          </p:nvPr>
        </p:nvSpPr>
        <p:spPr/>
        <p:txBody>
          <a:bodyPr/>
          <a:lstStyle/>
          <a:p>
            <a:fld id="{AE41413C-6D03-4D32-8008-D7F8D8DF75DE}" type="slidenum">
              <a:rPr lang="en-US" smtClean="0"/>
              <a:t>15</a:t>
            </a:fld>
            <a:endParaRPr lang="en-US"/>
          </a:p>
        </p:txBody>
      </p:sp>
      <p:grpSp>
        <p:nvGrpSpPr>
          <p:cNvPr id="4" name="Group 3"/>
          <p:cNvGrpSpPr>
            <a:grpSpLocks/>
          </p:cNvGrpSpPr>
          <p:nvPr/>
        </p:nvGrpSpPr>
        <p:grpSpPr bwMode="auto">
          <a:xfrm>
            <a:off x="1148005" y="2297576"/>
            <a:ext cx="971467" cy="1235228"/>
            <a:chOff x="612" y="720"/>
            <a:chExt cx="14400" cy="9138"/>
          </a:xfrm>
        </p:grpSpPr>
        <p:grpSp>
          <p:nvGrpSpPr>
            <p:cNvPr id="5" name="Group 4"/>
            <p:cNvGrpSpPr>
              <a:grpSpLocks/>
            </p:cNvGrpSpPr>
            <p:nvPr/>
          </p:nvGrpSpPr>
          <p:grpSpPr bwMode="auto">
            <a:xfrm>
              <a:off x="5117" y="6210"/>
              <a:ext cx="500" cy="3407"/>
              <a:chOff x="5112" y="7305"/>
              <a:chExt cx="500" cy="3600"/>
            </a:xfrm>
          </p:grpSpPr>
          <p:sp>
            <p:nvSpPr>
              <p:cNvPr id="55" name="Line 228"/>
              <p:cNvSpPr>
                <a:spLocks noChangeShapeType="1"/>
              </p:cNvSpPr>
              <p:nvPr/>
            </p:nvSpPr>
            <p:spPr bwMode="auto">
              <a:xfrm>
                <a:off x="5352" y="7305"/>
                <a:ext cx="0" cy="3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6" name="Line 227"/>
              <p:cNvSpPr>
                <a:spLocks noChangeShapeType="1"/>
              </p:cNvSpPr>
              <p:nvPr/>
            </p:nvSpPr>
            <p:spPr bwMode="auto">
              <a:xfrm>
                <a:off x="5352" y="7305"/>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7" name="Line 226"/>
              <p:cNvSpPr>
                <a:spLocks noChangeShapeType="1"/>
              </p:cNvSpPr>
              <p:nvPr/>
            </p:nvSpPr>
            <p:spPr bwMode="auto">
              <a:xfrm>
                <a:off x="5367" y="801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8" name="Line 225"/>
              <p:cNvSpPr>
                <a:spLocks noChangeShapeType="1"/>
              </p:cNvSpPr>
              <p:nvPr/>
            </p:nvSpPr>
            <p:spPr bwMode="auto">
              <a:xfrm>
                <a:off x="5362" y="8745"/>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9" name="Line 224"/>
              <p:cNvSpPr>
                <a:spLocks noChangeShapeType="1"/>
              </p:cNvSpPr>
              <p:nvPr/>
            </p:nvSpPr>
            <p:spPr bwMode="auto">
              <a:xfrm>
                <a:off x="5362" y="945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0" name="Line 223"/>
              <p:cNvSpPr>
                <a:spLocks noChangeShapeType="1"/>
              </p:cNvSpPr>
              <p:nvPr/>
            </p:nvSpPr>
            <p:spPr bwMode="auto">
              <a:xfrm>
                <a:off x="5367" y="10155"/>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1" name="Line 222"/>
              <p:cNvSpPr>
                <a:spLocks noChangeShapeType="1"/>
              </p:cNvSpPr>
              <p:nvPr/>
            </p:nvSpPr>
            <p:spPr bwMode="auto">
              <a:xfrm>
                <a:off x="5352" y="10905"/>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2" name="Line 221"/>
              <p:cNvSpPr>
                <a:spLocks noChangeShapeType="1"/>
              </p:cNvSpPr>
              <p:nvPr/>
            </p:nvSpPr>
            <p:spPr bwMode="auto">
              <a:xfrm>
                <a:off x="5112" y="9105"/>
                <a:ext cx="21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 name="Group 6"/>
            <p:cNvGrpSpPr>
              <a:grpSpLocks/>
            </p:cNvGrpSpPr>
            <p:nvPr/>
          </p:nvGrpSpPr>
          <p:grpSpPr bwMode="auto">
            <a:xfrm>
              <a:off x="8344" y="2436"/>
              <a:ext cx="530" cy="1533"/>
              <a:chOff x="8332" y="3060"/>
              <a:chExt cx="530" cy="1620"/>
            </a:xfrm>
          </p:grpSpPr>
          <p:sp>
            <p:nvSpPr>
              <p:cNvPr id="45" name="Line 214"/>
              <p:cNvSpPr>
                <a:spLocks noChangeShapeType="1"/>
              </p:cNvSpPr>
              <p:nvPr/>
            </p:nvSpPr>
            <p:spPr bwMode="auto">
              <a:xfrm>
                <a:off x="8607" y="3060"/>
                <a:ext cx="0" cy="162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Line 213"/>
              <p:cNvSpPr>
                <a:spLocks noChangeShapeType="1"/>
              </p:cNvSpPr>
              <p:nvPr/>
            </p:nvSpPr>
            <p:spPr bwMode="auto">
              <a:xfrm>
                <a:off x="8607" y="306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Line 212"/>
              <p:cNvSpPr>
                <a:spLocks noChangeShapeType="1"/>
              </p:cNvSpPr>
              <p:nvPr/>
            </p:nvSpPr>
            <p:spPr bwMode="auto">
              <a:xfrm>
                <a:off x="8617" y="360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8" name="Line 211"/>
              <p:cNvSpPr>
                <a:spLocks noChangeShapeType="1"/>
              </p:cNvSpPr>
              <p:nvPr/>
            </p:nvSpPr>
            <p:spPr bwMode="auto">
              <a:xfrm>
                <a:off x="8602" y="414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9" name="Line 210"/>
              <p:cNvSpPr>
                <a:spLocks noChangeShapeType="1"/>
              </p:cNvSpPr>
              <p:nvPr/>
            </p:nvSpPr>
            <p:spPr bwMode="auto">
              <a:xfrm>
                <a:off x="8607" y="468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Line 209"/>
              <p:cNvSpPr>
                <a:spLocks noChangeShapeType="1"/>
              </p:cNvSpPr>
              <p:nvPr/>
            </p:nvSpPr>
            <p:spPr bwMode="auto">
              <a:xfrm>
                <a:off x="8332" y="3900"/>
                <a:ext cx="25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 name="Group 7"/>
            <p:cNvGrpSpPr>
              <a:grpSpLocks/>
            </p:cNvGrpSpPr>
            <p:nvPr/>
          </p:nvGrpSpPr>
          <p:grpSpPr bwMode="auto">
            <a:xfrm>
              <a:off x="8331" y="890"/>
              <a:ext cx="540" cy="1023"/>
              <a:chOff x="8322" y="1260"/>
              <a:chExt cx="540" cy="1080"/>
            </a:xfrm>
          </p:grpSpPr>
          <p:sp>
            <p:nvSpPr>
              <p:cNvPr id="41" name="Line 207"/>
              <p:cNvSpPr>
                <a:spLocks noChangeShapeType="1"/>
              </p:cNvSpPr>
              <p:nvPr/>
            </p:nvSpPr>
            <p:spPr bwMode="auto">
              <a:xfrm>
                <a:off x="8607" y="1260"/>
                <a:ext cx="0" cy="108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2" name="Line 206"/>
              <p:cNvSpPr>
                <a:spLocks noChangeShapeType="1"/>
              </p:cNvSpPr>
              <p:nvPr/>
            </p:nvSpPr>
            <p:spPr bwMode="auto">
              <a:xfrm>
                <a:off x="8322" y="1800"/>
                <a:ext cx="54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3" name="Line 205"/>
              <p:cNvSpPr>
                <a:spLocks noChangeShapeType="1"/>
              </p:cNvSpPr>
              <p:nvPr/>
            </p:nvSpPr>
            <p:spPr bwMode="auto">
              <a:xfrm>
                <a:off x="8607" y="126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4" name="Line 204"/>
              <p:cNvSpPr>
                <a:spLocks noChangeShapeType="1"/>
              </p:cNvSpPr>
              <p:nvPr/>
            </p:nvSpPr>
            <p:spPr bwMode="auto">
              <a:xfrm>
                <a:off x="8602" y="234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9" name="Group 8"/>
            <p:cNvGrpSpPr>
              <a:grpSpLocks/>
            </p:cNvGrpSpPr>
            <p:nvPr/>
          </p:nvGrpSpPr>
          <p:grpSpPr bwMode="auto">
            <a:xfrm>
              <a:off x="5153" y="1401"/>
              <a:ext cx="540" cy="2399"/>
              <a:chOff x="8322" y="1260"/>
              <a:chExt cx="540" cy="712"/>
            </a:xfrm>
          </p:grpSpPr>
          <p:sp>
            <p:nvSpPr>
              <p:cNvPr id="37" name="Line 202"/>
              <p:cNvSpPr>
                <a:spLocks noChangeShapeType="1"/>
              </p:cNvSpPr>
              <p:nvPr/>
            </p:nvSpPr>
            <p:spPr bwMode="auto">
              <a:xfrm>
                <a:off x="8607" y="1260"/>
                <a:ext cx="255" cy="7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 name="Line 201"/>
              <p:cNvSpPr>
                <a:spLocks noChangeShapeType="1"/>
              </p:cNvSpPr>
              <p:nvPr/>
            </p:nvSpPr>
            <p:spPr bwMode="auto">
              <a:xfrm>
                <a:off x="8322" y="1800"/>
                <a:ext cx="54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 name="Line 200"/>
              <p:cNvSpPr>
                <a:spLocks noChangeShapeType="1"/>
              </p:cNvSpPr>
              <p:nvPr/>
            </p:nvSpPr>
            <p:spPr bwMode="auto">
              <a:xfrm>
                <a:off x="8607" y="126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0" name="Rectangle 9"/>
            <p:cNvSpPr>
              <a:spLocks noChangeArrowheads="1"/>
            </p:cNvSpPr>
            <p:nvPr/>
          </p:nvSpPr>
          <p:spPr bwMode="auto">
            <a:xfrm>
              <a:off x="8734" y="720"/>
              <a:ext cx="6243" cy="34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1" name="Rectangle 10"/>
            <p:cNvSpPr>
              <a:spLocks noChangeArrowheads="1"/>
            </p:cNvSpPr>
            <p:nvPr/>
          </p:nvSpPr>
          <p:spPr bwMode="auto">
            <a:xfrm>
              <a:off x="8734" y="1231"/>
              <a:ext cx="6243" cy="34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2" name="Rectangle 11"/>
            <p:cNvSpPr>
              <a:spLocks noChangeArrowheads="1"/>
            </p:cNvSpPr>
            <p:nvPr/>
          </p:nvSpPr>
          <p:spPr bwMode="auto">
            <a:xfrm>
              <a:off x="8734" y="1742"/>
              <a:ext cx="6243" cy="34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 name="Rectangle 12"/>
            <p:cNvSpPr>
              <a:spLocks noChangeArrowheads="1"/>
            </p:cNvSpPr>
            <p:nvPr/>
          </p:nvSpPr>
          <p:spPr bwMode="auto">
            <a:xfrm>
              <a:off x="8734" y="2266"/>
              <a:ext cx="6243" cy="340"/>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 name="Rectangle 13"/>
            <p:cNvSpPr>
              <a:spLocks noChangeArrowheads="1"/>
            </p:cNvSpPr>
            <p:nvPr/>
          </p:nvSpPr>
          <p:spPr bwMode="auto">
            <a:xfrm>
              <a:off x="8770" y="2777"/>
              <a:ext cx="6242" cy="340"/>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5" name="Rectangle 14"/>
            <p:cNvSpPr>
              <a:spLocks noChangeArrowheads="1"/>
            </p:cNvSpPr>
            <p:nvPr/>
          </p:nvSpPr>
          <p:spPr bwMode="auto">
            <a:xfrm>
              <a:off x="8734" y="3288"/>
              <a:ext cx="6243" cy="340"/>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6" name="Rectangle 15"/>
            <p:cNvSpPr>
              <a:spLocks noChangeArrowheads="1"/>
            </p:cNvSpPr>
            <p:nvPr/>
          </p:nvSpPr>
          <p:spPr bwMode="auto">
            <a:xfrm>
              <a:off x="8734" y="3799"/>
              <a:ext cx="6243" cy="34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0" name="Rectangle 19"/>
            <p:cNvSpPr>
              <a:spLocks noChangeArrowheads="1"/>
            </p:cNvSpPr>
            <p:nvPr/>
          </p:nvSpPr>
          <p:spPr bwMode="auto">
            <a:xfrm>
              <a:off x="5542" y="890"/>
              <a:ext cx="2660" cy="1023"/>
            </a:xfrm>
            <a:prstGeom prst="rect">
              <a:avLst/>
            </a:prstGeom>
            <a:solidFill>
              <a:srgbClr val="FFFFFF"/>
            </a:solidFill>
            <a:ln w="9525">
              <a:solidFill>
                <a:srgbClr val="FF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1" name="Rectangle 20"/>
            <p:cNvSpPr>
              <a:spLocks noChangeArrowheads="1"/>
            </p:cNvSpPr>
            <p:nvPr/>
          </p:nvSpPr>
          <p:spPr bwMode="auto">
            <a:xfrm>
              <a:off x="5542" y="2748"/>
              <a:ext cx="2660" cy="1022"/>
            </a:xfrm>
            <a:prstGeom prst="rect">
              <a:avLst/>
            </a:prstGeom>
            <a:solidFill>
              <a:srgbClr val="FFFFFF"/>
            </a:solidFill>
            <a:ln w="9525">
              <a:solidFill>
                <a:srgbClr val="FF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 name="Rectangle 22"/>
            <p:cNvSpPr>
              <a:spLocks noChangeArrowheads="1"/>
            </p:cNvSpPr>
            <p:nvPr/>
          </p:nvSpPr>
          <p:spPr bwMode="auto">
            <a:xfrm>
              <a:off x="5542" y="5940"/>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4" name="Rectangle 23"/>
            <p:cNvSpPr>
              <a:spLocks noChangeArrowheads="1"/>
            </p:cNvSpPr>
            <p:nvPr/>
          </p:nvSpPr>
          <p:spPr bwMode="auto">
            <a:xfrm>
              <a:off x="5542" y="6621"/>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5" name="Rectangle 24"/>
            <p:cNvSpPr>
              <a:spLocks noChangeArrowheads="1"/>
            </p:cNvSpPr>
            <p:nvPr/>
          </p:nvSpPr>
          <p:spPr bwMode="auto">
            <a:xfrm>
              <a:off x="5542" y="7303"/>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6" name="Rectangle 25"/>
            <p:cNvSpPr>
              <a:spLocks noChangeArrowheads="1"/>
            </p:cNvSpPr>
            <p:nvPr/>
          </p:nvSpPr>
          <p:spPr bwMode="auto">
            <a:xfrm>
              <a:off x="5542" y="7984"/>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7" name="Rectangle 26"/>
            <p:cNvSpPr>
              <a:spLocks noChangeArrowheads="1"/>
            </p:cNvSpPr>
            <p:nvPr/>
          </p:nvSpPr>
          <p:spPr bwMode="auto">
            <a:xfrm>
              <a:off x="5542" y="8666"/>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8" name="Rectangle 27"/>
            <p:cNvSpPr>
              <a:spLocks noChangeArrowheads="1"/>
            </p:cNvSpPr>
            <p:nvPr/>
          </p:nvSpPr>
          <p:spPr bwMode="auto">
            <a:xfrm>
              <a:off x="5542" y="9347"/>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9" name="Rectangle 28"/>
            <p:cNvSpPr>
              <a:spLocks noChangeArrowheads="1"/>
            </p:cNvSpPr>
            <p:nvPr/>
          </p:nvSpPr>
          <p:spPr bwMode="auto">
            <a:xfrm>
              <a:off x="3095" y="2594"/>
              <a:ext cx="1950" cy="1874"/>
            </a:xfrm>
            <a:prstGeom prst="rect">
              <a:avLst/>
            </a:prstGeom>
            <a:solidFill>
              <a:srgbClr val="FFFFFF"/>
            </a:solidFill>
            <a:ln w="9525">
              <a:solidFill>
                <a:srgbClr val="FF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30" name="Rectangle 29"/>
            <p:cNvSpPr>
              <a:spLocks noChangeArrowheads="1"/>
            </p:cNvSpPr>
            <p:nvPr/>
          </p:nvSpPr>
          <p:spPr bwMode="auto">
            <a:xfrm>
              <a:off x="3095" y="6893"/>
              <a:ext cx="1950" cy="1874"/>
            </a:xfrm>
            <a:prstGeom prst="rect">
              <a:avLst/>
            </a:prstGeom>
            <a:solidFill>
              <a:srgbClr val="FFFFFF"/>
            </a:solidFill>
            <a:ln w="9525">
              <a:solidFill>
                <a:srgbClr val="FF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500" dirty="0">
                <a:ea typeface="SimSun" pitchFamily="2" charset="-122"/>
                <a:cs typeface="Times New Roman" pitchFamily="18" charset="0"/>
              </a:endParaRPr>
            </a:p>
          </p:txBody>
        </p:sp>
        <p:sp>
          <p:nvSpPr>
            <p:cNvPr id="31" name="Rectangle 30"/>
            <p:cNvSpPr>
              <a:spLocks noChangeArrowheads="1"/>
            </p:cNvSpPr>
            <p:nvPr/>
          </p:nvSpPr>
          <p:spPr bwMode="auto">
            <a:xfrm>
              <a:off x="612" y="5376"/>
              <a:ext cx="2128" cy="1756"/>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400" dirty="0">
                <a:ea typeface="SimSun" pitchFamily="2" charset="-122"/>
                <a:cs typeface="Times New Roman" pitchFamily="18" charset="0"/>
              </a:endParaRPr>
            </a:p>
          </p:txBody>
        </p:sp>
        <p:grpSp>
          <p:nvGrpSpPr>
            <p:cNvPr id="32" name="Group 31"/>
            <p:cNvGrpSpPr>
              <a:grpSpLocks/>
            </p:cNvGrpSpPr>
            <p:nvPr/>
          </p:nvGrpSpPr>
          <p:grpSpPr bwMode="auto">
            <a:xfrm>
              <a:off x="2779" y="3616"/>
              <a:ext cx="353" cy="4304"/>
              <a:chOff x="2772" y="4140"/>
              <a:chExt cx="353" cy="5040"/>
            </a:xfrm>
          </p:grpSpPr>
          <p:sp>
            <p:nvSpPr>
              <p:cNvPr id="33" name="Line 175"/>
              <p:cNvSpPr>
                <a:spLocks noChangeShapeType="1"/>
              </p:cNvSpPr>
              <p:nvPr/>
            </p:nvSpPr>
            <p:spPr bwMode="auto">
              <a:xfrm>
                <a:off x="2959" y="4140"/>
                <a:ext cx="0" cy="504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 name="Line 174"/>
              <p:cNvSpPr>
                <a:spLocks noChangeShapeType="1"/>
              </p:cNvSpPr>
              <p:nvPr/>
            </p:nvSpPr>
            <p:spPr bwMode="auto">
              <a:xfrm>
                <a:off x="2959" y="4140"/>
                <a:ext cx="16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 name="Line 173"/>
              <p:cNvSpPr>
                <a:spLocks noChangeShapeType="1"/>
              </p:cNvSpPr>
              <p:nvPr/>
            </p:nvSpPr>
            <p:spPr bwMode="auto">
              <a:xfrm>
                <a:off x="2959" y="9180"/>
                <a:ext cx="16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 name="Line 172"/>
              <p:cNvSpPr>
                <a:spLocks noChangeShapeType="1"/>
              </p:cNvSpPr>
              <p:nvPr/>
            </p:nvSpPr>
            <p:spPr bwMode="auto">
              <a:xfrm>
                <a:off x="2772" y="6753"/>
                <a:ext cx="1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grpSp>
        <p:nvGrpSpPr>
          <p:cNvPr id="63" name="Group 62"/>
          <p:cNvGrpSpPr>
            <a:grpSpLocks/>
          </p:cNvGrpSpPr>
          <p:nvPr/>
        </p:nvGrpSpPr>
        <p:grpSpPr bwMode="auto">
          <a:xfrm>
            <a:off x="6864878" y="2442351"/>
            <a:ext cx="681611" cy="1134777"/>
            <a:chOff x="612" y="720"/>
            <a:chExt cx="14400" cy="9138"/>
          </a:xfrm>
        </p:grpSpPr>
        <p:grpSp>
          <p:nvGrpSpPr>
            <p:cNvPr id="64" name="Group 63"/>
            <p:cNvGrpSpPr>
              <a:grpSpLocks/>
            </p:cNvGrpSpPr>
            <p:nvPr/>
          </p:nvGrpSpPr>
          <p:grpSpPr bwMode="auto">
            <a:xfrm>
              <a:off x="5117" y="6210"/>
              <a:ext cx="500" cy="3407"/>
              <a:chOff x="5112" y="7305"/>
              <a:chExt cx="500" cy="3600"/>
            </a:xfrm>
          </p:grpSpPr>
          <p:sp>
            <p:nvSpPr>
              <p:cNvPr id="114" name="Line 228"/>
              <p:cNvSpPr>
                <a:spLocks noChangeShapeType="1"/>
              </p:cNvSpPr>
              <p:nvPr/>
            </p:nvSpPr>
            <p:spPr bwMode="auto">
              <a:xfrm>
                <a:off x="5352" y="7305"/>
                <a:ext cx="0" cy="360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5" name="Line 227"/>
              <p:cNvSpPr>
                <a:spLocks noChangeShapeType="1"/>
              </p:cNvSpPr>
              <p:nvPr/>
            </p:nvSpPr>
            <p:spPr bwMode="auto">
              <a:xfrm>
                <a:off x="5352" y="7305"/>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6" name="Line 226"/>
              <p:cNvSpPr>
                <a:spLocks noChangeShapeType="1"/>
              </p:cNvSpPr>
              <p:nvPr/>
            </p:nvSpPr>
            <p:spPr bwMode="auto">
              <a:xfrm>
                <a:off x="5367" y="801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7" name="Line 225"/>
              <p:cNvSpPr>
                <a:spLocks noChangeShapeType="1"/>
              </p:cNvSpPr>
              <p:nvPr/>
            </p:nvSpPr>
            <p:spPr bwMode="auto">
              <a:xfrm>
                <a:off x="5362" y="8745"/>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8" name="Line 224"/>
              <p:cNvSpPr>
                <a:spLocks noChangeShapeType="1"/>
              </p:cNvSpPr>
              <p:nvPr/>
            </p:nvSpPr>
            <p:spPr bwMode="auto">
              <a:xfrm>
                <a:off x="5362" y="945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9" name="Line 223"/>
              <p:cNvSpPr>
                <a:spLocks noChangeShapeType="1"/>
              </p:cNvSpPr>
              <p:nvPr/>
            </p:nvSpPr>
            <p:spPr bwMode="auto">
              <a:xfrm>
                <a:off x="5367" y="10155"/>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0" name="Line 222"/>
              <p:cNvSpPr>
                <a:spLocks noChangeShapeType="1"/>
              </p:cNvSpPr>
              <p:nvPr/>
            </p:nvSpPr>
            <p:spPr bwMode="auto">
              <a:xfrm>
                <a:off x="5352" y="10905"/>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1" name="Line 221"/>
              <p:cNvSpPr>
                <a:spLocks noChangeShapeType="1"/>
              </p:cNvSpPr>
              <p:nvPr/>
            </p:nvSpPr>
            <p:spPr bwMode="auto">
              <a:xfrm>
                <a:off x="5112" y="9105"/>
                <a:ext cx="216"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5" name="Group 64"/>
            <p:cNvGrpSpPr>
              <a:grpSpLocks/>
            </p:cNvGrpSpPr>
            <p:nvPr/>
          </p:nvGrpSpPr>
          <p:grpSpPr bwMode="auto">
            <a:xfrm>
              <a:off x="8331" y="4491"/>
              <a:ext cx="540" cy="1022"/>
              <a:chOff x="8322" y="1260"/>
              <a:chExt cx="540" cy="1080"/>
            </a:xfrm>
          </p:grpSpPr>
          <p:sp>
            <p:nvSpPr>
              <p:cNvPr id="110" name="Line 219"/>
              <p:cNvSpPr>
                <a:spLocks noChangeShapeType="1"/>
              </p:cNvSpPr>
              <p:nvPr/>
            </p:nvSpPr>
            <p:spPr bwMode="auto">
              <a:xfrm>
                <a:off x="8607" y="1260"/>
                <a:ext cx="0" cy="108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1" name="Line 218"/>
              <p:cNvSpPr>
                <a:spLocks noChangeShapeType="1"/>
              </p:cNvSpPr>
              <p:nvPr/>
            </p:nvSpPr>
            <p:spPr bwMode="auto">
              <a:xfrm>
                <a:off x="8322" y="1800"/>
                <a:ext cx="54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2" name="Line 217"/>
              <p:cNvSpPr>
                <a:spLocks noChangeShapeType="1"/>
              </p:cNvSpPr>
              <p:nvPr/>
            </p:nvSpPr>
            <p:spPr bwMode="auto">
              <a:xfrm>
                <a:off x="8607" y="126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3" name="Line 216"/>
              <p:cNvSpPr>
                <a:spLocks noChangeShapeType="1"/>
              </p:cNvSpPr>
              <p:nvPr/>
            </p:nvSpPr>
            <p:spPr bwMode="auto">
              <a:xfrm>
                <a:off x="8602" y="234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6" name="Group 65"/>
            <p:cNvGrpSpPr>
              <a:grpSpLocks/>
            </p:cNvGrpSpPr>
            <p:nvPr/>
          </p:nvGrpSpPr>
          <p:grpSpPr bwMode="auto">
            <a:xfrm>
              <a:off x="8344" y="2436"/>
              <a:ext cx="530" cy="1533"/>
              <a:chOff x="8332" y="3060"/>
              <a:chExt cx="530" cy="1620"/>
            </a:xfrm>
          </p:grpSpPr>
          <p:sp>
            <p:nvSpPr>
              <p:cNvPr id="104" name="Line 214"/>
              <p:cNvSpPr>
                <a:spLocks noChangeShapeType="1"/>
              </p:cNvSpPr>
              <p:nvPr/>
            </p:nvSpPr>
            <p:spPr bwMode="auto">
              <a:xfrm>
                <a:off x="8607" y="3060"/>
                <a:ext cx="0" cy="162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5" name="Line 213"/>
              <p:cNvSpPr>
                <a:spLocks noChangeShapeType="1"/>
              </p:cNvSpPr>
              <p:nvPr/>
            </p:nvSpPr>
            <p:spPr bwMode="auto">
              <a:xfrm>
                <a:off x="8607" y="306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6" name="Line 212"/>
              <p:cNvSpPr>
                <a:spLocks noChangeShapeType="1"/>
              </p:cNvSpPr>
              <p:nvPr/>
            </p:nvSpPr>
            <p:spPr bwMode="auto">
              <a:xfrm>
                <a:off x="8617" y="360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7" name="Line 211"/>
              <p:cNvSpPr>
                <a:spLocks noChangeShapeType="1"/>
              </p:cNvSpPr>
              <p:nvPr/>
            </p:nvSpPr>
            <p:spPr bwMode="auto">
              <a:xfrm>
                <a:off x="8602" y="414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8" name="Line 210"/>
              <p:cNvSpPr>
                <a:spLocks noChangeShapeType="1"/>
              </p:cNvSpPr>
              <p:nvPr/>
            </p:nvSpPr>
            <p:spPr bwMode="auto">
              <a:xfrm>
                <a:off x="8607" y="468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9" name="Line 209"/>
              <p:cNvSpPr>
                <a:spLocks noChangeShapeType="1"/>
              </p:cNvSpPr>
              <p:nvPr/>
            </p:nvSpPr>
            <p:spPr bwMode="auto">
              <a:xfrm>
                <a:off x="8332" y="3900"/>
                <a:ext cx="259"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7" name="Group 66"/>
            <p:cNvGrpSpPr>
              <a:grpSpLocks/>
            </p:cNvGrpSpPr>
            <p:nvPr/>
          </p:nvGrpSpPr>
          <p:grpSpPr bwMode="auto">
            <a:xfrm>
              <a:off x="8331" y="890"/>
              <a:ext cx="540" cy="1023"/>
              <a:chOff x="8322" y="1260"/>
              <a:chExt cx="540" cy="1080"/>
            </a:xfrm>
          </p:grpSpPr>
          <p:sp>
            <p:nvSpPr>
              <p:cNvPr id="100" name="Line 207"/>
              <p:cNvSpPr>
                <a:spLocks noChangeShapeType="1"/>
              </p:cNvSpPr>
              <p:nvPr/>
            </p:nvSpPr>
            <p:spPr bwMode="auto">
              <a:xfrm>
                <a:off x="8607" y="1260"/>
                <a:ext cx="0" cy="108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1" name="Line 206"/>
              <p:cNvSpPr>
                <a:spLocks noChangeShapeType="1"/>
              </p:cNvSpPr>
              <p:nvPr/>
            </p:nvSpPr>
            <p:spPr bwMode="auto">
              <a:xfrm>
                <a:off x="8322" y="1800"/>
                <a:ext cx="54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2" name="Line 205"/>
              <p:cNvSpPr>
                <a:spLocks noChangeShapeType="1"/>
              </p:cNvSpPr>
              <p:nvPr/>
            </p:nvSpPr>
            <p:spPr bwMode="auto">
              <a:xfrm>
                <a:off x="8607" y="126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3" name="Line 204"/>
              <p:cNvSpPr>
                <a:spLocks noChangeShapeType="1"/>
              </p:cNvSpPr>
              <p:nvPr/>
            </p:nvSpPr>
            <p:spPr bwMode="auto">
              <a:xfrm>
                <a:off x="8602" y="234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8" name="Group 67"/>
            <p:cNvGrpSpPr>
              <a:grpSpLocks/>
            </p:cNvGrpSpPr>
            <p:nvPr/>
          </p:nvGrpSpPr>
          <p:grpSpPr bwMode="auto">
            <a:xfrm>
              <a:off x="5153" y="1401"/>
              <a:ext cx="540" cy="3639"/>
              <a:chOff x="8322" y="1260"/>
              <a:chExt cx="540" cy="1080"/>
            </a:xfrm>
          </p:grpSpPr>
          <p:sp>
            <p:nvSpPr>
              <p:cNvPr id="96" name="Line 202"/>
              <p:cNvSpPr>
                <a:spLocks noChangeShapeType="1"/>
              </p:cNvSpPr>
              <p:nvPr/>
            </p:nvSpPr>
            <p:spPr bwMode="auto">
              <a:xfrm>
                <a:off x="8607" y="1260"/>
                <a:ext cx="0" cy="108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7" name="Line 201"/>
              <p:cNvSpPr>
                <a:spLocks noChangeShapeType="1"/>
              </p:cNvSpPr>
              <p:nvPr/>
            </p:nvSpPr>
            <p:spPr bwMode="auto">
              <a:xfrm>
                <a:off x="8322" y="1800"/>
                <a:ext cx="54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8" name="Line 200"/>
              <p:cNvSpPr>
                <a:spLocks noChangeShapeType="1"/>
              </p:cNvSpPr>
              <p:nvPr/>
            </p:nvSpPr>
            <p:spPr bwMode="auto">
              <a:xfrm>
                <a:off x="8607" y="126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9" name="Line 199"/>
              <p:cNvSpPr>
                <a:spLocks noChangeShapeType="1"/>
              </p:cNvSpPr>
              <p:nvPr/>
            </p:nvSpPr>
            <p:spPr bwMode="auto">
              <a:xfrm>
                <a:off x="8602" y="234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69" name="Rectangle 68"/>
            <p:cNvSpPr>
              <a:spLocks noChangeArrowheads="1"/>
            </p:cNvSpPr>
            <p:nvPr/>
          </p:nvSpPr>
          <p:spPr bwMode="auto">
            <a:xfrm>
              <a:off x="8734" y="720"/>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0" name="Rectangle 69"/>
            <p:cNvSpPr>
              <a:spLocks noChangeArrowheads="1"/>
            </p:cNvSpPr>
            <p:nvPr/>
          </p:nvSpPr>
          <p:spPr bwMode="auto">
            <a:xfrm>
              <a:off x="8734" y="1231"/>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1" name="Rectangle 70"/>
            <p:cNvSpPr>
              <a:spLocks noChangeArrowheads="1"/>
            </p:cNvSpPr>
            <p:nvPr/>
          </p:nvSpPr>
          <p:spPr bwMode="auto">
            <a:xfrm>
              <a:off x="8734" y="1742"/>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2" name="Rectangle 71"/>
            <p:cNvSpPr>
              <a:spLocks noChangeArrowheads="1"/>
            </p:cNvSpPr>
            <p:nvPr/>
          </p:nvSpPr>
          <p:spPr bwMode="auto">
            <a:xfrm>
              <a:off x="8734" y="2266"/>
              <a:ext cx="6243" cy="340"/>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3" name="Rectangle 72"/>
            <p:cNvSpPr>
              <a:spLocks noChangeArrowheads="1"/>
            </p:cNvSpPr>
            <p:nvPr/>
          </p:nvSpPr>
          <p:spPr bwMode="auto">
            <a:xfrm>
              <a:off x="8770" y="2777"/>
              <a:ext cx="6242" cy="340"/>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4" name="Rectangle 73"/>
            <p:cNvSpPr>
              <a:spLocks noChangeArrowheads="1"/>
            </p:cNvSpPr>
            <p:nvPr/>
          </p:nvSpPr>
          <p:spPr bwMode="auto">
            <a:xfrm>
              <a:off x="8734" y="3288"/>
              <a:ext cx="6243" cy="340"/>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5" name="Rectangle 74"/>
            <p:cNvSpPr>
              <a:spLocks noChangeArrowheads="1"/>
            </p:cNvSpPr>
            <p:nvPr/>
          </p:nvSpPr>
          <p:spPr bwMode="auto">
            <a:xfrm>
              <a:off x="8734" y="3799"/>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6" name="Rectangle 75"/>
            <p:cNvSpPr>
              <a:spLocks noChangeArrowheads="1"/>
            </p:cNvSpPr>
            <p:nvPr/>
          </p:nvSpPr>
          <p:spPr bwMode="auto">
            <a:xfrm>
              <a:off x="8734" y="4320"/>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7" name="Rectangle 76"/>
            <p:cNvSpPr>
              <a:spLocks noChangeArrowheads="1"/>
            </p:cNvSpPr>
            <p:nvPr/>
          </p:nvSpPr>
          <p:spPr bwMode="auto">
            <a:xfrm>
              <a:off x="8734" y="4831"/>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8" name="Rectangle 77"/>
            <p:cNvSpPr>
              <a:spLocks noChangeArrowheads="1"/>
            </p:cNvSpPr>
            <p:nvPr/>
          </p:nvSpPr>
          <p:spPr bwMode="auto">
            <a:xfrm>
              <a:off x="8734" y="5342"/>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9" name="Rectangle 78"/>
            <p:cNvSpPr>
              <a:spLocks noChangeArrowheads="1"/>
            </p:cNvSpPr>
            <p:nvPr/>
          </p:nvSpPr>
          <p:spPr bwMode="auto">
            <a:xfrm>
              <a:off x="5542" y="890"/>
              <a:ext cx="2660" cy="1023"/>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0" name="Rectangle 79"/>
            <p:cNvSpPr>
              <a:spLocks noChangeArrowheads="1"/>
            </p:cNvSpPr>
            <p:nvPr/>
          </p:nvSpPr>
          <p:spPr bwMode="auto">
            <a:xfrm>
              <a:off x="5542" y="2748"/>
              <a:ext cx="2660" cy="1022"/>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1" name="Rectangle 80"/>
            <p:cNvSpPr>
              <a:spLocks noChangeArrowheads="1"/>
            </p:cNvSpPr>
            <p:nvPr/>
          </p:nvSpPr>
          <p:spPr bwMode="auto">
            <a:xfrm>
              <a:off x="5542" y="4491"/>
              <a:ext cx="2660" cy="1022"/>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2" name="Rectangle 81"/>
            <p:cNvSpPr>
              <a:spLocks noChangeArrowheads="1"/>
            </p:cNvSpPr>
            <p:nvPr/>
          </p:nvSpPr>
          <p:spPr bwMode="auto">
            <a:xfrm>
              <a:off x="5542" y="5940"/>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3" name="Rectangle 82"/>
            <p:cNvSpPr>
              <a:spLocks noChangeArrowheads="1"/>
            </p:cNvSpPr>
            <p:nvPr/>
          </p:nvSpPr>
          <p:spPr bwMode="auto">
            <a:xfrm>
              <a:off x="5542" y="6621"/>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4" name="Rectangle 83"/>
            <p:cNvSpPr>
              <a:spLocks noChangeArrowheads="1"/>
            </p:cNvSpPr>
            <p:nvPr/>
          </p:nvSpPr>
          <p:spPr bwMode="auto">
            <a:xfrm>
              <a:off x="5542" y="7303"/>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5" name="Rectangle 84"/>
            <p:cNvSpPr>
              <a:spLocks noChangeArrowheads="1"/>
            </p:cNvSpPr>
            <p:nvPr/>
          </p:nvSpPr>
          <p:spPr bwMode="auto">
            <a:xfrm>
              <a:off x="5542" y="7984"/>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6" name="Rectangle 85"/>
            <p:cNvSpPr>
              <a:spLocks noChangeArrowheads="1"/>
            </p:cNvSpPr>
            <p:nvPr/>
          </p:nvSpPr>
          <p:spPr bwMode="auto">
            <a:xfrm>
              <a:off x="5542" y="8666"/>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7" name="Rectangle 86"/>
            <p:cNvSpPr>
              <a:spLocks noChangeArrowheads="1"/>
            </p:cNvSpPr>
            <p:nvPr/>
          </p:nvSpPr>
          <p:spPr bwMode="auto">
            <a:xfrm>
              <a:off x="5542" y="9347"/>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8" name="Rectangle 87"/>
            <p:cNvSpPr>
              <a:spLocks noChangeArrowheads="1"/>
            </p:cNvSpPr>
            <p:nvPr/>
          </p:nvSpPr>
          <p:spPr bwMode="auto">
            <a:xfrm>
              <a:off x="3095" y="2594"/>
              <a:ext cx="1950" cy="1874"/>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9" name="Rectangle 88"/>
            <p:cNvSpPr>
              <a:spLocks noChangeArrowheads="1"/>
            </p:cNvSpPr>
            <p:nvPr/>
          </p:nvSpPr>
          <p:spPr bwMode="auto">
            <a:xfrm>
              <a:off x="3095" y="6893"/>
              <a:ext cx="1950" cy="1874"/>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500" dirty="0">
                <a:ea typeface="SimSun" pitchFamily="2" charset="-122"/>
                <a:cs typeface="Times New Roman" pitchFamily="18" charset="0"/>
              </a:endParaRPr>
            </a:p>
          </p:txBody>
        </p:sp>
        <p:sp>
          <p:nvSpPr>
            <p:cNvPr id="90" name="Rectangle 89"/>
            <p:cNvSpPr>
              <a:spLocks noChangeArrowheads="1"/>
            </p:cNvSpPr>
            <p:nvPr/>
          </p:nvSpPr>
          <p:spPr bwMode="auto">
            <a:xfrm>
              <a:off x="612" y="5376"/>
              <a:ext cx="2128" cy="1756"/>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400" dirty="0">
                <a:ea typeface="SimSun" pitchFamily="2" charset="-122"/>
                <a:cs typeface="Times New Roman" pitchFamily="18" charset="0"/>
              </a:endParaRPr>
            </a:p>
          </p:txBody>
        </p:sp>
        <p:grpSp>
          <p:nvGrpSpPr>
            <p:cNvPr id="91" name="Group 90"/>
            <p:cNvGrpSpPr>
              <a:grpSpLocks/>
            </p:cNvGrpSpPr>
            <p:nvPr/>
          </p:nvGrpSpPr>
          <p:grpSpPr bwMode="auto">
            <a:xfrm>
              <a:off x="2779" y="3616"/>
              <a:ext cx="353" cy="4304"/>
              <a:chOff x="2772" y="4140"/>
              <a:chExt cx="353" cy="5040"/>
            </a:xfrm>
          </p:grpSpPr>
          <p:sp>
            <p:nvSpPr>
              <p:cNvPr id="92" name="Line 175"/>
              <p:cNvSpPr>
                <a:spLocks noChangeShapeType="1"/>
              </p:cNvSpPr>
              <p:nvPr/>
            </p:nvSpPr>
            <p:spPr bwMode="auto">
              <a:xfrm>
                <a:off x="2959" y="4140"/>
                <a:ext cx="0" cy="504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3" name="Line 174"/>
              <p:cNvSpPr>
                <a:spLocks noChangeShapeType="1"/>
              </p:cNvSpPr>
              <p:nvPr/>
            </p:nvSpPr>
            <p:spPr bwMode="auto">
              <a:xfrm>
                <a:off x="2959" y="4140"/>
                <a:ext cx="166"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4" name="Line 173"/>
              <p:cNvSpPr>
                <a:spLocks noChangeShapeType="1"/>
              </p:cNvSpPr>
              <p:nvPr/>
            </p:nvSpPr>
            <p:spPr bwMode="auto">
              <a:xfrm>
                <a:off x="2959" y="9180"/>
                <a:ext cx="166"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5" name="Line 172"/>
              <p:cNvSpPr>
                <a:spLocks noChangeShapeType="1"/>
              </p:cNvSpPr>
              <p:nvPr/>
            </p:nvSpPr>
            <p:spPr bwMode="auto">
              <a:xfrm>
                <a:off x="2772" y="6753"/>
                <a:ext cx="176"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grpSp>
        <p:nvGrpSpPr>
          <p:cNvPr id="122" name="Group 121"/>
          <p:cNvGrpSpPr>
            <a:grpSpLocks/>
          </p:cNvGrpSpPr>
          <p:nvPr/>
        </p:nvGrpSpPr>
        <p:grpSpPr bwMode="auto">
          <a:xfrm>
            <a:off x="4063366" y="2366650"/>
            <a:ext cx="971467" cy="1235228"/>
            <a:chOff x="612" y="720"/>
            <a:chExt cx="14400" cy="9138"/>
          </a:xfrm>
        </p:grpSpPr>
        <p:grpSp>
          <p:nvGrpSpPr>
            <p:cNvPr id="123" name="Group 122"/>
            <p:cNvGrpSpPr>
              <a:grpSpLocks/>
            </p:cNvGrpSpPr>
            <p:nvPr/>
          </p:nvGrpSpPr>
          <p:grpSpPr bwMode="auto">
            <a:xfrm>
              <a:off x="5117" y="6210"/>
              <a:ext cx="500" cy="3407"/>
              <a:chOff x="5112" y="7305"/>
              <a:chExt cx="500" cy="3600"/>
            </a:xfrm>
          </p:grpSpPr>
          <p:sp>
            <p:nvSpPr>
              <p:cNvPr id="163" name="Line 228"/>
              <p:cNvSpPr>
                <a:spLocks noChangeShapeType="1"/>
              </p:cNvSpPr>
              <p:nvPr/>
            </p:nvSpPr>
            <p:spPr bwMode="auto">
              <a:xfrm>
                <a:off x="5352" y="7305"/>
                <a:ext cx="0" cy="360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4" name="Line 227"/>
              <p:cNvSpPr>
                <a:spLocks noChangeShapeType="1"/>
              </p:cNvSpPr>
              <p:nvPr/>
            </p:nvSpPr>
            <p:spPr bwMode="auto">
              <a:xfrm>
                <a:off x="5352" y="7305"/>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5" name="Line 226"/>
              <p:cNvSpPr>
                <a:spLocks noChangeShapeType="1"/>
              </p:cNvSpPr>
              <p:nvPr/>
            </p:nvSpPr>
            <p:spPr bwMode="auto">
              <a:xfrm>
                <a:off x="5367" y="801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6" name="Line 225"/>
              <p:cNvSpPr>
                <a:spLocks noChangeShapeType="1"/>
              </p:cNvSpPr>
              <p:nvPr/>
            </p:nvSpPr>
            <p:spPr bwMode="auto">
              <a:xfrm>
                <a:off x="5362" y="8745"/>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7" name="Line 224"/>
              <p:cNvSpPr>
                <a:spLocks noChangeShapeType="1"/>
              </p:cNvSpPr>
              <p:nvPr/>
            </p:nvSpPr>
            <p:spPr bwMode="auto">
              <a:xfrm>
                <a:off x="5362" y="945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8" name="Line 223"/>
              <p:cNvSpPr>
                <a:spLocks noChangeShapeType="1"/>
              </p:cNvSpPr>
              <p:nvPr/>
            </p:nvSpPr>
            <p:spPr bwMode="auto">
              <a:xfrm>
                <a:off x="5367" y="10155"/>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9" name="Line 222"/>
              <p:cNvSpPr>
                <a:spLocks noChangeShapeType="1"/>
              </p:cNvSpPr>
              <p:nvPr/>
            </p:nvSpPr>
            <p:spPr bwMode="auto">
              <a:xfrm>
                <a:off x="5352" y="10905"/>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0" name="Line 221"/>
              <p:cNvSpPr>
                <a:spLocks noChangeShapeType="1"/>
              </p:cNvSpPr>
              <p:nvPr/>
            </p:nvSpPr>
            <p:spPr bwMode="auto">
              <a:xfrm>
                <a:off x="5112" y="9105"/>
                <a:ext cx="216"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24" name="Group 123"/>
            <p:cNvGrpSpPr>
              <a:grpSpLocks/>
            </p:cNvGrpSpPr>
            <p:nvPr/>
          </p:nvGrpSpPr>
          <p:grpSpPr bwMode="auto">
            <a:xfrm>
              <a:off x="8344" y="2436"/>
              <a:ext cx="530" cy="1533"/>
              <a:chOff x="8332" y="3060"/>
              <a:chExt cx="530" cy="1620"/>
            </a:xfrm>
          </p:grpSpPr>
          <p:sp>
            <p:nvSpPr>
              <p:cNvPr id="157" name="Line 214"/>
              <p:cNvSpPr>
                <a:spLocks noChangeShapeType="1"/>
              </p:cNvSpPr>
              <p:nvPr/>
            </p:nvSpPr>
            <p:spPr bwMode="auto">
              <a:xfrm>
                <a:off x="8607" y="3060"/>
                <a:ext cx="0" cy="162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8" name="Line 213"/>
              <p:cNvSpPr>
                <a:spLocks noChangeShapeType="1"/>
              </p:cNvSpPr>
              <p:nvPr/>
            </p:nvSpPr>
            <p:spPr bwMode="auto">
              <a:xfrm>
                <a:off x="8607" y="306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9" name="Line 212"/>
              <p:cNvSpPr>
                <a:spLocks noChangeShapeType="1"/>
              </p:cNvSpPr>
              <p:nvPr/>
            </p:nvSpPr>
            <p:spPr bwMode="auto">
              <a:xfrm>
                <a:off x="8617" y="360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0" name="Line 211"/>
              <p:cNvSpPr>
                <a:spLocks noChangeShapeType="1"/>
              </p:cNvSpPr>
              <p:nvPr/>
            </p:nvSpPr>
            <p:spPr bwMode="auto">
              <a:xfrm>
                <a:off x="8602" y="414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1" name="Line 210"/>
              <p:cNvSpPr>
                <a:spLocks noChangeShapeType="1"/>
              </p:cNvSpPr>
              <p:nvPr/>
            </p:nvSpPr>
            <p:spPr bwMode="auto">
              <a:xfrm>
                <a:off x="8607" y="468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2" name="Line 209"/>
              <p:cNvSpPr>
                <a:spLocks noChangeShapeType="1"/>
              </p:cNvSpPr>
              <p:nvPr/>
            </p:nvSpPr>
            <p:spPr bwMode="auto">
              <a:xfrm>
                <a:off x="8332" y="3900"/>
                <a:ext cx="259"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25" name="Group 124"/>
            <p:cNvGrpSpPr>
              <a:grpSpLocks/>
            </p:cNvGrpSpPr>
            <p:nvPr/>
          </p:nvGrpSpPr>
          <p:grpSpPr bwMode="auto">
            <a:xfrm>
              <a:off x="8331" y="890"/>
              <a:ext cx="540" cy="1023"/>
              <a:chOff x="8322" y="1260"/>
              <a:chExt cx="540" cy="1080"/>
            </a:xfrm>
          </p:grpSpPr>
          <p:sp>
            <p:nvSpPr>
              <p:cNvPr id="153" name="Line 207"/>
              <p:cNvSpPr>
                <a:spLocks noChangeShapeType="1"/>
              </p:cNvSpPr>
              <p:nvPr/>
            </p:nvSpPr>
            <p:spPr bwMode="auto">
              <a:xfrm>
                <a:off x="8607" y="1260"/>
                <a:ext cx="0" cy="108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4" name="Line 206"/>
              <p:cNvSpPr>
                <a:spLocks noChangeShapeType="1"/>
              </p:cNvSpPr>
              <p:nvPr/>
            </p:nvSpPr>
            <p:spPr bwMode="auto">
              <a:xfrm>
                <a:off x="8322" y="1800"/>
                <a:ext cx="540"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5" name="Line 205"/>
              <p:cNvSpPr>
                <a:spLocks noChangeShapeType="1"/>
              </p:cNvSpPr>
              <p:nvPr/>
            </p:nvSpPr>
            <p:spPr bwMode="auto">
              <a:xfrm>
                <a:off x="8607" y="126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6" name="Line 204"/>
              <p:cNvSpPr>
                <a:spLocks noChangeShapeType="1"/>
              </p:cNvSpPr>
              <p:nvPr/>
            </p:nvSpPr>
            <p:spPr bwMode="auto">
              <a:xfrm>
                <a:off x="8602" y="234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26" name="Group 125"/>
            <p:cNvGrpSpPr>
              <a:grpSpLocks/>
            </p:cNvGrpSpPr>
            <p:nvPr/>
          </p:nvGrpSpPr>
          <p:grpSpPr bwMode="auto">
            <a:xfrm>
              <a:off x="5153" y="1401"/>
              <a:ext cx="540" cy="2443"/>
              <a:chOff x="8322" y="1260"/>
              <a:chExt cx="540" cy="725"/>
            </a:xfrm>
          </p:grpSpPr>
          <p:sp>
            <p:nvSpPr>
              <p:cNvPr id="150" name="Line 202"/>
              <p:cNvSpPr>
                <a:spLocks noChangeShapeType="1"/>
              </p:cNvSpPr>
              <p:nvPr/>
            </p:nvSpPr>
            <p:spPr bwMode="auto">
              <a:xfrm>
                <a:off x="8607" y="1260"/>
                <a:ext cx="255" cy="725"/>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1" name="Line 201"/>
              <p:cNvSpPr>
                <a:spLocks noChangeShapeType="1"/>
              </p:cNvSpPr>
              <p:nvPr/>
            </p:nvSpPr>
            <p:spPr bwMode="auto">
              <a:xfrm>
                <a:off x="8322" y="1800"/>
                <a:ext cx="540"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2" name="Line 200"/>
              <p:cNvSpPr>
                <a:spLocks noChangeShapeType="1"/>
              </p:cNvSpPr>
              <p:nvPr/>
            </p:nvSpPr>
            <p:spPr bwMode="auto">
              <a:xfrm>
                <a:off x="8607" y="126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27" name="Rectangle 126"/>
            <p:cNvSpPr>
              <a:spLocks noChangeArrowheads="1"/>
            </p:cNvSpPr>
            <p:nvPr/>
          </p:nvSpPr>
          <p:spPr bwMode="auto">
            <a:xfrm>
              <a:off x="8734" y="720"/>
              <a:ext cx="6243" cy="34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28" name="Rectangle 127"/>
            <p:cNvSpPr>
              <a:spLocks noChangeArrowheads="1"/>
            </p:cNvSpPr>
            <p:nvPr/>
          </p:nvSpPr>
          <p:spPr bwMode="auto">
            <a:xfrm>
              <a:off x="8734" y="1231"/>
              <a:ext cx="6243" cy="34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29" name="Rectangle 128"/>
            <p:cNvSpPr>
              <a:spLocks noChangeArrowheads="1"/>
            </p:cNvSpPr>
            <p:nvPr/>
          </p:nvSpPr>
          <p:spPr bwMode="auto">
            <a:xfrm>
              <a:off x="8734" y="1742"/>
              <a:ext cx="6243" cy="34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0" name="Rectangle 129"/>
            <p:cNvSpPr>
              <a:spLocks noChangeArrowheads="1"/>
            </p:cNvSpPr>
            <p:nvPr/>
          </p:nvSpPr>
          <p:spPr bwMode="auto">
            <a:xfrm>
              <a:off x="8734" y="2266"/>
              <a:ext cx="6243" cy="340"/>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1" name="Rectangle 130"/>
            <p:cNvSpPr>
              <a:spLocks noChangeArrowheads="1"/>
            </p:cNvSpPr>
            <p:nvPr/>
          </p:nvSpPr>
          <p:spPr bwMode="auto">
            <a:xfrm>
              <a:off x="8770" y="2777"/>
              <a:ext cx="6242" cy="340"/>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2" name="Rectangle 131"/>
            <p:cNvSpPr>
              <a:spLocks noChangeArrowheads="1"/>
            </p:cNvSpPr>
            <p:nvPr/>
          </p:nvSpPr>
          <p:spPr bwMode="auto">
            <a:xfrm>
              <a:off x="8734" y="3288"/>
              <a:ext cx="6243" cy="340"/>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3" name="Rectangle 132"/>
            <p:cNvSpPr>
              <a:spLocks noChangeArrowheads="1"/>
            </p:cNvSpPr>
            <p:nvPr/>
          </p:nvSpPr>
          <p:spPr bwMode="auto">
            <a:xfrm>
              <a:off x="8734" y="3799"/>
              <a:ext cx="6243" cy="34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4" name="Rectangle 133"/>
            <p:cNvSpPr>
              <a:spLocks noChangeArrowheads="1"/>
            </p:cNvSpPr>
            <p:nvPr/>
          </p:nvSpPr>
          <p:spPr bwMode="auto">
            <a:xfrm>
              <a:off x="5542" y="890"/>
              <a:ext cx="2660" cy="1023"/>
            </a:xfrm>
            <a:prstGeom prst="rect">
              <a:avLst/>
            </a:prstGeom>
            <a:solidFill>
              <a:srgbClr val="FFFFFF"/>
            </a:solidFill>
            <a:ln w="9525">
              <a:solidFill>
                <a:srgbClr val="00B05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5" name="Rectangle 134"/>
            <p:cNvSpPr>
              <a:spLocks noChangeArrowheads="1"/>
            </p:cNvSpPr>
            <p:nvPr/>
          </p:nvSpPr>
          <p:spPr bwMode="auto">
            <a:xfrm>
              <a:off x="5542" y="2748"/>
              <a:ext cx="2660" cy="1022"/>
            </a:xfrm>
            <a:prstGeom prst="rect">
              <a:avLst/>
            </a:prstGeom>
            <a:solidFill>
              <a:srgbClr val="FFFFFF"/>
            </a:solidFill>
            <a:ln w="9525">
              <a:solidFill>
                <a:srgbClr val="00B05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6" name="Rectangle 135"/>
            <p:cNvSpPr>
              <a:spLocks noChangeArrowheads="1"/>
            </p:cNvSpPr>
            <p:nvPr/>
          </p:nvSpPr>
          <p:spPr bwMode="auto">
            <a:xfrm>
              <a:off x="5542" y="5940"/>
              <a:ext cx="7803" cy="1192"/>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8" name="Rectangle 137"/>
            <p:cNvSpPr>
              <a:spLocks noChangeArrowheads="1"/>
            </p:cNvSpPr>
            <p:nvPr/>
          </p:nvSpPr>
          <p:spPr bwMode="auto">
            <a:xfrm>
              <a:off x="5542" y="7303"/>
              <a:ext cx="7803" cy="51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1" name="Rectangle 140"/>
            <p:cNvSpPr>
              <a:spLocks noChangeArrowheads="1"/>
            </p:cNvSpPr>
            <p:nvPr/>
          </p:nvSpPr>
          <p:spPr bwMode="auto">
            <a:xfrm>
              <a:off x="5542" y="8240"/>
              <a:ext cx="7803" cy="1618"/>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2" name="Rectangle 141"/>
            <p:cNvSpPr>
              <a:spLocks noChangeArrowheads="1"/>
            </p:cNvSpPr>
            <p:nvPr/>
          </p:nvSpPr>
          <p:spPr bwMode="auto">
            <a:xfrm>
              <a:off x="3095" y="2594"/>
              <a:ext cx="1950" cy="1874"/>
            </a:xfrm>
            <a:prstGeom prst="rect">
              <a:avLst/>
            </a:prstGeom>
            <a:solidFill>
              <a:srgbClr val="FFFFFF"/>
            </a:solidFill>
            <a:ln w="9525">
              <a:solidFill>
                <a:srgbClr val="00B05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3" name="Rectangle 142"/>
            <p:cNvSpPr>
              <a:spLocks noChangeArrowheads="1"/>
            </p:cNvSpPr>
            <p:nvPr/>
          </p:nvSpPr>
          <p:spPr bwMode="auto">
            <a:xfrm>
              <a:off x="3095" y="6893"/>
              <a:ext cx="1950" cy="1874"/>
            </a:xfrm>
            <a:prstGeom prst="rect">
              <a:avLst/>
            </a:prstGeom>
            <a:solidFill>
              <a:srgbClr val="FFFFFF"/>
            </a:solidFill>
            <a:ln w="9525">
              <a:solidFill>
                <a:srgbClr val="00B05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500" dirty="0">
                <a:ea typeface="SimSun" pitchFamily="2" charset="-122"/>
                <a:cs typeface="Times New Roman" pitchFamily="18" charset="0"/>
              </a:endParaRPr>
            </a:p>
          </p:txBody>
        </p:sp>
        <p:sp>
          <p:nvSpPr>
            <p:cNvPr id="144" name="Rectangle 143"/>
            <p:cNvSpPr>
              <a:spLocks noChangeArrowheads="1"/>
            </p:cNvSpPr>
            <p:nvPr/>
          </p:nvSpPr>
          <p:spPr bwMode="auto">
            <a:xfrm>
              <a:off x="612" y="5376"/>
              <a:ext cx="2128" cy="1756"/>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400" dirty="0">
                <a:ea typeface="SimSun" pitchFamily="2" charset="-122"/>
                <a:cs typeface="Times New Roman" pitchFamily="18" charset="0"/>
              </a:endParaRPr>
            </a:p>
          </p:txBody>
        </p:sp>
        <p:grpSp>
          <p:nvGrpSpPr>
            <p:cNvPr id="145" name="Group 144"/>
            <p:cNvGrpSpPr>
              <a:grpSpLocks/>
            </p:cNvGrpSpPr>
            <p:nvPr/>
          </p:nvGrpSpPr>
          <p:grpSpPr bwMode="auto">
            <a:xfrm>
              <a:off x="2779" y="3616"/>
              <a:ext cx="353" cy="4304"/>
              <a:chOff x="2772" y="4140"/>
              <a:chExt cx="353" cy="5040"/>
            </a:xfrm>
          </p:grpSpPr>
          <p:sp>
            <p:nvSpPr>
              <p:cNvPr id="146" name="Line 175"/>
              <p:cNvSpPr>
                <a:spLocks noChangeShapeType="1"/>
              </p:cNvSpPr>
              <p:nvPr/>
            </p:nvSpPr>
            <p:spPr bwMode="auto">
              <a:xfrm>
                <a:off x="2959" y="4140"/>
                <a:ext cx="0" cy="504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7" name="Line 174"/>
              <p:cNvSpPr>
                <a:spLocks noChangeShapeType="1"/>
              </p:cNvSpPr>
              <p:nvPr/>
            </p:nvSpPr>
            <p:spPr bwMode="auto">
              <a:xfrm>
                <a:off x="2959" y="4140"/>
                <a:ext cx="166"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8" name="Line 173"/>
              <p:cNvSpPr>
                <a:spLocks noChangeShapeType="1"/>
              </p:cNvSpPr>
              <p:nvPr/>
            </p:nvSpPr>
            <p:spPr bwMode="auto">
              <a:xfrm>
                <a:off x="2959" y="9180"/>
                <a:ext cx="166"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9" name="Line 172"/>
              <p:cNvSpPr>
                <a:spLocks noChangeShapeType="1"/>
              </p:cNvSpPr>
              <p:nvPr/>
            </p:nvSpPr>
            <p:spPr bwMode="auto">
              <a:xfrm>
                <a:off x="2772" y="6753"/>
                <a:ext cx="176"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pic>
        <p:nvPicPr>
          <p:cNvPr id="171" name="Picture 5" descr="MPj043313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830" y="0"/>
            <a:ext cx="905479"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08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41413C-6D03-4D32-8008-D7F8D8DF75DE}" type="slidenum">
              <a:rPr lang="en-US" smtClean="0"/>
              <a:t>16</a:t>
            </a:fld>
            <a:endParaRPr lang="en-US"/>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1" y="1216041"/>
            <a:ext cx="8382000" cy="700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32459" y="152400"/>
            <a:ext cx="8229432" cy="1077218"/>
          </a:xfrm>
          <a:prstGeom prst="rect">
            <a:avLst/>
          </a:prstGeom>
          <a:noFill/>
        </p:spPr>
        <p:txBody>
          <a:bodyPr wrap="none" rtlCol="0">
            <a:spAutoFit/>
          </a:bodyPr>
          <a:lstStyle/>
          <a:p>
            <a:r>
              <a:rPr lang="en-US" sz="3200" dirty="0" smtClean="0"/>
              <a:t>Construct Separate Objectives Hierarchies, </a:t>
            </a:r>
          </a:p>
          <a:p>
            <a:r>
              <a:rPr lang="en-US" sz="3200" dirty="0" smtClean="0"/>
              <a:t>then Combine </a:t>
            </a:r>
            <a:r>
              <a:rPr lang="en-US" sz="3200" dirty="0"/>
              <a:t>T</a:t>
            </a:r>
            <a:r>
              <a:rPr lang="en-US" sz="3200" dirty="0" smtClean="0"/>
              <a:t>ogether; </a:t>
            </a:r>
            <a:r>
              <a:rPr lang="en-US" sz="2000" dirty="0" smtClean="0"/>
              <a:t>August 1987 article in </a:t>
            </a:r>
            <a:r>
              <a:rPr lang="en-US" sz="2000" u="sng" dirty="0" smtClean="0"/>
              <a:t>Energy Policy</a:t>
            </a:r>
            <a:endParaRPr lang="en-US" sz="2400" u="sng" dirty="0"/>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564" y="2549366"/>
            <a:ext cx="1524000" cy="1014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 y="1352729"/>
            <a:ext cx="917296"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 y="3657600"/>
            <a:ext cx="772516" cy="1059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478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1413C-6D03-4D32-8008-D7F8D8DF75DE}" type="slidenum">
              <a:rPr lang="en-US" smtClean="0"/>
              <a:t>17</a:t>
            </a:fld>
            <a:endParaRPr lang="en-US"/>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641866"/>
            <a:ext cx="8222391" cy="607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52400"/>
            <a:ext cx="8839200" cy="461665"/>
          </a:xfrm>
          <a:prstGeom prst="rect">
            <a:avLst/>
          </a:prstGeom>
          <a:noFill/>
        </p:spPr>
        <p:txBody>
          <a:bodyPr wrap="square" rtlCol="0">
            <a:spAutoFit/>
          </a:bodyPr>
          <a:lstStyle/>
          <a:p>
            <a:r>
              <a:rPr lang="en-US" sz="2400" b="1" dirty="0" smtClean="0">
                <a:solidFill>
                  <a:srgbClr val="FF0000"/>
                </a:solidFill>
              </a:rPr>
              <a:t>Bund der Deutschen Industrie (Association of German Industries)</a:t>
            </a:r>
            <a:endParaRPr lang="en-US" sz="2400" b="1" dirty="0">
              <a:solidFill>
                <a:srgbClr val="FF0000"/>
              </a:solidFill>
            </a:endParaRPr>
          </a:p>
        </p:txBody>
      </p:sp>
    </p:spTree>
    <p:extLst>
      <p:ext uri="{BB962C8B-B14F-4D97-AF65-F5344CB8AC3E}">
        <p14:creationId xmlns:p14="http://schemas.microsoft.com/office/powerpoint/2010/main" val="4106987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1413C-6D03-4D32-8008-D7F8D8DF75DE}" type="slidenum">
              <a:rPr lang="en-US" smtClean="0"/>
              <a:t>18</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714375"/>
            <a:ext cx="7686675"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199" y="304800"/>
            <a:ext cx="8306569" cy="523220"/>
          </a:xfrm>
          <a:prstGeom prst="rect">
            <a:avLst/>
          </a:prstGeom>
          <a:noFill/>
        </p:spPr>
        <p:txBody>
          <a:bodyPr wrap="none" rtlCol="0">
            <a:spAutoFit/>
          </a:bodyPr>
          <a:lstStyle/>
          <a:p>
            <a:r>
              <a:rPr lang="en-US" sz="2800" b="1" dirty="0" smtClean="0">
                <a:solidFill>
                  <a:srgbClr val="0070C0"/>
                </a:solidFill>
              </a:rPr>
              <a:t>Deutsche </a:t>
            </a:r>
            <a:r>
              <a:rPr lang="en-US" sz="2800" b="1" dirty="0" err="1" smtClean="0">
                <a:solidFill>
                  <a:srgbClr val="0070C0"/>
                </a:solidFill>
              </a:rPr>
              <a:t>Katholische</a:t>
            </a:r>
            <a:r>
              <a:rPr lang="en-US" sz="2800" b="1" dirty="0" smtClean="0">
                <a:solidFill>
                  <a:srgbClr val="0070C0"/>
                </a:solidFill>
              </a:rPr>
              <a:t> </a:t>
            </a:r>
            <a:r>
              <a:rPr lang="en-US" sz="2800" b="1" dirty="0" err="1" smtClean="0">
                <a:solidFill>
                  <a:srgbClr val="0070C0"/>
                </a:solidFill>
              </a:rPr>
              <a:t>Kirche</a:t>
            </a:r>
            <a:r>
              <a:rPr lang="en-US" sz="2800" b="1" dirty="0" smtClean="0">
                <a:solidFill>
                  <a:srgbClr val="0070C0"/>
                </a:solidFill>
              </a:rPr>
              <a:t> (German Catholic Church)</a:t>
            </a:r>
            <a:endParaRPr lang="en-US" sz="2800" b="1" dirty="0">
              <a:solidFill>
                <a:srgbClr val="0070C0"/>
              </a:solidFill>
            </a:endParaRPr>
          </a:p>
        </p:txBody>
      </p:sp>
    </p:spTree>
    <p:extLst>
      <p:ext uri="{BB962C8B-B14F-4D97-AF65-F5344CB8AC3E}">
        <p14:creationId xmlns:p14="http://schemas.microsoft.com/office/powerpoint/2010/main" val="245469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1413C-6D03-4D32-8008-D7F8D8DF75DE}" type="slidenum">
              <a:rPr lang="en-US" smtClean="0"/>
              <a:t>19</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3500"/>
            <a:ext cx="5099050" cy="67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685800"/>
            <a:ext cx="3177280" cy="523220"/>
          </a:xfrm>
          <a:prstGeom prst="rect">
            <a:avLst/>
          </a:prstGeom>
          <a:noFill/>
        </p:spPr>
        <p:txBody>
          <a:bodyPr wrap="none" rtlCol="0">
            <a:spAutoFit/>
          </a:bodyPr>
          <a:lstStyle/>
          <a:p>
            <a:r>
              <a:rPr lang="en-US" sz="2800" b="1" dirty="0" smtClean="0"/>
              <a:t>Combined hierarchy</a:t>
            </a:r>
            <a:endParaRPr lang="en-US" sz="2800" b="1" dirty="0"/>
          </a:p>
        </p:txBody>
      </p:sp>
    </p:spTree>
    <p:extLst>
      <p:ext uri="{BB962C8B-B14F-4D97-AF65-F5344CB8AC3E}">
        <p14:creationId xmlns:p14="http://schemas.microsoft.com/office/powerpoint/2010/main" val="4016307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xfrm>
            <a:off x="7848600" y="6324600"/>
            <a:ext cx="1219200" cy="365125"/>
          </a:xfrm>
        </p:spPr>
        <p:txBody>
          <a:bodyPr/>
          <a:lstStyle/>
          <a:p>
            <a:fld id="{3E3B2E33-530B-47A2-989D-F91396C55993}" type="slidenum">
              <a:rPr lang="en-US" altLang="zh-CN"/>
              <a:pPr/>
              <a:t>2</a:t>
            </a:fld>
            <a:endParaRPr lang="en-US" altLang="zh-CN" dirty="0"/>
          </a:p>
        </p:txBody>
      </p:sp>
      <p:sp>
        <p:nvSpPr>
          <p:cNvPr id="192515" name="Text Box 3"/>
          <p:cNvSpPr txBox="1">
            <a:spLocks noChangeArrowheads="1"/>
          </p:cNvSpPr>
          <p:nvPr/>
        </p:nvSpPr>
        <p:spPr bwMode="auto">
          <a:xfrm>
            <a:off x="152400" y="339968"/>
            <a:ext cx="8991600" cy="690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dirty="0"/>
              <a:t>Decision </a:t>
            </a:r>
            <a:r>
              <a:rPr lang="en-US" altLang="en-US" sz="4000" dirty="0" smtClean="0"/>
              <a:t>Analysts </a:t>
            </a:r>
          </a:p>
          <a:p>
            <a:r>
              <a:rPr lang="en-US" altLang="en-US" sz="4000" dirty="0" smtClean="0"/>
              <a:t> Howard </a:t>
            </a:r>
            <a:r>
              <a:rPr lang="en-US" altLang="en-US" sz="4000" dirty="0" err="1" smtClean="0"/>
              <a:t>Raiffa</a:t>
            </a:r>
            <a:r>
              <a:rPr lang="en-US" altLang="en-US" sz="4000" dirty="0" smtClean="0"/>
              <a:t> &amp;  </a:t>
            </a:r>
            <a:endParaRPr lang="en-US" altLang="en-US" sz="4000" dirty="0"/>
          </a:p>
          <a:p>
            <a:r>
              <a:rPr lang="en-US" altLang="en-US" sz="4000" dirty="0" smtClean="0"/>
              <a:t>   Ralph </a:t>
            </a:r>
            <a:r>
              <a:rPr lang="en-US" altLang="en-US" sz="4000" dirty="0"/>
              <a:t>Keeney </a:t>
            </a:r>
          </a:p>
          <a:p>
            <a:r>
              <a:rPr lang="en-US" altLang="en-US" sz="3600" dirty="0" smtClean="0"/>
              <a:t>advise </a:t>
            </a:r>
            <a:r>
              <a:rPr lang="en-US" altLang="en-US" sz="3600" dirty="0"/>
              <a:t>us to </a:t>
            </a:r>
            <a:r>
              <a:rPr lang="en-US" altLang="en-US" sz="3600" dirty="0" smtClean="0"/>
              <a:t>make </a:t>
            </a:r>
          </a:p>
          <a:p>
            <a:r>
              <a:rPr lang="en-US" altLang="en-US" sz="3600" dirty="0" smtClean="0">
                <a:solidFill>
                  <a:srgbClr val="FF0000"/>
                </a:solidFill>
              </a:rPr>
              <a:t>S</a:t>
            </a:r>
            <a:r>
              <a:rPr lang="en-US" altLang="en-US" sz="3600" dirty="0" smtClean="0">
                <a:solidFill>
                  <a:srgbClr val="FF0000"/>
                </a:solidFill>
              </a:rPr>
              <a:t>mart </a:t>
            </a:r>
            <a:r>
              <a:rPr lang="en-US" altLang="en-US" sz="3600" dirty="0">
                <a:solidFill>
                  <a:srgbClr val="FF0000"/>
                </a:solidFill>
              </a:rPr>
              <a:t>C</a:t>
            </a:r>
            <a:r>
              <a:rPr lang="en-US" altLang="en-US" sz="3600" dirty="0" smtClean="0">
                <a:solidFill>
                  <a:srgbClr val="FF0000"/>
                </a:solidFill>
              </a:rPr>
              <a:t>hoices</a:t>
            </a:r>
            <a:r>
              <a:rPr lang="en-US" altLang="en-US" sz="3600" dirty="0" smtClean="0"/>
              <a:t> &amp; use </a:t>
            </a:r>
            <a:r>
              <a:rPr lang="en-US" altLang="en-US" sz="3600" dirty="0">
                <a:solidFill>
                  <a:srgbClr val="FF0000"/>
                </a:solidFill>
              </a:rPr>
              <a:t>Value-Focused Thinking</a:t>
            </a:r>
          </a:p>
          <a:p>
            <a:endParaRPr lang="en-US" altLang="en-US" sz="3600" i="1" dirty="0"/>
          </a:p>
          <a:p>
            <a:endParaRPr lang="en-US" altLang="en-US" sz="3600" i="1" dirty="0" smtClean="0"/>
          </a:p>
          <a:p>
            <a:endParaRPr lang="en-US" altLang="en-US" sz="3600" i="1" dirty="0"/>
          </a:p>
          <a:p>
            <a:r>
              <a:rPr lang="en-US" altLang="en-US" sz="3600" i="1" dirty="0" smtClean="0"/>
              <a:t>Think </a:t>
            </a:r>
            <a:r>
              <a:rPr lang="en-US" altLang="en-US" sz="3600" i="1" dirty="0"/>
              <a:t>about what we value </a:t>
            </a:r>
            <a:endParaRPr lang="en-US" altLang="en-US" sz="3600" i="1" dirty="0" smtClean="0"/>
          </a:p>
          <a:p>
            <a:r>
              <a:rPr lang="en-US" altLang="en-US" sz="3600" i="1" dirty="0" smtClean="0"/>
              <a:t>                        as </a:t>
            </a:r>
            <a:r>
              <a:rPr lang="en-US" altLang="en-US" sz="3600" i="1" dirty="0"/>
              <a:t>expressed in our </a:t>
            </a:r>
            <a:r>
              <a:rPr lang="en-US" altLang="en-US" sz="3600" i="1" dirty="0" smtClean="0"/>
              <a:t>objectives</a:t>
            </a:r>
            <a:endParaRPr lang="en-US" altLang="en-US" sz="3600" i="1" dirty="0" smtClean="0"/>
          </a:p>
          <a:p>
            <a:pPr>
              <a:lnSpc>
                <a:spcPct val="80000"/>
              </a:lnSpc>
            </a:pPr>
            <a:endParaRPr lang="en-US" altLang="en-US" sz="1200" dirty="0"/>
          </a:p>
          <a:p>
            <a:endParaRPr lang="en-US" altLang="en-US" sz="1200" dirty="0" smtClean="0"/>
          </a:p>
          <a:p>
            <a:r>
              <a:rPr lang="en-US" altLang="en-US" sz="1200" dirty="0" smtClean="0"/>
              <a:t>Hammond</a:t>
            </a:r>
            <a:r>
              <a:rPr lang="en-US" altLang="en-US" sz="1200" dirty="0"/>
              <a:t>, J. S., </a:t>
            </a:r>
            <a:r>
              <a:rPr lang="en-US" altLang="en-US" sz="1200" dirty="0" smtClean="0"/>
              <a:t>Keeney</a:t>
            </a:r>
            <a:r>
              <a:rPr lang="en-US" altLang="en-US" sz="1200" dirty="0"/>
              <a:t>, </a:t>
            </a:r>
            <a:r>
              <a:rPr lang="en-US" altLang="en-US" sz="1200" dirty="0" err="1" smtClean="0"/>
              <a:t>Raiffa</a:t>
            </a:r>
            <a:r>
              <a:rPr lang="en-US" altLang="en-US" sz="1200" dirty="0"/>
              <a:t>. 1999. </a:t>
            </a:r>
            <a:r>
              <a:rPr lang="en-US" altLang="en-US" sz="1200" i="1" dirty="0"/>
              <a:t>Smart Choices: A Practical Guide to Making Better Decisions</a:t>
            </a:r>
            <a:r>
              <a:rPr lang="en-US" altLang="en-US" sz="1200" dirty="0"/>
              <a:t>. Harvard Business School Press.</a:t>
            </a:r>
          </a:p>
          <a:p>
            <a:r>
              <a:rPr lang="en-US" altLang="en-US" sz="1200" dirty="0" smtClean="0"/>
              <a:t>Keeney</a:t>
            </a:r>
            <a:r>
              <a:rPr lang="en-US" altLang="en-US" sz="1200" dirty="0"/>
              <a:t>, </a:t>
            </a:r>
            <a:r>
              <a:rPr lang="en-US" altLang="en-US" sz="1200" dirty="0" smtClean="0"/>
              <a:t>1992</a:t>
            </a:r>
            <a:r>
              <a:rPr lang="en-US" altLang="en-US" sz="1200" dirty="0"/>
              <a:t>. </a:t>
            </a:r>
            <a:r>
              <a:rPr lang="en-US" altLang="en-US" sz="1200" i="1" dirty="0"/>
              <a:t>Value-Focused </a:t>
            </a:r>
            <a:r>
              <a:rPr lang="en-US" altLang="en-US" sz="1200" i="1" dirty="0" smtClean="0"/>
              <a:t>Thinking—A </a:t>
            </a:r>
            <a:r>
              <a:rPr lang="en-US" altLang="en-US" sz="1200" i="1" dirty="0"/>
              <a:t>Path to Creative Decision Making</a:t>
            </a:r>
            <a:r>
              <a:rPr lang="en-US" altLang="en-US" sz="1200" dirty="0"/>
              <a:t>. Harvard University Press</a:t>
            </a:r>
            <a:r>
              <a:rPr lang="en-US" altLang="en-US" sz="1200" dirty="0" smtClean="0"/>
              <a:t>, Cambridge</a:t>
            </a:r>
            <a:r>
              <a:rPr lang="en-US" altLang="en-US" sz="1200" dirty="0"/>
              <a:t>, MA.</a:t>
            </a:r>
          </a:p>
          <a:p>
            <a:pPr>
              <a:lnSpc>
                <a:spcPct val="80000"/>
              </a:lnSpc>
            </a:pPr>
            <a:endParaRPr lang="en-US" altLang="en-US" sz="1400" dirty="0" smtClean="0"/>
          </a:p>
          <a:p>
            <a:endParaRPr lang="en-US" altLang="en-US" sz="1400" i="1" dirty="0"/>
          </a:p>
        </p:txBody>
      </p:sp>
      <p:pic>
        <p:nvPicPr>
          <p:cNvPr id="192516" name="Picture 4" descr="Cover: Value-Focused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276600"/>
            <a:ext cx="1310240" cy="1934273"/>
          </a:xfrm>
          <a:prstGeom prst="rect">
            <a:avLst/>
          </a:prstGeom>
          <a:noFill/>
          <a:extLst>
            <a:ext uri="{909E8E84-426E-40DD-AFC4-6F175D3DCCD1}">
              <a14:hiddenFill xmlns:a14="http://schemas.microsoft.com/office/drawing/2010/main">
                <a:solidFill>
                  <a:srgbClr val="FFFFFF"/>
                </a:solidFill>
              </a14:hiddenFill>
            </a:ext>
          </a:extLst>
        </p:spPr>
      </p:pic>
      <p:pic>
        <p:nvPicPr>
          <p:cNvPr id="192517" name="Picture 5" descr="A photo of the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09727"/>
            <a:ext cx="2258133" cy="26720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Front Cov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36961"/>
            <a:ext cx="1143000" cy="176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Howard Raiff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09727"/>
            <a:ext cx="2087500" cy="26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9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25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51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251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251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25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1413C-6D03-4D32-8008-D7F8D8DF75DE}" type="slidenum">
              <a:rPr lang="en-US" smtClean="0"/>
              <a:t>20</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55766"/>
            <a:ext cx="8687227" cy="1157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 y="132546"/>
            <a:ext cx="6088380" cy="523220"/>
          </a:xfrm>
          <a:prstGeom prst="rect">
            <a:avLst/>
          </a:prstGeom>
          <a:noFill/>
        </p:spPr>
        <p:txBody>
          <a:bodyPr wrap="square" rtlCol="0">
            <a:spAutoFit/>
          </a:bodyPr>
          <a:lstStyle/>
          <a:p>
            <a:r>
              <a:rPr lang="en-US" sz="2800" b="1" dirty="0" smtClean="0"/>
              <a:t>Combined hierarchy-Top half</a:t>
            </a:r>
            <a:endParaRPr lang="en-US" sz="2800" b="1" dirty="0"/>
          </a:p>
        </p:txBody>
      </p:sp>
    </p:spTree>
    <p:extLst>
      <p:ext uri="{BB962C8B-B14F-4D97-AF65-F5344CB8AC3E}">
        <p14:creationId xmlns:p14="http://schemas.microsoft.com/office/powerpoint/2010/main" val="772990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41413C-6D03-4D32-8008-D7F8D8DF75DE}" type="slidenum">
              <a:rPr lang="en-US" smtClean="0"/>
              <a:t>21</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993077"/>
            <a:ext cx="9950296" cy="132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600" y="208746"/>
            <a:ext cx="1959447" cy="1384995"/>
          </a:xfrm>
          <a:prstGeom prst="rect">
            <a:avLst/>
          </a:prstGeom>
          <a:noFill/>
        </p:spPr>
        <p:txBody>
          <a:bodyPr wrap="none" rtlCol="0">
            <a:spAutoFit/>
          </a:bodyPr>
          <a:lstStyle/>
          <a:p>
            <a:r>
              <a:rPr lang="en-US" sz="2800" b="1" dirty="0" smtClean="0"/>
              <a:t>Combined </a:t>
            </a:r>
          </a:p>
          <a:p>
            <a:r>
              <a:rPr lang="en-US" sz="2800" b="1" dirty="0" smtClean="0"/>
              <a:t>hierarchy- </a:t>
            </a:r>
          </a:p>
          <a:p>
            <a:r>
              <a:rPr lang="en-US" sz="2800" b="1" dirty="0" smtClean="0"/>
              <a:t>Bottom half</a:t>
            </a:r>
            <a:endParaRPr lang="en-US" sz="2800" b="1" dirty="0"/>
          </a:p>
        </p:txBody>
      </p:sp>
    </p:spTree>
    <p:extLst>
      <p:ext uri="{BB962C8B-B14F-4D97-AF65-F5344CB8AC3E}">
        <p14:creationId xmlns:p14="http://schemas.microsoft.com/office/powerpoint/2010/main" val="95694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Grp="1" noChangeArrowheads="1"/>
          </p:cNvSpPr>
          <p:nvPr>
            <p:ph type="sldNum" sz="quarter" idx="10"/>
          </p:nvPr>
        </p:nvSpPr>
        <p:spPr>
          <a:xfrm>
            <a:off x="8610600" y="6400800"/>
            <a:ext cx="381000" cy="365125"/>
          </a:xfrm>
          <a:ln/>
        </p:spPr>
        <p:txBody>
          <a:bodyPr/>
          <a:lstStyle/>
          <a:p>
            <a:fld id="{4E542291-082A-443B-BC88-79CF6E086373}" type="slidenum">
              <a:rPr lang="en-US" altLang="zh-CN"/>
              <a:pPr/>
              <a:t>22</a:t>
            </a:fld>
            <a:endParaRPr lang="en-US" altLang="zh-CN" dirty="0"/>
          </a:p>
        </p:txBody>
      </p:sp>
      <p:sp>
        <p:nvSpPr>
          <p:cNvPr id="22530" name="Rectangle 2"/>
          <p:cNvSpPr>
            <a:spLocks noGrp="1" noChangeArrowheads="1"/>
          </p:cNvSpPr>
          <p:nvPr>
            <p:ph type="title"/>
          </p:nvPr>
        </p:nvSpPr>
        <p:spPr/>
        <p:txBody>
          <a:bodyPr>
            <a:normAutofit fontScale="90000"/>
          </a:bodyPr>
          <a:lstStyle/>
          <a:p>
            <a:pPr eaLnBrk="1" hangingPunct="1"/>
            <a:r>
              <a:rPr lang="en-US" altLang="zh-CN" sz="3200" b="1" dirty="0" smtClean="0">
                <a:solidFill>
                  <a:schemeClr val="tx1"/>
                </a:solidFill>
                <a:ea typeface="SimSun" pitchFamily="2" charset="-122"/>
              </a:rPr>
              <a:t>Multiple-Stakeholder Decision Making</a:t>
            </a:r>
            <a:br>
              <a:rPr lang="en-US" altLang="zh-CN" sz="3200" b="1" dirty="0" smtClean="0">
                <a:solidFill>
                  <a:schemeClr val="tx1"/>
                </a:solidFill>
                <a:ea typeface="SimSun" pitchFamily="2" charset="-122"/>
              </a:rPr>
            </a:br>
            <a:r>
              <a:rPr lang="en-US" altLang="zh-CN" sz="3200" b="1" dirty="0" smtClean="0">
                <a:solidFill>
                  <a:schemeClr val="tx1"/>
                </a:solidFill>
                <a:ea typeface="SimSun" pitchFamily="2" charset="-122"/>
              </a:rPr>
              <a:t>    </a:t>
            </a:r>
            <a:r>
              <a:rPr lang="en-US" altLang="zh-CN" sz="3200" b="1" dirty="0" smtClean="0">
                <a:solidFill>
                  <a:schemeClr val="tx1"/>
                </a:solidFill>
                <a:ea typeface="SimSun" pitchFamily="2" charset="-122"/>
              </a:rPr>
              <a:t>The </a:t>
            </a:r>
            <a:r>
              <a:rPr lang="en-US" altLang="zh-CN" sz="3200" b="1" dirty="0" err="1" smtClean="0">
                <a:solidFill>
                  <a:schemeClr val="tx1"/>
                </a:solidFill>
                <a:ea typeface="SimSun" pitchFamily="2" charset="-122"/>
              </a:rPr>
              <a:t>StarKist</a:t>
            </a:r>
            <a:r>
              <a:rPr lang="en-US" altLang="zh-CN" sz="3200" b="1" dirty="0" smtClean="0">
                <a:solidFill>
                  <a:schemeClr val="tx1"/>
                </a:solidFill>
                <a:ea typeface="SimSun" pitchFamily="2" charset="-122"/>
              </a:rPr>
              <a:t> Tuna Fishing Decision</a:t>
            </a:r>
            <a:r>
              <a:rPr lang="en-US" altLang="zh-CN" sz="3200" dirty="0" smtClean="0">
                <a:solidFill>
                  <a:schemeClr val="tx1"/>
                </a:solidFill>
                <a:ea typeface="SimSun" pitchFamily="2" charset="-122"/>
              </a:rPr>
              <a:t/>
            </a:r>
            <a:br>
              <a:rPr lang="en-US" altLang="zh-CN" sz="3200" dirty="0" smtClean="0">
                <a:solidFill>
                  <a:schemeClr val="tx1"/>
                </a:solidFill>
                <a:ea typeface="SimSun" pitchFamily="2" charset="-122"/>
              </a:rPr>
            </a:br>
            <a:endParaRPr lang="en-US" altLang="zh-CN" sz="3200" dirty="0" smtClean="0">
              <a:solidFill>
                <a:schemeClr val="tx1"/>
              </a:solidFill>
              <a:ea typeface="SimSun" pitchFamily="2" charset="-122"/>
            </a:endParaRPr>
          </a:p>
        </p:txBody>
      </p:sp>
      <p:sp>
        <p:nvSpPr>
          <p:cNvPr id="22531" name="Rectangle 3"/>
          <p:cNvSpPr>
            <a:spLocks noGrp="1" noChangeArrowheads="1"/>
          </p:cNvSpPr>
          <p:nvPr>
            <p:ph type="body" idx="1"/>
          </p:nvPr>
        </p:nvSpPr>
        <p:spPr>
          <a:xfrm>
            <a:off x="0" y="1219200"/>
            <a:ext cx="8991600" cy="5257800"/>
          </a:xfrm>
        </p:spPr>
        <p:txBody>
          <a:bodyPr>
            <a:normAutofit fontScale="32500" lnSpcReduction="20000"/>
          </a:bodyPr>
          <a:lstStyle/>
          <a:p>
            <a:pPr marL="0" indent="0" eaLnBrk="1" hangingPunct="1">
              <a:lnSpc>
                <a:spcPct val="90000"/>
              </a:lnSpc>
              <a:buNone/>
            </a:pPr>
            <a:r>
              <a:rPr lang="en-US" altLang="zh-CN" sz="6200" dirty="0" smtClean="0">
                <a:ea typeface="SimSun" pitchFamily="2" charset="-122"/>
              </a:rPr>
              <a:t>                                                                   3 Major Stakeholders</a:t>
            </a:r>
            <a:endParaRPr lang="en-US" altLang="zh-CN" sz="6200" dirty="0" smtClean="0">
              <a:ea typeface="SimSun" pitchFamily="2" charset="-122"/>
            </a:endParaRPr>
          </a:p>
          <a:p>
            <a:pPr marL="0" indent="0" eaLnBrk="1" hangingPunct="1">
              <a:lnSpc>
                <a:spcPct val="90000"/>
              </a:lnSpc>
              <a:buNone/>
            </a:pPr>
            <a:r>
              <a:rPr lang="en-US" altLang="zh-CN" dirty="0" smtClean="0">
                <a:ea typeface="SimSun" pitchFamily="2" charset="-122"/>
              </a:rPr>
              <a:t/>
            </a:r>
            <a:br>
              <a:rPr lang="en-US" altLang="zh-CN" dirty="0" smtClean="0">
                <a:ea typeface="SimSun" pitchFamily="2" charset="-122"/>
              </a:rPr>
            </a:br>
            <a:endParaRPr lang="en-US" altLang="zh-CN" sz="1800" dirty="0" smtClean="0">
              <a:ea typeface="SimSun" pitchFamily="2" charset="-122"/>
            </a:endParaRPr>
          </a:p>
          <a:p>
            <a:pPr marL="0" indent="0" eaLnBrk="1" hangingPunct="1">
              <a:lnSpc>
                <a:spcPct val="90000"/>
              </a:lnSpc>
              <a:buNone/>
            </a:pPr>
            <a:r>
              <a:rPr lang="en-US" altLang="zh-CN" sz="2800" dirty="0" smtClean="0">
                <a:solidFill>
                  <a:srgbClr val="FF0000"/>
                </a:solidFill>
                <a:ea typeface="SimSun" pitchFamily="2" charset="-122"/>
              </a:rPr>
              <a:t>	</a:t>
            </a:r>
          </a:p>
          <a:p>
            <a:pPr marL="0" indent="0" eaLnBrk="1" hangingPunct="1">
              <a:lnSpc>
                <a:spcPct val="90000"/>
              </a:lnSpc>
              <a:buNone/>
            </a:pPr>
            <a:endParaRPr lang="en-US" altLang="zh-CN" sz="2800" dirty="0" smtClean="0">
              <a:solidFill>
                <a:srgbClr val="FF0000"/>
              </a:solidFill>
              <a:ea typeface="SimSun" pitchFamily="2" charset="-122"/>
            </a:endParaRPr>
          </a:p>
          <a:p>
            <a:pPr marL="0" indent="0" eaLnBrk="1" hangingPunct="1">
              <a:lnSpc>
                <a:spcPct val="90000"/>
              </a:lnSpc>
              <a:buNone/>
            </a:pPr>
            <a:endParaRPr lang="en-US" altLang="zh-CN" sz="2800" dirty="0">
              <a:solidFill>
                <a:srgbClr val="FF0000"/>
              </a:solidFill>
              <a:ea typeface="SimSun" pitchFamily="2" charset="-122"/>
            </a:endParaRPr>
          </a:p>
          <a:p>
            <a:pPr marL="0" indent="0" eaLnBrk="1" hangingPunct="1">
              <a:lnSpc>
                <a:spcPct val="90000"/>
              </a:lnSpc>
              <a:buNone/>
            </a:pPr>
            <a:endParaRPr lang="en-US" altLang="zh-CN" sz="2800" dirty="0" smtClean="0">
              <a:solidFill>
                <a:srgbClr val="FF0000"/>
              </a:solidFill>
              <a:ea typeface="SimSun" pitchFamily="2" charset="-122"/>
            </a:endParaRPr>
          </a:p>
          <a:p>
            <a:pPr marL="0" indent="0" eaLnBrk="1" hangingPunct="1">
              <a:lnSpc>
                <a:spcPct val="90000"/>
              </a:lnSpc>
              <a:buNone/>
            </a:pPr>
            <a:endParaRPr lang="en-US" altLang="zh-CN" sz="2800" dirty="0">
              <a:solidFill>
                <a:srgbClr val="FF0000"/>
              </a:solidFill>
              <a:ea typeface="SimSun" pitchFamily="2" charset="-122"/>
            </a:endParaRPr>
          </a:p>
          <a:p>
            <a:pPr marL="0" indent="0" eaLnBrk="1" hangingPunct="1">
              <a:lnSpc>
                <a:spcPct val="90000"/>
              </a:lnSpc>
              <a:buNone/>
            </a:pPr>
            <a:endParaRPr lang="en-US" altLang="zh-CN" sz="2800" dirty="0" smtClean="0">
              <a:solidFill>
                <a:srgbClr val="FF0000"/>
              </a:solidFill>
              <a:ea typeface="SimSun" pitchFamily="2" charset="-122"/>
            </a:endParaRPr>
          </a:p>
          <a:p>
            <a:pPr marL="0" indent="0" eaLnBrk="1" hangingPunct="1">
              <a:lnSpc>
                <a:spcPct val="90000"/>
              </a:lnSpc>
              <a:buNone/>
            </a:pPr>
            <a:endParaRPr lang="en-US" altLang="zh-CN" sz="2800" dirty="0" smtClean="0">
              <a:solidFill>
                <a:srgbClr val="FF0000"/>
              </a:solidFill>
              <a:ea typeface="SimSun" pitchFamily="2" charset="-122"/>
            </a:endParaRPr>
          </a:p>
          <a:p>
            <a:pPr marL="0" indent="0" eaLnBrk="1" hangingPunct="1">
              <a:lnSpc>
                <a:spcPct val="90000"/>
              </a:lnSpc>
              <a:buNone/>
            </a:pPr>
            <a:r>
              <a:rPr lang="en-US" altLang="zh-CN" sz="2800" dirty="0" smtClean="0">
                <a:solidFill>
                  <a:srgbClr val="0000FF"/>
                </a:solidFill>
                <a:ea typeface="SimSun" pitchFamily="2" charset="-122"/>
              </a:rPr>
              <a:t>                                                                                            </a:t>
            </a:r>
          </a:p>
          <a:p>
            <a:pPr marL="0" indent="0" eaLnBrk="1" hangingPunct="1">
              <a:lnSpc>
                <a:spcPct val="90000"/>
              </a:lnSpc>
              <a:buNone/>
            </a:pPr>
            <a:endParaRPr lang="en-US" altLang="zh-CN" sz="2800" dirty="0">
              <a:solidFill>
                <a:srgbClr val="0000FF"/>
              </a:solidFill>
              <a:ea typeface="SimSun" pitchFamily="2" charset="-122"/>
            </a:endParaRPr>
          </a:p>
          <a:p>
            <a:pPr marL="0" indent="0" eaLnBrk="1" hangingPunct="1">
              <a:lnSpc>
                <a:spcPct val="90000"/>
              </a:lnSpc>
              <a:buNone/>
            </a:pPr>
            <a:endParaRPr lang="en-US" altLang="zh-CN" sz="2800" dirty="0" smtClean="0">
              <a:solidFill>
                <a:srgbClr val="0000FF"/>
              </a:solidFill>
              <a:ea typeface="SimSun" pitchFamily="2" charset="-122"/>
            </a:endParaRPr>
          </a:p>
          <a:p>
            <a:pPr marL="0" indent="0" eaLnBrk="1" hangingPunct="1">
              <a:lnSpc>
                <a:spcPct val="90000"/>
              </a:lnSpc>
              <a:buNone/>
            </a:pPr>
            <a:endParaRPr lang="en-US" altLang="zh-CN" sz="2800" dirty="0">
              <a:solidFill>
                <a:srgbClr val="0000FF"/>
              </a:solidFill>
              <a:ea typeface="SimSun" pitchFamily="2" charset="-122"/>
            </a:endParaRPr>
          </a:p>
          <a:p>
            <a:pPr marL="0" indent="0" eaLnBrk="1" hangingPunct="1">
              <a:lnSpc>
                <a:spcPct val="90000"/>
              </a:lnSpc>
              <a:buNone/>
            </a:pPr>
            <a:r>
              <a:rPr lang="en-US" altLang="zh-CN" sz="5500" dirty="0" smtClean="0">
                <a:solidFill>
                  <a:srgbClr val="0000FF"/>
                </a:solidFill>
                <a:ea typeface="SimSun" pitchFamily="2" charset="-122"/>
              </a:rPr>
              <a:t>                                                                                      </a:t>
            </a:r>
          </a:p>
          <a:p>
            <a:pPr marL="0" indent="0">
              <a:lnSpc>
                <a:spcPct val="90000"/>
              </a:lnSpc>
              <a:buNone/>
            </a:pPr>
            <a:endParaRPr lang="en-US" altLang="zh-CN" sz="3700" dirty="0" smtClean="0">
              <a:solidFill>
                <a:srgbClr val="0000FF"/>
              </a:solidFill>
              <a:ea typeface="SimSun" pitchFamily="2" charset="-122"/>
            </a:endParaRPr>
          </a:p>
          <a:p>
            <a:pPr marL="0" indent="0">
              <a:lnSpc>
                <a:spcPct val="90000"/>
              </a:lnSpc>
              <a:buNone/>
            </a:pPr>
            <a:r>
              <a:rPr lang="en-US" altLang="zh-CN" sz="3700" dirty="0" smtClean="0">
                <a:solidFill>
                  <a:srgbClr val="0000FF"/>
                </a:solidFill>
                <a:ea typeface="SimSun" pitchFamily="2" charset="-122"/>
              </a:rPr>
              <a:t>                                                                          </a:t>
            </a:r>
            <a:r>
              <a:rPr lang="en-US" altLang="zh-CN" sz="6200" dirty="0" smtClean="0">
                <a:solidFill>
                  <a:srgbClr val="0000FF"/>
                </a:solidFill>
                <a:ea typeface="SimSun" pitchFamily="2" charset="-122"/>
              </a:rPr>
              <a:t>Tuna </a:t>
            </a:r>
            <a:r>
              <a:rPr lang="en-US" altLang="zh-CN" sz="6200" dirty="0">
                <a:solidFill>
                  <a:srgbClr val="0000FF"/>
                </a:solidFill>
                <a:ea typeface="SimSun" pitchFamily="2" charset="-122"/>
              </a:rPr>
              <a:t>Fishing </a:t>
            </a:r>
            <a:r>
              <a:rPr lang="en-US" altLang="zh-CN" sz="6200" dirty="0" smtClean="0">
                <a:solidFill>
                  <a:srgbClr val="0000FF"/>
                </a:solidFill>
                <a:ea typeface="SimSun" pitchFamily="2" charset="-122"/>
              </a:rPr>
              <a:t>Fleet </a:t>
            </a:r>
            <a:r>
              <a:rPr lang="en-US" altLang="zh-CN" sz="6200" dirty="0" smtClean="0">
                <a:solidFill>
                  <a:srgbClr val="0000FF"/>
                </a:solidFill>
                <a:ea typeface="SimSun" pitchFamily="2" charset="-122"/>
              </a:rPr>
              <a:t>San Diego, CA USA  </a:t>
            </a:r>
            <a:r>
              <a:rPr lang="en-US" altLang="zh-CN" sz="900" dirty="0" smtClean="0">
                <a:ea typeface="SimSun" pitchFamily="2" charset="-122"/>
              </a:rPr>
              <a:t>				</a:t>
            </a:r>
            <a:r>
              <a:rPr lang="en-US" altLang="zh-CN" sz="900" dirty="0" smtClean="0">
                <a:ea typeface="SimSun" pitchFamily="2" charset="-122"/>
              </a:rPr>
              <a:t>                                                                                                                                                                                                                                                                                                                   </a:t>
            </a:r>
            <a:r>
              <a:rPr lang="en-US" altLang="zh-CN" sz="1000" dirty="0" smtClean="0">
                <a:latin typeface="Arial" pitchFamily="34" charset="0"/>
                <a:ea typeface="SimSun" pitchFamily="2" charset="-122"/>
                <a:hlinkClick r:id="rId2"/>
              </a:rPr>
              <a:t>http</a:t>
            </a:r>
            <a:r>
              <a:rPr lang="en-US" altLang="zh-CN" sz="1000" dirty="0" smtClean="0">
                <a:latin typeface="Arial" pitchFamily="34" charset="0"/>
                <a:ea typeface="SimSun" pitchFamily="2" charset="-122"/>
                <a:hlinkClick r:id="rId2"/>
              </a:rPr>
              <a:t>://www.sandiegohistory.org/journal/81fall/images/piva.jpg</a:t>
            </a:r>
            <a:r>
              <a:rPr lang="en-US" altLang="zh-CN" sz="1000" dirty="0" smtClean="0">
                <a:latin typeface="Arial" pitchFamily="34" charset="0"/>
                <a:ea typeface="SimSun" pitchFamily="2" charset="-122"/>
              </a:rPr>
              <a:t>                                                                                                       </a:t>
            </a:r>
            <a:r>
              <a:rPr lang="en-US" altLang="zh-CN" sz="1000" dirty="0" smtClean="0">
                <a:latin typeface="Arial" pitchFamily="34" charset="0"/>
                <a:ea typeface="SimSun" pitchFamily="2" charset="-122"/>
              </a:rPr>
              <a:t>                                                  </a:t>
            </a:r>
            <a:r>
              <a:rPr lang="en-US" altLang="zh-CN" sz="1400" dirty="0" smtClean="0">
                <a:latin typeface="Arial" pitchFamily="34" charset="0"/>
                <a:ea typeface="SimSun" pitchFamily="2" charset="-122"/>
              </a:rPr>
              <a:t>http://www.earthisland.org/index.php/donate</a:t>
            </a:r>
            <a:r>
              <a:rPr lang="en-US" altLang="zh-CN" sz="2000" dirty="0" smtClean="0">
                <a:latin typeface="Arial" pitchFamily="34" charset="0"/>
                <a:ea typeface="SimSun" pitchFamily="2" charset="-122"/>
              </a:rPr>
              <a:t>/</a:t>
            </a:r>
            <a:endParaRPr lang="en-US" altLang="zh-CN" sz="1600" dirty="0" smtClean="0">
              <a:solidFill>
                <a:schemeClr val="hlink"/>
              </a:solidFill>
              <a:latin typeface="Arial" pitchFamily="34" charset="0"/>
              <a:ea typeface="SimSun" pitchFamily="2" charset="-122"/>
            </a:endParaRPr>
          </a:p>
          <a:p>
            <a:pPr marL="533400" indent="-533400" eaLnBrk="1" hangingPunct="1">
              <a:lnSpc>
                <a:spcPct val="90000"/>
              </a:lnSpc>
            </a:pPr>
            <a:endParaRPr lang="en-US" altLang="zh-CN" sz="2800" dirty="0" smtClean="0">
              <a:solidFill>
                <a:srgbClr val="996600"/>
              </a:solidFill>
              <a:ea typeface="SimSun" pitchFamily="2" charset="-122"/>
            </a:endParaRPr>
          </a:p>
          <a:p>
            <a:pPr marL="533400" indent="-533400" eaLnBrk="1" hangingPunct="1">
              <a:lnSpc>
                <a:spcPct val="90000"/>
              </a:lnSpc>
            </a:pPr>
            <a:endParaRPr lang="en-US" altLang="zh-CN" sz="2800" dirty="0" smtClean="0">
              <a:solidFill>
                <a:srgbClr val="996600"/>
              </a:solidFill>
              <a:ea typeface="SimSun" pitchFamily="2" charset="-122"/>
            </a:endParaRPr>
          </a:p>
          <a:p>
            <a:pPr marL="0" indent="0" eaLnBrk="1" hangingPunct="1">
              <a:lnSpc>
                <a:spcPct val="90000"/>
              </a:lnSpc>
              <a:buNone/>
            </a:pPr>
            <a:r>
              <a:rPr lang="en-US" altLang="zh-CN" sz="2000" dirty="0" smtClean="0">
                <a:solidFill>
                  <a:schemeClr val="tx2"/>
                </a:solidFill>
                <a:ea typeface="SimSun" pitchFamily="2" charset="-122"/>
              </a:rPr>
              <a:t>         </a:t>
            </a: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a:solidFill>
                <a:schemeClr val="tx2"/>
              </a:solidFill>
              <a:ea typeface="SimSun" pitchFamily="2" charset="-122"/>
            </a:endParaRP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a:solidFill>
                <a:schemeClr val="tx2"/>
              </a:solidFill>
              <a:ea typeface="SimSun" pitchFamily="2" charset="-122"/>
            </a:endParaRP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smtClean="0">
              <a:solidFill>
                <a:schemeClr val="tx2"/>
              </a:solidFill>
              <a:ea typeface="SimSun" pitchFamily="2" charset="-122"/>
            </a:endParaRPr>
          </a:p>
          <a:p>
            <a:pPr marL="0" indent="0" eaLnBrk="1" hangingPunct="1">
              <a:lnSpc>
                <a:spcPct val="90000"/>
              </a:lnSpc>
              <a:buNone/>
            </a:pPr>
            <a:endParaRPr lang="en-US" altLang="zh-CN" sz="2000" dirty="0">
              <a:solidFill>
                <a:schemeClr val="tx2"/>
              </a:solidFill>
              <a:ea typeface="SimSun" pitchFamily="2" charset="-122"/>
            </a:endParaRPr>
          </a:p>
          <a:p>
            <a:pPr marL="0" indent="0">
              <a:lnSpc>
                <a:spcPct val="90000"/>
              </a:lnSpc>
              <a:buNone/>
            </a:pPr>
            <a:endParaRPr lang="en-US" altLang="zh-CN" sz="2000" dirty="0" smtClean="0">
              <a:solidFill>
                <a:schemeClr val="tx2"/>
              </a:solidFill>
              <a:ea typeface="SimSun" pitchFamily="2" charset="-122"/>
            </a:endParaRPr>
          </a:p>
          <a:p>
            <a:pPr marL="0" indent="0">
              <a:lnSpc>
                <a:spcPct val="90000"/>
              </a:lnSpc>
              <a:buNone/>
            </a:pPr>
            <a:endParaRPr lang="en-US" altLang="zh-CN" sz="2000" dirty="0">
              <a:solidFill>
                <a:schemeClr val="tx2"/>
              </a:solidFill>
              <a:ea typeface="SimSun" pitchFamily="2" charset="-122"/>
            </a:endParaRPr>
          </a:p>
          <a:p>
            <a:pPr marL="0" indent="0">
              <a:lnSpc>
                <a:spcPct val="90000"/>
              </a:lnSpc>
              <a:buNone/>
            </a:pPr>
            <a:endParaRPr lang="en-US" altLang="zh-CN" sz="2000" dirty="0" smtClean="0">
              <a:solidFill>
                <a:schemeClr val="tx2"/>
              </a:solidFill>
              <a:ea typeface="SimSun" pitchFamily="2" charset="-122"/>
            </a:endParaRPr>
          </a:p>
          <a:p>
            <a:pPr marL="0" indent="0">
              <a:buFontTx/>
              <a:buNone/>
              <a:defRPr/>
            </a:pPr>
            <a:endParaRPr lang="en-US" sz="2000" dirty="0" smtClean="0"/>
          </a:p>
          <a:p>
            <a:pPr marL="0" indent="0">
              <a:buFontTx/>
              <a:buNone/>
              <a:defRPr/>
            </a:pPr>
            <a:endParaRPr lang="en-US" sz="2000" dirty="0"/>
          </a:p>
          <a:p>
            <a:pPr marL="0" indent="0">
              <a:buFontTx/>
              <a:buNone/>
              <a:defRPr/>
            </a:pPr>
            <a:endParaRPr lang="en-US" sz="2000" dirty="0" smtClean="0"/>
          </a:p>
          <a:p>
            <a:pPr marL="0" indent="0">
              <a:buFontTx/>
              <a:buNone/>
              <a:defRPr/>
            </a:pPr>
            <a:endParaRPr lang="en-US" sz="2000" dirty="0" smtClean="0"/>
          </a:p>
          <a:p>
            <a:pPr marL="0" indent="0">
              <a:buFontTx/>
              <a:buNone/>
              <a:defRPr/>
            </a:pPr>
            <a:endParaRPr lang="en-US" sz="2000" dirty="0"/>
          </a:p>
          <a:p>
            <a:pPr marL="0" indent="0">
              <a:buFontTx/>
              <a:buNone/>
              <a:defRPr/>
            </a:pPr>
            <a:endParaRPr lang="en-US" sz="2000" dirty="0" smtClean="0"/>
          </a:p>
          <a:p>
            <a:pPr marL="0" indent="0">
              <a:buFontTx/>
              <a:buNone/>
              <a:defRPr/>
            </a:pPr>
            <a:r>
              <a:rPr lang="en-US" sz="2000" dirty="0" smtClean="0"/>
              <a:t>Monika </a:t>
            </a:r>
            <a:r>
              <a:rPr lang="en-US" sz="2000" dirty="0"/>
              <a:t>I. Winn and L. Robin Keller, “</a:t>
            </a:r>
            <a:r>
              <a:rPr lang="en-US" sz="2000" dirty="0">
                <a:hlinkClick r:id="rId3"/>
              </a:rPr>
              <a:t>A Modeling Methodology for Multi-Objective Multi-Stakeholder Decisions: Implications for Research</a:t>
            </a:r>
            <a:r>
              <a:rPr lang="en-US" sz="2000" dirty="0"/>
              <a:t>”, </a:t>
            </a:r>
            <a:r>
              <a:rPr lang="en-US" sz="2000" u="sng" dirty="0"/>
              <a:t>Journal of Management Inquiry.</a:t>
            </a:r>
            <a:r>
              <a:rPr lang="en-US" sz="2000" dirty="0"/>
              <a:t> 10(2), June 2001, 166-181. </a:t>
            </a:r>
            <a:r>
              <a:rPr lang="en-US" sz="1800" dirty="0" smtClean="0"/>
              <a:t>[</a:t>
            </a:r>
            <a:r>
              <a:rPr lang="en-US" sz="1800" dirty="0">
                <a:hlinkClick r:id="rId3"/>
              </a:rPr>
              <a:t>faculty.sites.uci.edu/</a:t>
            </a:r>
            <a:r>
              <a:rPr lang="en-US" sz="1800" dirty="0" err="1">
                <a:hlinkClick r:id="rId3"/>
              </a:rPr>
              <a:t>lrkeller</a:t>
            </a:r>
            <a:r>
              <a:rPr lang="en-US" sz="1800" dirty="0">
                <a:hlinkClick r:id="rId3"/>
              </a:rPr>
              <a:t>/files/2011/06/A-Modeling-Methodology-for.-Multiobjective-Multistakeholder-Decisions.-Implications-for-Research.pdf</a:t>
            </a:r>
            <a:r>
              <a:rPr lang="en-US" sz="1800" dirty="0"/>
              <a:t>]</a:t>
            </a:r>
          </a:p>
          <a:p>
            <a:pPr marL="0" indent="0">
              <a:lnSpc>
                <a:spcPct val="90000"/>
              </a:lnSpc>
              <a:buNone/>
            </a:pPr>
            <a:r>
              <a:rPr lang="en-US" altLang="en-US" sz="2000" dirty="0"/>
              <a:t>Much of this material is at </a:t>
            </a:r>
            <a:r>
              <a:rPr lang="en-US" altLang="en-US" sz="2000" dirty="0">
                <a:hlinkClick r:id="rId4"/>
              </a:rPr>
              <a:t>http://faculty.sites.uci.edu/lrkeller/classes/</a:t>
            </a:r>
            <a:endParaRPr lang="en-US" altLang="en-US" sz="2000" dirty="0"/>
          </a:p>
          <a:p>
            <a:pPr marL="0" indent="0" eaLnBrk="1" hangingPunct="1">
              <a:lnSpc>
                <a:spcPct val="90000"/>
              </a:lnSpc>
              <a:buNone/>
            </a:pPr>
            <a:endParaRPr lang="en-US" altLang="zh-CN" sz="2000" dirty="0" smtClean="0">
              <a:solidFill>
                <a:schemeClr val="tx2"/>
              </a:solidFill>
              <a:ea typeface="SimSun" pitchFamily="2" charset="-122"/>
            </a:endParaRPr>
          </a:p>
        </p:txBody>
      </p:sp>
      <p:pic>
        <p:nvPicPr>
          <p:cNvPr id="22532" name="Picture 7" descr="StarKist-Ro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1524000"/>
            <a:ext cx="418443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Earth Island Institute (logo: click to go to the homep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447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3" descr="piv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9480" y="3886200"/>
            <a:ext cx="2796713" cy="185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In this post i am gonna share some beautiful wallpapers of dolphins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0467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990600"/>
            <a:ext cx="8229600" cy="1143000"/>
          </a:xfrm>
        </p:spPr>
        <p:txBody>
          <a:bodyPr>
            <a:normAutofit fontScale="90000"/>
          </a:bodyPr>
          <a:lstStyle/>
          <a:p>
            <a:r>
              <a:rPr lang="en-US" dirty="0" smtClean="0"/>
              <a:t>Problem: </a:t>
            </a:r>
            <a:r>
              <a:rPr lang="en-US" dirty="0" smtClean="0"/>
              <a:t>Boats’ nets catch </a:t>
            </a:r>
            <a:r>
              <a:rPr lang="en-US" dirty="0" smtClean="0"/>
              <a:t>dolphins </a:t>
            </a:r>
            <a:r>
              <a:rPr lang="en-US" dirty="0" smtClean="0"/>
              <a:t>with </a:t>
            </a:r>
            <a:r>
              <a:rPr lang="en-US" dirty="0" smtClean="0"/>
              <a:t>tuna </a:t>
            </a:r>
            <a:r>
              <a:rPr lang="en-US" dirty="0" smtClean="0"/>
              <a:t>fish in Pacific ocean</a:t>
            </a:r>
            <a:r>
              <a:rPr lang="en-US" dirty="0" smtClean="0"/>
              <a:t/>
            </a:r>
            <a:br>
              <a:rPr lang="en-US" dirty="0" smtClean="0"/>
            </a:br>
            <a:r>
              <a:rPr lang="en-US" sz="800" dirty="0" smtClean="0"/>
              <a:t>image source </a:t>
            </a:r>
            <a:r>
              <a:rPr lang="en-US" sz="700" dirty="0" smtClean="0"/>
              <a:t>http</a:t>
            </a:r>
            <a:r>
              <a:rPr lang="en-US" sz="700" dirty="0"/>
              <a:t>://www.crownprince.com/nets-tuna.htm</a:t>
            </a:r>
            <a:endParaRPr lang="en-US" sz="1200" dirty="0"/>
          </a:p>
        </p:txBody>
      </p:sp>
      <p:sp>
        <p:nvSpPr>
          <p:cNvPr id="3" name="Slide Number Placeholder 2"/>
          <p:cNvSpPr>
            <a:spLocks noGrp="1"/>
          </p:cNvSpPr>
          <p:nvPr>
            <p:ph type="sldNum" sz="quarter" idx="12"/>
          </p:nvPr>
        </p:nvSpPr>
        <p:spPr>
          <a:xfrm>
            <a:off x="8724899" y="6467477"/>
            <a:ext cx="381000" cy="365125"/>
          </a:xfrm>
        </p:spPr>
        <p:txBody>
          <a:bodyPr/>
          <a:lstStyle/>
          <a:p>
            <a:fld id="{AE41413C-6D03-4D32-8008-D7F8D8DF75DE}" type="slidenum">
              <a:rPr lang="en-US" smtClean="0"/>
              <a:t>23</a:t>
            </a:fld>
            <a:endParaRPr lang="en-US" dirty="0"/>
          </a:p>
        </p:txBody>
      </p:sp>
      <p:pic>
        <p:nvPicPr>
          <p:cNvPr id="4" name="Picture 4" descr="Purse Seine 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55335"/>
            <a:ext cx="812042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8466"/>
            <a:ext cx="838199" cy="6705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957226"/>
            <a:ext cx="938467" cy="750774"/>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tuna fi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226991"/>
            <a:ext cx="981075" cy="6111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15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sldNum" sz="quarter" idx="10"/>
          </p:nvPr>
        </p:nvSpPr>
        <p:spPr>
          <a:xfrm>
            <a:off x="8604250" y="6400800"/>
            <a:ext cx="457200" cy="365125"/>
          </a:xfrm>
          <a:ln/>
        </p:spPr>
        <p:txBody>
          <a:bodyPr/>
          <a:lstStyle/>
          <a:p>
            <a:fld id="{C1C6E45B-ADD1-4821-BDE2-5B16AB70617B}" type="slidenum">
              <a:rPr lang="en-US" altLang="zh-CN"/>
              <a:pPr/>
              <a:t>24</a:t>
            </a:fld>
            <a:endParaRPr lang="en-US" altLang="zh-CN" dirty="0"/>
          </a:p>
        </p:txBody>
      </p:sp>
      <p:sp>
        <p:nvSpPr>
          <p:cNvPr id="23554" name="Rectangle 2"/>
          <p:cNvSpPr>
            <a:spLocks noChangeArrowheads="1"/>
          </p:cNvSpPr>
          <p:nvPr/>
        </p:nvSpPr>
        <p:spPr bwMode="auto">
          <a:xfrm>
            <a:off x="33867" y="469371"/>
            <a:ext cx="88328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3600" b="1" dirty="0">
                <a:ea typeface="SimSun" pitchFamily="2" charset="-122"/>
              </a:rPr>
              <a:t>DECISION ALTERNATIVES</a:t>
            </a:r>
          </a:p>
          <a:p>
            <a:pPr algn="ctr" eaLnBrk="1" hangingPunct="1"/>
            <a:endParaRPr lang="en-US" altLang="zh-CN" sz="3600" b="1" dirty="0">
              <a:ea typeface="SimSun" pitchFamily="2" charset="-122"/>
            </a:endParaRPr>
          </a:p>
          <a:p>
            <a:pPr algn="ctr" eaLnBrk="1" hangingPunct="1"/>
            <a:endParaRPr lang="en-US" altLang="zh-CN" sz="2400" dirty="0">
              <a:solidFill>
                <a:srgbClr val="FF0000"/>
              </a:solidFill>
              <a:ea typeface="SimSun" pitchFamily="2" charset="-122"/>
            </a:endParaRPr>
          </a:p>
          <a:p>
            <a:pPr algn="ctr" eaLnBrk="1" hangingPunct="1"/>
            <a:endParaRPr lang="en-US" altLang="zh-CN" sz="2400" dirty="0">
              <a:solidFill>
                <a:srgbClr val="FF0000"/>
              </a:solidFill>
              <a:ea typeface="SimSun" pitchFamily="2" charset="-122"/>
            </a:endParaRPr>
          </a:p>
          <a:p>
            <a:pPr algn="ctr" eaLnBrk="1" hangingPunct="1"/>
            <a:r>
              <a:rPr lang="en-US" altLang="zh-CN" sz="2800" dirty="0">
                <a:solidFill>
                  <a:srgbClr val="FF0000"/>
                </a:solidFill>
                <a:ea typeface="SimSun" pitchFamily="2" charset="-122"/>
              </a:rPr>
              <a:t>Legal Quota</a:t>
            </a:r>
          </a:p>
          <a:p>
            <a:pPr algn="ctr" eaLnBrk="1" hangingPunct="1"/>
            <a:r>
              <a:rPr lang="en-US" altLang="zh-CN" sz="2800" dirty="0">
                <a:solidFill>
                  <a:srgbClr val="FF0000"/>
                </a:solidFill>
                <a:ea typeface="SimSun" pitchFamily="2" charset="-122"/>
              </a:rPr>
              <a:t>Maintain current practices and stay within legal limits</a:t>
            </a:r>
          </a:p>
          <a:p>
            <a:pPr algn="ctr" eaLnBrk="1" hangingPunct="1"/>
            <a:endParaRPr lang="en-US" altLang="zh-CN" sz="2800" dirty="0">
              <a:solidFill>
                <a:srgbClr val="FF0000"/>
              </a:solidFill>
              <a:ea typeface="SimSun" pitchFamily="2" charset="-122"/>
            </a:endParaRPr>
          </a:p>
          <a:p>
            <a:pPr algn="ctr" eaLnBrk="1" hangingPunct="1"/>
            <a:r>
              <a:rPr lang="en-US" altLang="zh-CN" sz="2800" dirty="0">
                <a:ea typeface="SimSun" pitchFamily="2" charset="-122"/>
              </a:rPr>
              <a:t>Limited Mortality</a:t>
            </a:r>
          </a:p>
          <a:p>
            <a:pPr algn="ctr" eaLnBrk="1" hangingPunct="1"/>
            <a:r>
              <a:rPr lang="en-US" altLang="zh-CN" sz="2800" dirty="0">
                <a:ea typeface="SimSun" pitchFamily="2" charset="-122"/>
              </a:rPr>
              <a:t>Step up efforts to reduce the number of dolphins killed</a:t>
            </a:r>
          </a:p>
          <a:p>
            <a:pPr algn="ctr" eaLnBrk="1" hangingPunct="1"/>
            <a:endParaRPr lang="en-US" altLang="zh-CN" sz="2800" dirty="0">
              <a:ea typeface="SimSun" pitchFamily="2" charset="-122"/>
            </a:endParaRPr>
          </a:p>
          <a:p>
            <a:pPr algn="ctr" eaLnBrk="1" hangingPunct="1"/>
            <a:r>
              <a:rPr lang="en-US" altLang="zh-CN" sz="2800" dirty="0">
                <a:solidFill>
                  <a:srgbClr val="00CC00"/>
                </a:solidFill>
                <a:ea typeface="SimSun" pitchFamily="2" charset="-122"/>
              </a:rPr>
              <a:t>Zero-Mortality</a:t>
            </a:r>
          </a:p>
          <a:p>
            <a:pPr algn="ctr" eaLnBrk="1" hangingPunct="1"/>
            <a:r>
              <a:rPr lang="en-US" altLang="zh-CN" sz="2800" dirty="0">
                <a:solidFill>
                  <a:srgbClr val="00CC00"/>
                </a:solidFill>
                <a:ea typeface="SimSun" pitchFamily="2" charset="-122"/>
              </a:rPr>
              <a:t>No fishing associated with setting nets on dolphins</a:t>
            </a:r>
          </a:p>
          <a:p>
            <a:pPr algn="ctr" eaLnBrk="1" hangingPunct="1"/>
            <a:endParaRPr lang="en-US" altLang="zh-CN" sz="2400" dirty="0">
              <a:solidFill>
                <a:srgbClr val="00CC00"/>
              </a:solidFill>
              <a:ea typeface="SimSun" pitchFamily="2" charset="-122"/>
            </a:endParaRPr>
          </a:p>
        </p:txBody>
      </p:sp>
      <p:pic>
        <p:nvPicPr>
          <p:cNvPr id="25602" name="Picture 2" descr="In this post i am gonna share some beautiful wallpapers of dolphin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20638"/>
            <a:ext cx="1143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 this post i am gonna share some beautiful wallpapers of dolphin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222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xfrm>
            <a:off x="8686800" y="6492875"/>
            <a:ext cx="457200" cy="365125"/>
          </a:xfrm>
          <a:ln/>
        </p:spPr>
        <p:txBody>
          <a:bodyPr/>
          <a:lstStyle/>
          <a:p>
            <a:fld id="{345CB390-E05C-4B4B-962B-1297D766A444}" type="slidenum">
              <a:rPr lang="en-US" altLang="zh-CN"/>
              <a:pPr/>
              <a:t>25</a:t>
            </a:fld>
            <a:endParaRPr lang="en-US" altLang="zh-CN" dirty="0"/>
          </a:p>
        </p:txBody>
      </p:sp>
      <p:sp>
        <p:nvSpPr>
          <p:cNvPr id="25602" name="Rectangle 2"/>
          <p:cNvSpPr>
            <a:spLocks noChangeArrowheads="1"/>
          </p:cNvSpPr>
          <p:nvPr/>
        </p:nvSpPr>
        <p:spPr bwMode="auto">
          <a:xfrm>
            <a:off x="228600" y="302697"/>
            <a:ext cx="8299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400" b="1" dirty="0">
                <a:solidFill>
                  <a:srgbClr val="0070C0"/>
                </a:solidFill>
                <a:ea typeface="SimSun" pitchFamily="2" charset="-122"/>
              </a:rPr>
              <a:t>Decision Alternatives Rated for Fishing Fleet</a:t>
            </a:r>
            <a:endParaRPr lang="en-US" altLang="zh-CN" sz="4800" b="1" dirty="0">
              <a:solidFill>
                <a:srgbClr val="0070C0"/>
              </a:solidFill>
              <a:ea typeface="SimSun" pitchFamily="2" charset="-122"/>
            </a:endParaRPr>
          </a:p>
        </p:txBody>
      </p:sp>
      <p:pic>
        <p:nvPicPr>
          <p:cNvPr id="2560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2292" t="5371" r="12273"/>
          <a:stretch>
            <a:fillRect/>
          </a:stretch>
        </p:blipFill>
        <p:spPr bwMode="auto">
          <a:xfrm>
            <a:off x="609600" y="1290638"/>
            <a:ext cx="8077200"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6594" y="0"/>
            <a:ext cx="837406" cy="669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1" y="6248400"/>
            <a:ext cx="6782594" cy="369332"/>
          </a:xfrm>
          <a:prstGeom prst="rect">
            <a:avLst/>
          </a:prstGeom>
          <a:noFill/>
        </p:spPr>
        <p:txBody>
          <a:bodyPr wrap="square" rtlCol="0">
            <a:spAutoFit/>
          </a:bodyPr>
          <a:lstStyle/>
          <a:p>
            <a:r>
              <a:rPr lang="en-US" dirty="0" smtClean="0">
                <a:solidFill>
                  <a:srgbClr val="00B050"/>
                </a:solidFill>
              </a:rPr>
              <a:t>+ favorable     </a:t>
            </a:r>
            <a:r>
              <a:rPr lang="en-US" dirty="0" smtClean="0"/>
              <a:t>0 neutral/balanced   ? insufficient info.    </a:t>
            </a:r>
            <a:r>
              <a:rPr lang="en-US" dirty="0" smtClean="0">
                <a:solidFill>
                  <a:srgbClr val="FF0000"/>
                </a:solidFill>
              </a:rPr>
              <a:t>- unfavorable</a:t>
            </a:r>
            <a:endParaRPr lang="en-US" dirty="0">
              <a:solidFill>
                <a:srgbClr val="FF0000"/>
              </a:solidFill>
            </a:endParaRPr>
          </a:p>
        </p:txBody>
      </p:sp>
      <p:pic>
        <p:nvPicPr>
          <p:cNvPr id="7"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90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xfrm>
            <a:off x="8642350" y="6400800"/>
            <a:ext cx="381000" cy="365125"/>
          </a:xfrm>
          <a:ln/>
        </p:spPr>
        <p:txBody>
          <a:bodyPr/>
          <a:lstStyle/>
          <a:p>
            <a:fld id="{251EF538-3097-4464-A617-C2A05FE5F96F}" type="slidenum">
              <a:rPr lang="en-US" altLang="zh-CN"/>
              <a:pPr/>
              <a:t>26</a:t>
            </a:fld>
            <a:endParaRPr lang="en-US" altLang="zh-CN" dirty="0"/>
          </a:p>
        </p:txBody>
      </p:sp>
      <p:sp>
        <p:nvSpPr>
          <p:cNvPr id="26626" name="Rectangle 2"/>
          <p:cNvSpPr>
            <a:spLocks noChangeArrowheads="1"/>
          </p:cNvSpPr>
          <p:nvPr/>
        </p:nvSpPr>
        <p:spPr bwMode="auto">
          <a:xfrm>
            <a:off x="0" y="300593"/>
            <a:ext cx="88328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dirty="0">
                <a:solidFill>
                  <a:srgbClr val="00B050"/>
                </a:solidFill>
                <a:ea typeface="SimSun" pitchFamily="2" charset="-122"/>
              </a:rPr>
              <a:t>Decision Alternatives Rated for </a:t>
            </a:r>
          </a:p>
          <a:p>
            <a:pPr algn="ctr" eaLnBrk="1" hangingPunct="1"/>
            <a:r>
              <a:rPr lang="en-US" altLang="zh-CN" sz="2400" b="1" dirty="0">
                <a:solidFill>
                  <a:srgbClr val="00B050"/>
                </a:solidFill>
                <a:ea typeface="SimSun" pitchFamily="2" charset="-122"/>
              </a:rPr>
              <a:t>Environmental Interest Groups</a:t>
            </a:r>
            <a:endParaRPr lang="en-US" altLang="zh-CN" sz="3200" dirty="0">
              <a:solidFill>
                <a:srgbClr val="00B050"/>
              </a:solidFill>
              <a:ea typeface="SimSun" pitchFamily="2" charset="-122"/>
            </a:endParaRPr>
          </a:p>
        </p:txBody>
      </p:sp>
      <p:pic>
        <p:nvPicPr>
          <p:cNvPr id="2662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3303" t="10211" r="13545"/>
          <a:stretch>
            <a:fillRect/>
          </a:stretch>
        </p:blipFill>
        <p:spPr bwMode="auto">
          <a:xfrm>
            <a:off x="0" y="1143000"/>
            <a:ext cx="9144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99" y="0"/>
            <a:ext cx="829733" cy="663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913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sldNum" sz="quarter" idx="10"/>
          </p:nvPr>
        </p:nvSpPr>
        <p:spPr>
          <a:xfrm>
            <a:off x="8732308" y="6569075"/>
            <a:ext cx="347133" cy="288925"/>
          </a:xfrm>
          <a:ln/>
        </p:spPr>
        <p:txBody>
          <a:bodyPr/>
          <a:lstStyle/>
          <a:p>
            <a:fld id="{A981241C-AFD1-4913-814A-F18A08B5FF66}" type="slidenum">
              <a:rPr lang="en-US" altLang="zh-CN"/>
              <a:pPr/>
              <a:t>27</a:t>
            </a:fld>
            <a:endParaRPr lang="en-US" altLang="zh-CN" dirty="0"/>
          </a:p>
        </p:txBody>
      </p:sp>
      <p:sp>
        <p:nvSpPr>
          <p:cNvPr id="28674" name="Rectangle 2"/>
          <p:cNvSpPr>
            <a:spLocks noChangeArrowheads="1"/>
          </p:cNvSpPr>
          <p:nvPr/>
        </p:nvSpPr>
        <p:spPr bwMode="auto">
          <a:xfrm>
            <a:off x="0" y="320675"/>
            <a:ext cx="88328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400" b="1">
                <a:solidFill>
                  <a:schemeClr val="accent1"/>
                </a:solidFill>
                <a:ea typeface="SimSun" pitchFamily="2" charset="-122"/>
              </a:rPr>
              <a:t>         </a:t>
            </a:r>
            <a:r>
              <a:rPr lang="en-US" altLang="zh-CN" sz="2400" b="1">
                <a:ea typeface="SimSun" pitchFamily="2" charset="-122"/>
              </a:rPr>
              <a:t>StarKist’s “Crisis Mode” Objectives Hierarchy</a:t>
            </a:r>
          </a:p>
          <a:p>
            <a:pPr algn="ctr" eaLnBrk="1" hangingPunct="1"/>
            <a:endParaRPr lang="en-US" altLang="zh-CN" sz="2400" b="1">
              <a:solidFill>
                <a:schemeClr val="accent1"/>
              </a:solidFill>
              <a:ea typeface="SimSun" pitchFamily="2" charset="-122"/>
            </a:endParaRPr>
          </a:p>
          <a:p>
            <a:pPr algn="ctr" eaLnBrk="1" hangingPunct="1"/>
            <a:endParaRPr lang="en-US" altLang="zh-CN" sz="2400">
              <a:solidFill>
                <a:srgbClr val="00CC00"/>
              </a:solidFill>
              <a:ea typeface="SimSun" pitchFamily="2" charset="-122"/>
            </a:endParaRPr>
          </a:p>
        </p:txBody>
      </p:sp>
      <p:pic>
        <p:nvPicPr>
          <p:cNvPr id="2867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3329" t="12189" r="13171"/>
          <a:stretch>
            <a:fillRect/>
          </a:stretch>
        </p:blipFill>
        <p:spPr bwMode="auto">
          <a:xfrm>
            <a:off x="685800" y="838200"/>
            <a:ext cx="8001000" cy="505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p:cNvSpPr>
            <a:spLocks noChangeArrowheads="1"/>
          </p:cNvSpPr>
          <p:nvPr/>
        </p:nvSpPr>
        <p:spPr bwMode="auto">
          <a:xfrm>
            <a:off x="762000" y="5791200"/>
            <a:ext cx="7772400" cy="1066800"/>
          </a:xfrm>
          <a:prstGeom prst="rect">
            <a:avLst/>
          </a:prstGeom>
          <a:solidFill>
            <a:srgbClr val="E1F2F3">
              <a:alpha val="50195"/>
            </a:srgbClr>
          </a:solidFill>
          <a:ln w="9525">
            <a:solidFill>
              <a:schemeClr val="tx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000">
                <a:solidFill>
                  <a:srgbClr val="0000FF"/>
                </a:solidFill>
                <a:ea typeface="SimSun" pitchFamily="2" charset="-122"/>
              </a:rPr>
              <a:t>StarKist’s (1991) Dolphin Safe Policy</a:t>
            </a:r>
          </a:p>
          <a:p>
            <a:pPr algn="ctr" eaLnBrk="1" hangingPunct="1"/>
            <a:r>
              <a:rPr lang="en-US" altLang="zh-CN" sz="2000">
                <a:solidFill>
                  <a:srgbClr val="0000FF"/>
                </a:solidFill>
                <a:ea typeface="SimSun" pitchFamily="2" charset="-122"/>
              </a:rPr>
              <a:t>"StarKist will not buy any tuna caught in association with </a:t>
            </a:r>
          </a:p>
          <a:p>
            <a:pPr algn="ctr" eaLnBrk="1" hangingPunct="1"/>
            <a:r>
              <a:rPr lang="en-US" altLang="zh-CN" sz="2000">
                <a:solidFill>
                  <a:srgbClr val="0000FF"/>
                </a:solidFill>
                <a:ea typeface="SimSun" pitchFamily="2" charset="-122"/>
              </a:rPr>
              <a:t>dolphins in the Eastern Tropical Pacific."</a:t>
            </a:r>
            <a:endParaRPr lang="en-US" altLang="zh-CN" sz="1600">
              <a:ea typeface="SimSun" pitchFamily="2" charset="-122"/>
            </a:endParaRPr>
          </a:p>
        </p:txBody>
      </p:sp>
      <p:pic>
        <p:nvPicPr>
          <p:cNvPr id="30722"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4008" y="-8467"/>
            <a:ext cx="772583" cy="6180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6166" y="-8467"/>
            <a:ext cx="867833" cy="694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32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a:xfrm>
            <a:off x="8610600" y="6324600"/>
            <a:ext cx="381000" cy="365125"/>
          </a:xfrm>
        </p:spPr>
        <p:txBody>
          <a:bodyPr/>
          <a:lstStyle/>
          <a:p>
            <a:fld id="{A25C12AE-B201-41FD-9D1C-333A863A891B}" type="slidenum">
              <a:rPr lang="en-US" altLang="zh-CN"/>
              <a:pPr/>
              <a:t>28</a:t>
            </a:fld>
            <a:endParaRPr lang="en-US" altLang="zh-CN" dirty="0"/>
          </a:p>
        </p:txBody>
      </p:sp>
      <p:sp>
        <p:nvSpPr>
          <p:cNvPr id="154626" name="Rectangle 2"/>
          <p:cNvSpPr>
            <a:spLocks noGrp="1" noChangeArrowheads="1"/>
          </p:cNvSpPr>
          <p:nvPr>
            <p:ph type="title" idx="4294967295"/>
          </p:nvPr>
        </p:nvSpPr>
        <p:spPr>
          <a:xfrm>
            <a:off x="1524000" y="381000"/>
            <a:ext cx="8534400" cy="685800"/>
          </a:xfrm>
        </p:spPr>
        <p:txBody>
          <a:bodyPr>
            <a:normAutofit fontScale="90000"/>
          </a:bodyPr>
          <a:lstStyle/>
          <a:p>
            <a:pPr algn="ctr"/>
            <a:r>
              <a:rPr lang="en-US" altLang="zh-CN" smtClean="0">
                <a:solidFill>
                  <a:schemeClr val="tx1"/>
                </a:solidFill>
                <a:ea typeface="SimSun" pitchFamily="2" charset="-122"/>
              </a:rPr>
              <a:t>Home Depot Case</a:t>
            </a:r>
          </a:p>
        </p:txBody>
      </p:sp>
      <p:grpSp>
        <p:nvGrpSpPr>
          <p:cNvPr id="154628" name="Group 4"/>
          <p:cNvGrpSpPr>
            <a:grpSpLocks/>
          </p:cNvGrpSpPr>
          <p:nvPr/>
        </p:nvGrpSpPr>
        <p:grpSpPr bwMode="auto">
          <a:xfrm>
            <a:off x="228600" y="152399"/>
            <a:ext cx="8229600" cy="5160963"/>
            <a:chOff x="432" y="1152"/>
            <a:chExt cx="4866" cy="2600"/>
          </a:xfrm>
        </p:grpSpPr>
        <p:pic>
          <p:nvPicPr>
            <p:cNvPr id="154629"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 y="2136"/>
              <a:ext cx="552" cy="720"/>
            </a:xfrm>
            <a:prstGeom prst="rect">
              <a:avLst/>
            </a:prstGeom>
            <a:noFill/>
            <a:extLst>
              <a:ext uri="{909E8E84-426E-40DD-AFC4-6F175D3DCCD1}">
                <a14:hiddenFill xmlns:a14="http://schemas.microsoft.com/office/drawing/2010/main">
                  <a:solidFill>
                    <a:srgbClr val="FFFFFF"/>
                  </a:solidFill>
                </a14:hiddenFill>
              </a:ext>
            </a:extLst>
          </p:spPr>
        </p:pic>
        <p:grpSp>
          <p:nvGrpSpPr>
            <p:cNvPr id="154630" name="Group 6"/>
            <p:cNvGrpSpPr>
              <a:grpSpLocks/>
            </p:cNvGrpSpPr>
            <p:nvPr/>
          </p:nvGrpSpPr>
          <p:grpSpPr bwMode="auto">
            <a:xfrm>
              <a:off x="432" y="1152"/>
              <a:ext cx="2880" cy="2600"/>
              <a:chOff x="2592" y="1086"/>
              <a:chExt cx="2880" cy="2600"/>
            </a:xfrm>
          </p:grpSpPr>
          <p:grpSp>
            <p:nvGrpSpPr>
              <p:cNvPr id="154631" name="Group 7"/>
              <p:cNvGrpSpPr>
                <a:grpSpLocks/>
              </p:cNvGrpSpPr>
              <p:nvPr/>
            </p:nvGrpSpPr>
            <p:grpSpPr bwMode="auto">
              <a:xfrm>
                <a:off x="3594" y="2016"/>
                <a:ext cx="816" cy="816"/>
                <a:chOff x="2590" y="1440"/>
                <a:chExt cx="812" cy="832"/>
              </a:xfrm>
            </p:grpSpPr>
            <p:pic>
              <p:nvPicPr>
                <p:cNvPr id="154632" name="Picture 8" descr="logotop_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440"/>
                  <a:ext cx="810" cy="258"/>
                </a:xfrm>
                <a:prstGeom prst="rect">
                  <a:avLst/>
                </a:prstGeom>
                <a:noFill/>
                <a:extLst>
                  <a:ext uri="{909E8E84-426E-40DD-AFC4-6F175D3DCCD1}">
                    <a14:hiddenFill xmlns:a14="http://schemas.microsoft.com/office/drawing/2010/main">
                      <a:solidFill>
                        <a:srgbClr val="FFFFFF"/>
                      </a:solidFill>
                    </a14:hiddenFill>
                  </a:ext>
                </a:extLst>
              </p:spPr>
            </p:pic>
            <p:pic>
              <p:nvPicPr>
                <p:cNvPr id="154633" name="Picture 9" descr="logobot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 y="1696"/>
                  <a:ext cx="810" cy="576"/>
                </a:xfrm>
                <a:prstGeom prst="rect">
                  <a:avLst/>
                </a:prstGeom>
                <a:noFill/>
                <a:extLst>
                  <a:ext uri="{909E8E84-426E-40DD-AFC4-6F175D3DCCD1}">
                    <a14:hiddenFill xmlns:a14="http://schemas.microsoft.com/office/drawing/2010/main">
                      <a:solidFill>
                        <a:srgbClr val="FFFFFF"/>
                      </a:solidFill>
                    </a14:hiddenFill>
                  </a:ext>
                </a:extLst>
              </p:spPr>
            </p:pic>
          </p:grpSp>
          <p:pic>
            <p:nvPicPr>
              <p:cNvPr id="154634" name="Picture 10" descr="DSCN2498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259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5" name="Picture 11" descr="DSCN2453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 y="1086"/>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6" name="Picture 12" descr="DSCN2446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 y="1680"/>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7" name="Picture 13" descr="DSCN2248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4" y="259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8" name="Picture 14" descr="DSCN2276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 y="307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54639" name="Picture 15" descr="DSCN2321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4" y="1680"/>
                <a:ext cx="818" cy="614"/>
              </a:xfrm>
              <a:prstGeom prst="rect">
                <a:avLst/>
              </a:prstGeom>
              <a:noFill/>
              <a:extLst>
                <a:ext uri="{909E8E84-426E-40DD-AFC4-6F175D3DCCD1}">
                  <a14:hiddenFill xmlns:a14="http://schemas.microsoft.com/office/drawing/2010/main">
                    <a:solidFill>
                      <a:srgbClr val="FFFFFF"/>
                    </a:solidFill>
                  </a14:hiddenFill>
                </a:ext>
              </a:extLst>
            </p:spPr>
          </p:pic>
        </p:grpSp>
        <p:sp>
          <p:nvSpPr>
            <p:cNvPr id="154640" name="AutoShape 16"/>
            <p:cNvSpPr>
              <a:spLocks noChangeArrowheads="1"/>
            </p:cNvSpPr>
            <p:nvPr/>
          </p:nvSpPr>
          <p:spPr bwMode="auto">
            <a:xfrm>
              <a:off x="3360" y="2208"/>
              <a:ext cx="1344" cy="576"/>
            </a:xfrm>
            <a:prstGeom prst="notchedRightArrow">
              <a:avLst>
                <a:gd name="adj1" fmla="val 50000"/>
                <a:gd name="adj2" fmla="val 58333"/>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chemeClr val="bg1"/>
                  </a:solidFill>
                  <a:latin typeface="Times New Roman" pitchFamily="18" charset="0"/>
                </a:rPr>
                <a:t>Sell Land?</a:t>
              </a:r>
            </a:p>
          </p:txBody>
        </p:sp>
      </p:grpSp>
      <p:sp>
        <p:nvSpPr>
          <p:cNvPr id="154641" name="Text Box 17"/>
          <p:cNvSpPr txBox="1">
            <a:spLocks noChangeArrowheads="1"/>
          </p:cNvSpPr>
          <p:nvPr/>
        </p:nvSpPr>
        <p:spPr bwMode="auto">
          <a:xfrm>
            <a:off x="108511" y="5715000"/>
            <a:ext cx="8598311" cy="142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80000"/>
              </a:lnSpc>
              <a:spcBef>
                <a:spcPct val="20000"/>
              </a:spcBef>
            </a:pPr>
            <a:r>
              <a:rPr lang="en-US" altLang="en-US" sz="1600" dirty="0"/>
              <a:t>Feng, T., L. R. Keller, X. Zheng. 2008.</a:t>
            </a:r>
            <a:r>
              <a:rPr lang="en-US" altLang="en-US" sz="1400" dirty="0"/>
              <a:t> Modeling Multi-Objective Multi-Stakeholder </a:t>
            </a:r>
          </a:p>
          <a:p>
            <a:pPr eaLnBrk="0" hangingPunct="0">
              <a:lnSpc>
                <a:spcPct val="80000"/>
              </a:lnSpc>
              <a:spcBef>
                <a:spcPct val="20000"/>
              </a:spcBef>
            </a:pPr>
            <a:r>
              <a:rPr lang="en-US" altLang="en-US" sz="1400" dirty="0"/>
              <a:t>Decisions: A Case-Exercise Approach. </a:t>
            </a:r>
            <a:r>
              <a:rPr lang="en-US" altLang="en-US" sz="1400" u="sng" dirty="0"/>
              <a:t>INFORMS Transactions on Education</a:t>
            </a:r>
            <a:r>
              <a:rPr lang="en-US" altLang="en-US" sz="1400" dirty="0"/>
              <a:t> </a:t>
            </a:r>
            <a:r>
              <a:rPr lang="en-US" altLang="en-US" sz="1400" b="1" dirty="0"/>
              <a:t>8</a:t>
            </a:r>
            <a:r>
              <a:rPr lang="en-US" altLang="en-US" sz="1400" dirty="0"/>
              <a:t>(3) </a:t>
            </a:r>
            <a:r>
              <a:rPr lang="en-US" altLang="en-US" sz="1050" dirty="0"/>
              <a:t>103-114,</a:t>
            </a:r>
            <a:r>
              <a:rPr lang="en-US" altLang="en-US" sz="1400" dirty="0"/>
              <a:t> </a:t>
            </a:r>
          </a:p>
          <a:p>
            <a:pPr eaLnBrk="0" hangingPunct="0">
              <a:lnSpc>
                <a:spcPct val="80000"/>
              </a:lnSpc>
              <a:spcBef>
                <a:spcPct val="20000"/>
              </a:spcBef>
            </a:pPr>
            <a:r>
              <a:rPr lang="en-US" altLang="en-US" sz="1400" dirty="0" smtClean="0"/>
              <a:t>(</a:t>
            </a:r>
            <a:r>
              <a:rPr lang="en-US" altLang="en-US" sz="1400" dirty="0" smtClean="0">
                <a:hlinkClick r:id="rId11"/>
              </a:rPr>
              <a:t>http</a:t>
            </a:r>
            <a:r>
              <a:rPr lang="en-US" altLang="en-US" sz="1400" dirty="0">
                <a:hlinkClick r:id="rId11"/>
              </a:rPr>
              <a:t>://ite.pubs.informs.org</a:t>
            </a:r>
            <a:r>
              <a:rPr lang="en-US" altLang="en-US" sz="1400" dirty="0" smtClean="0">
                <a:hlinkClick r:id="rId11"/>
              </a:rPr>
              <a:t>/</a:t>
            </a:r>
            <a:r>
              <a:rPr lang="en-US" altLang="en-US" sz="1400" dirty="0" smtClean="0"/>
              <a:t>, </a:t>
            </a:r>
            <a:r>
              <a:rPr lang="en-US" altLang="en-US" sz="1400" dirty="0" smtClean="0">
                <a:hlinkClick r:id="rId12"/>
              </a:rPr>
              <a:t>http</a:t>
            </a:r>
            <a:r>
              <a:rPr lang="en-US" altLang="en-US" sz="1400" dirty="0">
                <a:hlinkClick r:id="rId12"/>
              </a:rPr>
              <a:t>://</a:t>
            </a:r>
            <a:r>
              <a:rPr lang="en-US" altLang="en-US" sz="1400" dirty="0" smtClean="0">
                <a:hlinkClick r:id="rId12"/>
              </a:rPr>
              <a:t>pubsonline.informs.org/doi/abs/10.1287/ited.1080.0012</a:t>
            </a:r>
            <a:endParaRPr lang="en-US" altLang="en-US" sz="1400" dirty="0" smtClean="0"/>
          </a:p>
          <a:p>
            <a:pPr eaLnBrk="0" hangingPunct="0">
              <a:lnSpc>
                <a:spcPct val="80000"/>
              </a:lnSpc>
              <a:spcBef>
                <a:spcPct val="20000"/>
              </a:spcBef>
            </a:pPr>
            <a:r>
              <a:rPr lang="en-US" altLang="en-US" sz="1400" dirty="0" smtClean="0"/>
              <a:t>supplemental </a:t>
            </a:r>
            <a:r>
              <a:rPr lang="en-US" altLang="en-US" sz="1400" dirty="0"/>
              <a:t>files: HomeDepotTeachingNote.pdf (for instructors), </a:t>
            </a:r>
            <a:r>
              <a:rPr lang="en-US" altLang="en-US" sz="1400" dirty="0" smtClean="0"/>
              <a:t>Excel </a:t>
            </a:r>
            <a:r>
              <a:rPr lang="en-US" altLang="en-US" sz="1400" dirty="0"/>
              <a:t>file. F</a:t>
            </a:r>
            <a:r>
              <a:rPr lang="en-US" altLang="en-US" sz="1400" dirty="0" smtClean="0"/>
              <a:t>iles also at </a:t>
            </a:r>
          </a:p>
          <a:p>
            <a:pPr>
              <a:defRPr/>
            </a:pPr>
            <a:r>
              <a:rPr lang="en-US" altLang="en-US" sz="1400" dirty="0" smtClean="0">
                <a:hlinkClick r:id="rId13"/>
              </a:rPr>
              <a:t>http</a:t>
            </a:r>
            <a:r>
              <a:rPr lang="en-US" altLang="en-US" sz="1400" dirty="0">
                <a:hlinkClick r:id="rId13"/>
              </a:rPr>
              <a:t>://faculty.sites.uci.edu/lrkeller/classes</a:t>
            </a:r>
            <a:r>
              <a:rPr lang="en-US" altLang="en-US" sz="1400" dirty="0" smtClean="0">
                <a:hlinkClick r:id="rId13"/>
              </a:rPr>
              <a:t>/</a:t>
            </a:r>
            <a:endParaRPr lang="en-US" altLang="en-US" sz="1400" dirty="0"/>
          </a:p>
          <a:p>
            <a:endParaRPr lang="en-US" altLang="en-US" dirty="0"/>
          </a:p>
        </p:txBody>
      </p:sp>
      <p:pic>
        <p:nvPicPr>
          <p:cNvPr id="18" name="Picture 17"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7848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xfrm>
            <a:off x="8593667" y="6400800"/>
            <a:ext cx="457200" cy="365125"/>
          </a:xfrm>
        </p:spPr>
        <p:txBody>
          <a:bodyPr/>
          <a:lstStyle/>
          <a:p>
            <a:fld id="{4218F3DF-D9E2-4D41-92AA-8393A993D5DF}" type="slidenum">
              <a:rPr lang="en-US" altLang="zh-CN"/>
              <a:pPr/>
              <a:t>29</a:t>
            </a:fld>
            <a:endParaRPr lang="en-US" altLang="zh-CN" dirty="0"/>
          </a:p>
        </p:txBody>
      </p:sp>
      <p:sp>
        <p:nvSpPr>
          <p:cNvPr id="155650" name="Rectangle 2"/>
          <p:cNvSpPr>
            <a:spLocks noGrp="1" noChangeArrowheads="1"/>
          </p:cNvSpPr>
          <p:nvPr>
            <p:ph type="title" idx="4294967295"/>
          </p:nvPr>
        </p:nvSpPr>
        <p:spPr>
          <a:xfrm>
            <a:off x="381000" y="660400"/>
            <a:ext cx="8534400" cy="685800"/>
          </a:xfrm>
        </p:spPr>
        <p:txBody>
          <a:bodyPr>
            <a:normAutofit fontScale="90000"/>
          </a:bodyPr>
          <a:lstStyle/>
          <a:p>
            <a:pPr algn="ctr"/>
            <a:r>
              <a:rPr lang="en-US" altLang="zh-CN" smtClean="0">
                <a:solidFill>
                  <a:schemeClr val="tx1"/>
                </a:solidFill>
                <a:ea typeface="SimSun" pitchFamily="2" charset="-122"/>
              </a:rPr>
              <a:t>Background</a:t>
            </a:r>
          </a:p>
        </p:txBody>
      </p:sp>
      <p:sp>
        <p:nvSpPr>
          <p:cNvPr id="155651"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652" name="Rectangle 4"/>
          <p:cNvSpPr>
            <a:spLocks noGrp="1" noChangeArrowheads="1"/>
          </p:cNvSpPr>
          <p:nvPr>
            <p:ph type="body" idx="4294967295"/>
          </p:nvPr>
        </p:nvSpPr>
        <p:spPr>
          <a:xfrm>
            <a:off x="76200" y="1600200"/>
            <a:ext cx="9067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77500" lnSpcReduction="20000"/>
          </a:bodyPr>
          <a:lstStyle/>
          <a:p>
            <a:pPr marL="0" indent="0" algn="ctr">
              <a:buNone/>
            </a:pPr>
            <a:r>
              <a:rPr lang="en-US" altLang="zh-CN" sz="4200" b="1" dirty="0" smtClean="0">
                <a:solidFill>
                  <a:srgbClr val="008000"/>
                </a:solidFill>
                <a:latin typeface="Times New Roman" pitchFamily="18" charset="0"/>
                <a:ea typeface="SimSun" pitchFamily="2" charset="-122"/>
              </a:rPr>
              <a:t>Building products company Home </a:t>
            </a:r>
            <a:r>
              <a:rPr lang="en-US" altLang="zh-CN" sz="4200" b="1" dirty="0" smtClean="0">
                <a:solidFill>
                  <a:srgbClr val="008000"/>
                </a:solidFill>
                <a:latin typeface="Times New Roman" pitchFamily="18" charset="0"/>
                <a:ea typeface="SimSun" pitchFamily="2" charset="-122"/>
              </a:rPr>
              <a:t>Depot proposed to open a </a:t>
            </a:r>
          </a:p>
          <a:p>
            <a:pPr marL="0" indent="0" algn="ctr">
              <a:buNone/>
            </a:pPr>
            <a:r>
              <a:rPr lang="en-US" altLang="zh-CN" sz="4200" b="1" dirty="0" smtClean="0">
                <a:solidFill>
                  <a:srgbClr val="008000"/>
                </a:solidFill>
                <a:latin typeface="Times New Roman" pitchFamily="18" charset="0"/>
                <a:ea typeface="SimSun" pitchFamily="2" charset="-122"/>
              </a:rPr>
              <a:t>retail </a:t>
            </a:r>
            <a:r>
              <a:rPr lang="en-US" altLang="zh-CN" sz="4200" b="1" dirty="0" smtClean="0">
                <a:solidFill>
                  <a:srgbClr val="008000"/>
                </a:solidFill>
                <a:latin typeface="Times New Roman" pitchFamily="18" charset="0"/>
                <a:ea typeface="SimSun" pitchFamily="2" charset="-122"/>
              </a:rPr>
              <a:t>building supply store </a:t>
            </a:r>
          </a:p>
          <a:p>
            <a:pPr marL="0" indent="0" algn="ctr">
              <a:buNone/>
            </a:pPr>
            <a:r>
              <a:rPr lang="en-US" altLang="zh-CN" sz="4200" b="1" dirty="0" smtClean="0">
                <a:solidFill>
                  <a:srgbClr val="008000"/>
                </a:solidFill>
                <a:latin typeface="Times New Roman" pitchFamily="18" charset="0"/>
                <a:ea typeface="SimSun" pitchFamily="2" charset="-122"/>
              </a:rPr>
              <a:t>in San Juan Capistrano, California USA</a:t>
            </a:r>
          </a:p>
          <a:p>
            <a:pPr>
              <a:spcBef>
                <a:spcPct val="0"/>
              </a:spcBef>
            </a:pPr>
            <a:endParaRPr lang="en-US" altLang="zh-CN" sz="1800" b="1" dirty="0" smtClean="0">
              <a:solidFill>
                <a:srgbClr val="008000"/>
              </a:solidFill>
              <a:latin typeface="Times New Roman" pitchFamily="18" charset="0"/>
              <a:ea typeface="SimSun" pitchFamily="2" charset="-122"/>
            </a:endParaRPr>
          </a:p>
          <a:p>
            <a:pPr marL="0" indent="0" algn="ctr">
              <a:buNone/>
            </a:pPr>
            <a:endParaRPr lang="en-US" altLang="zh-CN" b="1" dirty="0" smtClean="0">
              <a:solidFill>
                <a:srgbClr val="008000"/>
              </a:solidFill>
              <a:latin typeface="Times New Roman" charset="0"/>
              <a:ea typeface="宋体" pitchFamily="2" charset="-122"/>
            </a:endParaRPr>
          </a:p>
          <a:p>
            <a:pPr marL="0" indent="0" algn="ctr">
              <a:buNone/>
            </a:pPr>
            <a:r>
              <a:rPr lang="en-US" altLang="zh-CN" b="1" dirty="0" smtClean="0">
                <a:solidFill>
                  <a:srgbClr val="008000"/>
                </a:solidFill>
                <a:latin typeface="Times New Roman" charset="0"/>
                <a:ea typeface="宋体" pitchFamily="2" charset="-122"/>
              </a:rPr>
              <a:t>The </a:t>
            </a:r>
            <a:r>
              <a:rPr lang="en-US" altLang="zh-CN" b="1" dirty="0">
                <a:solidFill>
                  <a:srgbClr val="008000"/>
                </a:solidFill>
                <a:latin typeface="Times New Roman" charset="0"/>
                <a:ea typeface="宋体" pitchFamily="2" charset="-122"/>
              </a:rPr>
              <a:t>new store would be </a:t>
            </a:r>
            <a:r>
              <a:rPr lang="en-US" altLang="zh-CN" b="1" dirty="0" smtClean="0">
                <a:solidFill>
                  <a:srgbClr val="008000"/>
                </a:solidFill>
                <a:latin typeface="Times New Roman" charset="0"/>
                <a:ea typeface="宋体" pitchFamily="2" charset="-122"/>
              </a:rPr>
              <a:t>on 15 acres </a:t>
            </a:r>
            <a:r>
              <a:rPr lang="en-US" altLang="zh-CN" b="1" dirty="0">
                <a:solidFill>
                  <a:srgbClr val="008000"/>
                </a:solidFill>
                <a:latin typeface="Times New Roman" charset="0"/>
                <a:ea typeface="宋体" pitchFamily="2" charset="-122"/>
              </a:rPr>
              <a:t>in a strip of industrial land.</a:t>
            </a:r>
          </a:p>
          <a:p>
            <a:pPr marL="0" indent="0">
              <a:buNone/>
            </a:pPr>
            <a:endParaRPr lang="en-US" altLang="zh-CN" b="1" dirty="0" smtClean="0">
              <a:solidFill>
                <a:srgbClr val="008000"/>
              </a:solidFill>
              <a:latin typeface="Times New Roman" pitchFamily="18" charset="0"/>
              <a:ea typeface="SimSun" pitchFamily="2" charset="-122"/>
            </a:endParaRPr>
          </a:p>
          <a:p>
            <a:pPr marL="0" indent="0">
              <a:buNone/>
            </a:pPr>
            <a:r>
              <a:rPr lang="en-US" altLang="zh-CN" b="1" dirty="0" smtClean="0">
                <a:solidFill>
                  <a:srgbClr val="008000"/>
                </a:solidFill>
                <a:latin typeface="Times New Roman" pitchFamily="18" charset="0"/>
                <a:ea typeface="SimSun" pitchFamily="2" charset="-122"/>
              </a:rPr>
              <a:t>Home Depot owned two acres of this land.</a:t>
            </a:r>
          </a:p>
          <a:p>
            <a:pPr marL="0" indent="0">
              <a:buNone/>
            </a:pPr>
            <a:r>
              <a:rPr lang="en-US" altLang="zh-CN" b="1" dirty="0" smtClean="0">
                <a:solidFill>
                  <a:srgbClr val="008000"/>
                </a:solidFill>
                <a:latin typeface="Times New Roman" pitchFamily="18" charset="0"/>
                <a:ea typeface="SimSun" pitchFamily="2" charset="-122"/>
              </a:rPr>
              <a:t>The rest of the land was owned by the city, and would need to be bought.</a:t>
            </a:r>
          </a:p>
        </p:txBody>
      </p:sp>
      <p:pic>
        <p:nvPicPr>
          <p:cNvPr id="155653" name="Picture 5" descr="The Home Dep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
            <a:ext cx="2657475" cy="774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p_right_head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03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75373"/>
            <a:ext cx="8229600" cy="4525963"/>
          </a:xfrm>
        </p:spPr>
        <p:txBody>
          <a:bodyPr>
            <a:normAutofit fontScale="92500" lnSpcReduction="10000"/>
          </a:bodyPr>
          <a:lstStyle/>
          <a:p>
            <a:pPr marL="0" indent="0" algn="ctr">
              <a:lnSpc>
                <a:spcPct val="110000"/>
              </a:lnSpc>
              <a:spcBef>
                <a:spcPts val="0"/>
              </a:spcBef>
              <a:buNone/>
            </a:pPr>
            <a:r>
              <a:rPr lang="en-US" sz="4800" dirty="0"/>
              <a:t>A key component </a:t>
            </a:r>
            <a:endParaRPr lang="en-US" sz="4800" dirty="0" smtClean="0"/>
          </a:p>
          <a:p>
            <a:pPr marL="0" indent="0" algn="ctr">
              <a:lnSpc>
                <a:spcPct val="110000"/>
              </a:lnSpc>
              <a:spcBef>
                <a:spcPts val="0"/>
              </a:spcBef>
              <a:buNone/>
            </a:pPr>
            <a:r>
              <a:rPr lang="en-US" sz="4800" dirty="0" smtClean="0"/>
              <a:t>of systems </a:t>
            </a:r>
            <a:r>
              <a:rPr lang="en-US" sz="4800" dirty="0"/>
              <a:t>analysis </a:t>
            </a:r>
            <a:endParaRPr lang="en-US" sz="4800" dirty="0" smtClean="0"/>
          </a:p>
          <a:p>
            <a:pPr marL="0" indent="0" algn="ctr">
              <a:lnSpc>
                <a:spcPct val="110000"/>
              </a:lnSpc>
              <a:spcBef>
                <a:spcPts val="0"/>
              </a:spcBef>
              <a:buNone/>
            </a:pPr>
            <a:r>
              <a:rPr lang="en-US" sz="4800" dirty="0" smtClean="0"/>
              <a:t>is </a:t>
            </a:r>
            <a:r>
              <a:rPr lang="en-US" sz="4800" dirty="0"/>
              <a:t>examining the perspectives and actions of multiple </a:t>
            </a:r>
            <a:r>
              <a:rPr lang="en-US" sz="4800" dirty="0" smtClean="0"/>
              <a:t>stakeholders </a:t>
            </a:r>
          </a:p>
          <a:p>
            <a:pPr marL="0" indent="0" algn="ctr">
              <a:buNone/>
            </a:pPr>
            <a:endParaRPr lang="en-US" dirty="0"/>
          </a:p>
          <a:p>
            <a:pPr marL="0" indent="0" algn="ctr">
              <a:buNone/>
            </a:pPr>
            <a:r>
              <a:rPr lang="en-US" sz="3900" dirty="0" smtClean="0"/>
              <a:t>Constructing </a:t>
            </a:r>
            <a:r>
              <a:rPr lang="en-US" sz="3900" dirty="0"/>
              <a:t>a hierarchy of </a:t>
            </a:r>
            <a:r>
              <a:rPr lang="en-US" sz="3900" dirty="0" smtClean="0"/>
              <a:t>objectives for stakeholders provides decision insights</a:t>
            </a:r>
            <a:endParaRPr lang="en-US" sz="3900" dirty="0"/>
          </a:p>
        </p:txBody>
      </p:sp>
      <p:sp>
        <p:nvSpPr>
          <p:cNvPr id="4" name="Slide Number Placeholder 3"/>
          <p:cNvSpPr>
            <a:spLocks noGrp="1"/>
          </p:cNvSpPr>
          <p:nvPr>
            <p:ph type="sldNum" sz="quarter" idx="12"/>
          </p:nvPr>
        </p:nvSpPr>
        <p:spPr/>
        <p:txBody>
          <a:bodyPr/>
          <a:lstStyle/>
          <a:p>
            <a:fld id="{AE41413C-6D03-4D32-8008-D7F8D8DF75DE}" type="slidenum">
              <a:rPr lang="en-US" smtClean="0"/>
              <a:t>3</a:t>
            </a:fld>
            <a:endParaRPr lang="en-US"/>
          </a:p>
        </p:txBody>
      </p:sp>
      <p:pic>
        <p:nvPicPr>
          <p:cNvPr id="5" name="Picture 5" descr="MPj043313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8888" y="152400"/>
            <a:ext cx="1940312"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p:cNvGrpSpPr>
            <a:grpSpLocks/>
          </p:cNvGrpSpPr>
          <p:nvPr/>
        </p:nvGrpSpPr>
        <p:grpSpPr bwMode="auto">
          <a:xfrm>
            <a:off x="7440384" y="4642373"/>
            <a:ext cx="1501140" cy="1940770"/>
            <a:chOff x="612" y="720"/>
            <a:chExt cx="14400" cy="9138"/>
          </a:xfrm>
        </p:grpSpPr>
        <p:grpSp>
          <p:nvGrpSpPr>
            <p:cNvPr id="66" name="Group 65"/>
            <p:cNvGrpSpPr>
              <a:grpSpLocks/>
            </p:cNvGrpSpPr>
            <p:nvPr/>
          </p:nvGrpSpPr>
          <p:grpSpPr bwMode="auto">
            <a:xfrm>
              <a:off x="5117" y="6210"/>
              <a:ext cx="500" cy="3407"/>
              <a:chOff x="5112" y="7305"/>
              <a:chExt cx="500" cy="3600"/>
            </a:xfrm>
          </p:grpSpPr>
          <p:sp>
            <p:nvSpPr>
              <p:cNvPr id="116" name="Line 228"/>
              <p:cNvSpPr>
                <a:spLocks noChangeShapeType="1"/>
              </p:cNvSpPr>
              <p:nvPr/>
            </p:nvSpPr>
            <p:spPr bwMode="auto">
              <a:xfrm>
                <a:off x="5352" y="7305"/>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7" name="Line 227"/>
              <p:cNvSpPr>
                <a:spLocks noChangeShapeType="1"/>
              </p:cNvSpPr>
              <p:nvPr/>
            </p:nvSpPr>
            <p:spPr bwMode="auto">
              <a:xfrm>
                <a:off x="5352" y="730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8" name="Line 226"/>
              <p:cNvSpPr>
                <a:spLocks noChangeShapeType="1"/>
              </p:cNvSpPr>
              <p:nvPr/>
            </p:nvSpPr>
            <p:spPr bwMode="auto">
              <a:xfrm>
                <a:off x="5367" y="801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9" name="Line 225"/>
              <p:cNvSpPr>
                <a:spLocks noChangeShapeType="1"/>
              </p:cNvSpPr>
              <p:nvPr/>
            </p:nvSpPr>
            <p:spPr bwMode="auto">
              <a:xfrm>
                <a:off x="5362" y="874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0" name="Line 224"/>
              <p:cNvSpPr>
                <a:spLocks noChangeShapeType="1"/>
              </p:cNvSpPr>
              <p:nvPr/>
            </p:nvSpPr>
            <p:spPr bwMode="auto">
              <a:xfrm>
                <a:off x="5362" y="945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1" name="Line 223"/>
              <p:cNvSpPr>
                <a:spLocks noChangeShapeType="1"/>
              </p:cNvSpPr>
              <p:nvPr/>
            </p:nvSpPr>
            <p:spPr bwMode="auto">
              <a:xfrm>
                <a:off x="5367" y="1015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2" name="Line 222"/>
              <p:cNvSpPr>
                <a:spLocks noChangeShapeType="1"/>
              </p:cNvSpPr>
              <p:nvPr/>
            </p:nvSpPr>
            <p:spPr bwMode="auto">
              <a:xfrm>
                <a:off x="5352" y="1090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3" name="Line 221"/>
              <p:cNvSpPr>
                <a:spLocks noChangeShapeType="1"/>
              </p:cNvSpPr>
              <p:nvPr/>
            </p:nvSpPr>
            <p:spPr bwMode="auto">
              <a:xfrm>
                <a:off x="5112" y="9105"/>
                <a:ext cx="2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7" name="Group 66"/>
            <p:cNvGrpSpPr>
              <a:grpSpLocks/>
            </p:cNvGrpSpPr>
            <p:nvPr/>
          </p:nvGrpSpPr>
          <p:grpSpPr bwMode="auto">
            <a:xfrm>
              <a:off x="8331" y="4491"/>
              <a:ext cx="540" cy="1022"/>
              <a:chOff x="8322" y="1260"/>
              <a:chExt cx="540" cy="1080"/>
            </a:xfrm>
          </p:grpSpPr>
          <p:sp>
            <p:nvSpPr>
              <p:cNvPr id="112" name="Line 219"/>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3" name="Line 218"/>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4" name="Line 217"/>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5" name="Line 216"/>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8" name="Group 67"/>
            <p:cNvGrpSpPr>
              <a:grpSpLocks/>
            </p:cNvGrpSpPr>
            <p:nvPr/>
          </p:nvGrpSpPr>
          <p:grpSpPr bwMode="auto">
            <a:xfrm>
              <a:off x="8344" y="2436"/>
              <a:ext cx="530" cy="1533"/>
              <a:chOff x="8332" y="3060"/>
              <a:chExt cx="530" cy="1620"/>
            </a:xfrm>
          </p:grpSpPr>
          <p:sp>
            <p:nvSpPr>
              <p:cNvPr id="106" name="Line 214"/>
              <p:cNvSpPr>
                <a:spLocks noChangeShapeType="1"/>
              </p:cNvSpPr>
              <p:nvPr/>
            </p:nvSpPr>
            <p:spPr bwMode="auto">
              <a:xfrm>
                <a:off x="8607" y="30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7" name="Line 213"/>
              <p:cNvSpPr>
                <a:spLocks noChangeShapeType="1"/>
              </p:cNvSpPr>
              <p:nvPr/>
            </p:nvSpPr>
            <p:spPr bwMode="auto">
              <a:xfrm>
                <a:off x="8607" y="30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8" name="Line 212"/>
              <p:cNvSpPr>
                <a:spLocks noChangeShapeType="1"/>
              </p:cNvSpPr>
              <p:nvPr/>
            </p:nvSpPr>
            <p:spPr bwMode="auto">
              <a:xfrm>
                <a:off x="8617" y="360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9" name="Line 211"/>
              <p:cNvSpPr>
                <a:spLocks noChangeShapeType="1"/>
              </p:cNvSpPr>
              <p:nvPr/>
            </p:nvSpPr>
            <p:spPr bwMode="auto">
              <a:xfrm>
                <a:off x="8602" y="41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0" name="Line 210"/>
              <p:cNvSpPr>
                <a:spLocks noChangeShapeType="1"/>
              </p:cNvSpPr>
              <p:nvPr/>
            </p:nvSpPr>
            <p:spPr bwMode="auto">
              <a:xfrm>
                <a:off x="8607" y="468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1" name="Line 209"/>
              <p:cNvSpPr>
                <a:spLocks noChangeShapeType="1"/>
              </p:cNvSpPr>
              <p:nvPr/>
            </p:nvSpPr>
            <p:spPr bwMode="auto">
              <a:xfrm>
                <a:off x="8332" y="3900"/>
                <a:ext cx="2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9" name="Group 68"/>
            <p:cNvGrpSpPr>
              <a:grpSpLocks/>
            </p:cNvGrpSpPr>
            <p:nvPr/>
          </p:nvGrpSpPr>
          <p:grpSpPr bwMode="auto">
            <a:xfrm>
              <a:off x="8331" y="890"/>
              <a:ext cx="540" cy="1023"/>
              <a:chOff x="8322" y="1260"/>
              <a:chExt cx="540" cy="1080"/>
            </a:xfrm>
          </p:grpSpPr>
          <p:sp>
            <p:nvSpPr>
              <p:cNvPr id="102" name="Line 207"/>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3" name="Line 206"/>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4" name="Line 205"/>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5" name="Line 204"/>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0" name="Group 69"/>
            <p:cNvGrpSpPr>
              <a:grpSpLocks/>
            </p:cNvGrpSpPr>
            <p:nvPr/>
          </p:nvGrpSpPr>
          <p:grpSpPr bwMode="auto">
            <a:xfrm>
              <a:off x="5153" y="1401"/>
              <a:ext cx="540" cy="3639"/>
              <a:chOff x="8322" y="1260"/>
              <a:chExt cx="540" cy="1080"/>
            </a:xfrm>
          </p:grpSpPr>
          <p:sp>
            <p:nvSpPr>
              <p:cNvPr id="98" name="Line 202"/>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9" name="Line 201"/>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0" name="Line 200"/>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1" name="Line 199"/>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71" name="Rectangle 70"/>
            <p:cNvSpPr>
              <a:spLocks noChangeArrowheads="1"/>
            </p:cNvSpPr>
            <p:nvPr/>
          </p:nvSpPr>
          <p:spPr bwMode="auto">
            <a:xfrm>
              <a:off x="8734" y="720"/>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2" name="Rectangle 71"/>
            <p:cNvSpPr>
              <a:spLocks noChangeArrowheads="1"/>
            </p:cNvSpPr>
            <p:nvPr/>
          </p:nvSpPr>
          <p:spPr bwMode="auto">
            <a:xfrm>
              <a:off x="8734" y="1231"/>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3" name="Rectangle 72"/>
            <p:cNvSpPr>
              <a:spLocks noChangeArrowheads="1"/>
            </p:cNvSpPr>
            <p:nvPr/>
          </p:nvSpPr>
          <p:spPr bwMode="auto">
            <a:xfrm>
              <a:off x="8734" y="1742"/>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4" name="Rectangle 73"/>
            <p:cNvSpPr>
              <a:spLocks noChangeArrowheads="1"/>
            </p:cNvSpPr>
            <p:nvPr/>
          </p:nvSpPr>
          <p:spPr bwMode="auto">
            <a:xfrm>
              <a:off x="8734" y="2266"/>
              <a:ext cx="6243"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5" name="Rectangle 74"/>
            <p:cNvSpPr>
              <a:spLocks noChangeArrowheads="1"/>
            </p:cNvSpPr>
            <p:nvPr/>
          </p:nvSpPr>
          <p:spPr bwMode="auto">
            <a:xfrm>
              <a:off x="8770" y="2777"/>
              <a:ext cx="6242"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6" name="Rectangle 75"/>
            <p:cNvSpPr>
              <a:spLocks noChangeArrowheads="1"/>
            </p:cNvSpPr>
            <p:nvPr/>
          </p:nvSpPr>
          <p:spPr bwMode="auto">
            <a:xfrm>
              <a:off x="8734" y="3288"/>
              <a:ext cx="6243"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7" name="Rectangle 76"/>
            <p:cNvSpPr>
              <a:spLocks noChangeArrowheads="1"/>
            </p:cNvSpPr>
            <p:nvPr/>
          </p:nvSpPr>
          <p:spPr bwMode="auto">
            <a:xfrm>
              <a:off x="8734" y="3799"/>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8" name="Rectangle 77"/>
            <p:cNvSpPr>
              <a:spLocks noChangeArrowheads="1"/>
            </p:cNvSpPr>
            <p:nvPr/>
          </p:nvSpPr>
          <p:spPr bwMode="auto">
            <a:xfrm>
              <a:off x="8734" y="4320"/>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9" name="Rectangle 78"/>
            <p:cNvSpPr>
              <a:spLocks noChangeArrowheads="1"/>
            </p:cNvSpPr>
            <p:nvPr/>
          </p:nvSpPr>
          <p:spPr bwMode="auto">
            <a:xfrm>
              <a:off x="8734" y="4831"/>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0" name="Rectangle 79"/>
            <p:cNvSpPr>
              <a:spLocks noChangeArrowheads="1"/>
            </p:cNvSpPr>
            <p:nvPr/>
          </p:nvSpPr>
          <p:spPr bwMode="auto">
            <a:xfrm>
              <a:off x="8734" y="5342"/>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1" name="Rectangle 80"/>
            <p:cNvSpPr>
              <a:spLocks noChangeArrowheads="1"/>
            </p:cNvSpPr>
            <p:nvPr/>
          </p:nvSpPr>
          <p:spPr bwMode="auto">
            <a:xfrm>
              <a:off x="5542" y="890"/>
              <a:ext cx="2660" cy="1023"/>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2" name="Rectangle 81"/>
            <p:cNvSpPr>
              <a:spLocks noChangeArrowheads="1"/>
            </p:cNvSpPr>
            <p:nvPr/>
          </p:nvSpPr>
          <p:spPr bwMode="auto">
            <a:xfrm>
              <a:off x="5542" y="2748"/>
              <a:ext cx="2660" cy="1022"/>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3" name="Rectangle 82"/>
            <p:cNvSpPr>
              <a:spLocks noChangeArrowheads="1"/>
            </p:cNvSpPr>
            <p:nvPr/>
          </p:nvSpPr>
          <p:spPr bwMode="auto">
            <a:xfrm>
              <a:off x="5542" y="4491"/>
              <a:ext cx="2660" cy="1022"/>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4" name="Rectangle 83"/>
            <p:cNvSpPr>
              <a:spLocks noChangeArrowheads="1"/>
            </p:cNvSpPr>
            <p:nvPr/>
          </p:nvSpPr>
          <p:spPr bwMode="auto">
            <a:xfrm>
              <a:off x="5542" y="5940"/>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5" name="Rectangle 84"/>
            <p:cNvSpPr>
              <a:spLocks noChangeArrowheads="1"/>
            </p:cNvSpPr>
            <p:nvPr/>
          </p:nvSpPr>
          <p:spPr bwMode="auto">
            <a:xfrm>
              <a:off x="5542" y="6621"/>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6" name="Rectangle 85"/>
            <p:cNvSpPr>
              <a:spLocks noChangeArrowheads="1"/>
            </p:cNvSpPr>
            <p:nvPr/>
          </p:nvSpPr>
          <p:spPr bwMode="auto">
            <a:xfrm>
              <a:off x="5542" y="7303"/>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7" name="Rectangle 86"/>
            <p:cNvSpPr>
              <a:spLocks noChangeArrowheads="1"/>
            </p:cNvSpPr>
            <p:nvPr/>
          </p:nvSpPr>
          <p:spPr bwMode="auto">
            <a:xfrm>
              <a:off x="5542" y="7984"/>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8" name="Rectangle 87"/>
            <p:cNvSpPr>
              <a:spLocks noChangeArrowheads="1"/>
            </p:cNvSpPr>
            <p:nvPr/>
          </p:nvSpPr>
          <p:spPr bwMode="auto">
            <a:xfrm>
              <a:off x="5542" y="8666"/>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9" name="Rectangle 88"/>
            <p:cNvSpPr>
              <a:spLocks noChangeArrowheads="1"/>
            </p:cNvSpPr>
            <p:nvPr/>
          </p:nvSpPr>
          <p:spPr bwMode="auto">
            <a:xfrm>
              <a:off x="5542" y="9347"/>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90" name="Rectangle 89"/>
            <p:cNvSpPr>
              <a:spLocks noChangeArrowheads="1"/>
            </p:cNvSpPr>
            <p:nvPr/>
          </p:nvSpPr>
          <p:spPr bwMode="auto">
            <a:xfrm>
              <a:off x="3095" y="2594"/>
              <a:ext cx="1950" cy="1874"/>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91" name="Rectangle 90"/>
            <p:cNvSpPr>
              <a:spLocks noChangeArrowheads="1"/>
            </p:cNvSpPr>
            <p:nvPr/>
          </p:nvSpPr>
          <p:spPr bwMode="auto">
            <a:xfrm>
              <a:off x="3095" y="6893"/>
              <a:ext cx="1950" cy="1874"/>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500" dirty="0">
                <a:ea typeface="SimSun" pitchFamily="2" charset="-122"/>
                <a:cs typeface="Times New Roman" pitchFamily="18" charset="0"/>
              </a:endParaRPr>
            </a:p>
          </p:txBody>
        </p:sp>
        <p:sp>
          <p:nvSpPr>
            <p:cNvPr id="92" name="Rectangle 91"/>
            <p:cNvSpPr>
              <a:spLocks noChangeArrowheads="1"/>
            </p:cNvSpPr>
            <p:nvPr/>
          </p:nvSpPr>
          <p:spPr bwMode="auto">
            <a:xfrm>
              <a:off x="612" y="5376"/>
              <a:ext cx="2128" cy="1756"/>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400" dirty="0">
                <a:ea typeface="SimSun" pitchFamily="2" charset="-122"/>
                <a:cs typeface="Times New Roman" pitchFamily="18" charset="0"/>
              </a:endParaRPr>
            </a:p>
          </p:txBody>
        </p:sp>
        <p:grpSp>
          <p:nvGrpSpPr>
            <p:cNvPr id="93" name="Group 92"/>
            <p:cNvGrpSpPr>
              <a:grpSpLocks/>
            </p:cNvGrpSpPr>
            <p:nvPr/>
          </p:nvGrpSpPr>
          <p:grpSpPr bwMode="auto">
            <a:xfrm>
              <a:off x="2779" y="3616"/>
              <a:ext cx="353" cy="4304"/>
              <a:chOff x="2772" y="4140"/>
              <a:chExt cx="353" cy="5040"/>
            </a:xfrm>
          </p:grpSpPr>
          <p:sp>
            <p:nvSpPr>
              <p:cNvPr id="94" name="Line 175"/>
              <p:cNvSpPr>
                <a:spLocks noChangeShapeType="1"/>
              </p:cNvSpPr>
              <p:nvPr/>
            </p:nvSpPr>
            <p:spPr bwMode="auto">
              <a:xfrm>
                <a:off x="2959" y="4140"/>
                <a:ext cx="0" cy="50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5" name="Line 174"/>
              <p:cNvSpPr>
                <a:spLocks noChangeShapeType="1"/>
              </p:cNvSpPr>
              <p:nvPr/>
            </p:nvSpPr>
            <p:spPr bwMode="auto">
              <a:xfrm>
                <a:off x="2959" y="4140"/>
                <a:ext cx="1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6" name="Line 173"/>
              <p:cNvSpPr>
                <a:spLocks noChangeShapeType="1"/>
              </p:cNvSpPr>
              <p:nvPr/>
            </p:nvSpPr>
            <p:spPr bwMode="auto">
              <a:xfrm>
                <a:off x="2959" y="9180"/>
                <a:ext cx="1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7" name="Line 172"/>
              <p:cNvSpPr>
                <a:spLocks noChangeShapeType="1"/>
              </p:cNvSpPr>
              <p:nvPr/>
            </p:nvSpPr>
            <p:spPr bwMode="auto">
              <a:xfrm>
                <a:off x="2772" y="6753"/>
                <a:ext cx="1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spTree>
    <p:extLst>
      <p:ext uri="{BB962C8B-B14F-4D97-AF65-F5344CB8AC3E}">
        <p14:creationId xmlns:p14="http://schemas.microsoft.com/office/powerpoint/2010/main" val="1024451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xfrm>
            <a:off x="8686800" y="6477000"/>
            <a:ext cx="381000" cy="320675"/>
          </a:xfrm>
        </p:spPr>
        <p:txBody>
          <a:bodyPr/>
          <a:lstStyle/>
          <a:p>
            <a:fld id="{ECB182B8-4081-4DFC-B2E3-01D1B9668DBC}" type="slidenum">
              <a:rPr lang="en-US" altLang="zh-CN"/>
              <a:pPr/>
              <a:t>30</a:t>
            </a:fld>
            <a:endParaRPr lang="en-US" altLang="zh-CN" dirty="0"/>
          </a:p>
        </p:txBody>
      </p:sp>
      <p:sp>
        <p:nvSpPr>
          <p:cNvPr id="156674" name="Rectangle 2"/>
          <p:cNvSpPr>
            <a:spLocks noGrp="1" noChangeArrowheads="1"/>
          </p:cNvSpPr>
          <p:nvPr>
            <p:ph type="title" idx="4294967295"/>
          </p:nvPr>
        </p:nvSpPr>
        <p:spPr>
          <a:xfrm>
            <a:off x="381000" y="660400"/>
            <a:ext cx="8534400" cy="685800"/>
          </a:xfrm>
        </p:spPr>
        <p:txBody>
          <a:bodyPr>
            <a:normAutofit fontScale="90000"/>
          </a:bodyPr>
          <a:lstStyle/>
          <a:p>
            <a:pPr algn="ctr"/>
            <a:r>
              <a:rPr lang="en-US" altLang="zh-CN" smtClean="0">
                <a:solidFill>
                  <a:schemeClr val="tx1"/>
                </a:solidFill>
                <a:ea typeface="SimSun" pitchFamily="2" charset="-122"/>
              </a:rPr>
              <a:t>Background</a:t>
            </a:r>
          </a:p>
        </p:txBody>
      </p:sp>
      <p:sp>
        <p:nvSpPr>
          <p:cNvPr id="156675"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76" name="Rectangle 4"/>
          <p:cNvSpPr>
            <a:spLocks noGrp="1" noChangeArrowheads="1"/>
          </p:cNvSpPr>
          <p:nvPr>
            <p:ph type="body" idx="4294967295"/>
          </p:nvPr>
        </p:nvSpPr>
        <p:spPr>
          <a:xfrm>
            <a:off x="457200" y="1600200"/>
            <a:ext cx="85344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b="1" dirty="0" smtClean="0">
                <a:solidFill>
                  <a:srgbClr val="008000"/>
                </a:solidFill>
                <a:latin typeface="Times New Roman" pitchFamily="18" charset="0"/>
                <a:ea typeface="SimSun" pitchFamily="2" charset="-122"/>
              </a:rPr>
              <a:t>The city would get $9 Million if it sells Home Depot the 13 acres.</a:t>
            </a:r>
          </a:p>
          <a:p>
            <a:pPr>
              <a:spcBef>
                <a:spcPct val="0"/>
              </a:spcBef>
            </a:pPr>
            <a:endParaRPr lang="en-US" altLang="zh-CN" sz="1800" b="1" dirty="0" smtClean="0">
              <a:solidFill>
                <a:srgbClr val="008000"/>
              </a:solidFill>
              <a:latin typeface="Times New Roman" pitchFamily="18" charset="0"/>
              <a:ea typeface="SimSun" pitchFamily="2" charset="-122"/>
            </a:endParaRPr>
          </a:p>
          <a:p>
            <a:r>
              <a:rPr lang="en-US" altLang="zh-CN" b="1" dirty="0" smtClean="0">
                <a:solidFill>
                  <a:srgbClr val="008000"/>
                </a:solidFill>
                <a:latin typeface="Times New Roman" pitchFamily="18" charset="0"/>
                <a:ea typeface="SimSun" pitchFamily="2" charset="-122"/>
              </a:rPr>
              <a:t>Many were concerned that a “big box store” would destroy its historical small town feeling.</a:t>
            </a:r>
          </a:p>
          <a:p>
            <a:endParaRPr lang="en-US" altLang="zh-CN" sz="1800" b="1" dirty="0" smtClean="0">
              <a:solidFill>
                <a:srgbClr val="008000"/>
              </a:solidFill>
              <a:latin typeface="Times New Roman" pitchFamily="18" charset="0"/>
              <a:ea typeface="SimSun" pitchFamily="2" charset="-122"/>
            </a:endParaRPr>
          </a:p>
          <a:p>
            <a:r>
              <a:rPr lang="en-US" altLang="zh-CN" b="1" dirty="0" smtClean="0">
                <a:solidFill>
                  <a:srgbClr val="008000"/>
                </a:solidFill>
                <a:latin typeface="Times New Roman" pitchFamily="18" charset="0"/>
                <a:ea typeface="SimSun" pitchFamily="2" charset="-122"/>
              </a:rPr>
              <a:t>Nearby residents also worry that a Home Depot would cause traffic jams, pollute the air, produce noise and block ocean breezes.</a:t>
            </a:r>
          </a:p>
        </p:txBody>
      </p:sp>
      <p:pic>
        <p:nvPicPr>
          <p:cNvPr id="156677" name="Picture 5" descr="The Home Depo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
            <a:ext cx="2657475" cy="774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p_right_head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048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660400"/>
            <a:ext cx="8534400" cy="685800"/>
          </a:xfrm>
        </p:spPr>
        <p:txBody>
          <a:bodyPr>
            <a:normAutofit fontScale="90000"/>
          </a:bodyPr>
          <a:lstStyle/>
          <a:p>
            <a:pPr algn="ctr"/>
            <a:r>
              <a:rPr lang="en-US" altLang="zh-CN" smtClean="0">
                <a:ea typeface="宋体" pitchFamily="2" charset="-122"/>
              </a:rPr>
              <a:t>Home Depot Case</a:t>
            </a:r>
          </a:p>
        </p:txBody>
      </p:sp>
      <p:sp>
        <p:nvSpPr>
          <p:cNvPr id="7171" name="Text Box 3"/>
          <p:cNvSpPr txBox="1">
            <a:spLocks noChangeArrowheads="1"/>
          </p:cNvSpPr>
          <p:nvPr/>
        </p:nvSpPr>
        <p:spPr bwMode="auto">
          <a:xfrm>
            <a:off x="304800" y="1524000"/>
            <a:ext cx="80772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2800" b="1" dirty="0">
                <a:ea typeface="宋体" pitchFamily="2" charset="-122"/>
              </a:rPr>
              <a:t>Alternatives</a:t>
            </a:r>
          </a:p>
          <a:p>
            <a:pPr eaLnBrk="1" hangingPunct="1">
              <a:spcBef>
                <a:spcPct val="0"/>
              </a:spcBef>
              <a:buFontTx/>
              <a:buNone/>
            </a:pPr>
            <a:endParaRPr lang="en-US" altLang="zh-CN" sz="900" b="1" dirty="0">
              <a:solidFill>
                <a:srgbClr val="008000"/>
              </a:solidFill>
              <a:ea typeface="宋体" pitchFamily="2" charset="-122"/>
            </a:endParaRPr>
          </a:p>
          <a:p>
            <a:pPr eaLnBrk="1" hangingPunct="1">
              <a:spcBef>
                <a:spcPct val="0"/>
              </a:spcBef>
              <a:buFontTx/>
              <a:buNone/>
            </a:pPr>
            <a:r>
              <a:rPr lang="en-US" altLang="zh-CN" sz="2400" b="1" dirty="0">
                <a:solidFill>
                  <a:srgbClr val="008000"/>
                </a:solidFill>
                <a:ea typeface="宋体" pitchFamily="2" charset="-122"/>
              </a:rPr>
              <a:t>Build Home Depot</a:t>
            </a:r>
          </a:p>
          <a:p>
            <a:pPr eaLnBrk="1" hangingPunct="1">
              <a:spcBef>
                <a:spcPct val="0"/>
              </a:spcBef>
              <a:buFontTx/>
              <a:buNone/>
            </a:pPr>
            <a:r>
              <a:rPr lang="en-US" altLang="zh-CN" sz="2400" b="1" dirty="0">
                <a:solidFill>
                  <a:srgbClr val="008000"/>
                </a:solidFill>
                <a:ea typeface="宋体" pitchFamily="2" charset="-122"/>
              </a:rPr>
              <a:t>Don’t develop the land</a:t>
            </a:r>
          </a:p>
          <a:p>
            <a:pPr eaLnBrk="1" hangingPunct="1">
              <a:spcBef>
                <a:spcPct val="0"/>
              </a:spcBef>
              <a:buFontTx/>
              <a:buNone/>
            </a:pPr>
            <a:r>
              <a:rPr lang="en-US" altLang="zh-CN" sz="2400" b="1" dirty="0">
                <a:solidFill>
                  <a:srgbClr val="008000"/>
                </a:solidFill>
                <a:ea typeface="宋体" pitchFamily="2" charset="-122"/>
              </a:rPr>
              <a:t>Build a recreational vehicle park</a:t>
            </a:r>
          </a:p>
          <a:p>
            <a:pPr eaLnBrk="1" hangingPunct="1">
              <a:spcBef>
                <a:spcPct val="0"/>
              </a:spcBef>
              <a:buFontTx/>
              <a:buNone/>
            </a:pPr>
            <a:r>
              <a:rPr lang="en-US" altLang="zh-CN" sz="2400" b="1" dirty="0">
                <a:solidFill>
                  <a:srgbClr val="008000"/>
                </a:solidFill>
                <a:ea typeface="宋体" pitchFamily="2" charset="-122"/>
              </a:rPr>
              <a:t>Build specialty retail facilities</a:t>
            </a:r>
          </a:p>
        </p:txBody>
      </p:sp>
      <p:sp>
        <p:nvSpPr>
          <p:cNvPr id="7172" name="Line 4"/>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5"/>
          <p:cNvSpPr txBox="1">
            <a:spLocks noChangeArrowheads="1"/>
          </p:cNvSpPr>
          <p:nvPr/>
        </p:nvSpPr>
        <p:spPr bwMode="auto">
          <a:xfrm>
            <a:off x="2209800" y="3717708"/>
            <a:ext cx="670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a:lnSpc>
                <a:spcPct val="90000"/>
              </a:lnSpc>
              <a:spcBef>
                <a:spcPct val="0"/>
              </a:spcBef>
              <a:buFontTx/>
              <a:buNone/>
              <a:defRPr/>
            </a:pPr>
            <a:r>
              <a:rPr lang="en-US" altLang="zh-CN" b="1" dirty="0" smtClean="0">
                <a:ea typeface="宋体" pitchFamily="2" charset="-122"/>
              </a:rPr>
              <a:t>Stakeholders</a:t>
            </a:r>
          </a:p>
          <a:p>
            <a:pPr marL="457200" lvl="1" indent="0">
              <a:lnSpc>
                <a:spcPct val="90000"/>
              </a:lnSpc>
              <a:spcBef>
                <a:spcPct val="0"/>
              </a:spcBef>
              <a:buFontTx/>
              <a:buNone/>
              <a:defRPr/>
            </a:pPr>
            <a:r>
              <a:rPr lang="en-US" altLang="zh-CN" sz="2000" b="1" dirty="0" smtClean="0">
                <a:solidFill>
                  <a:srgbClr val="008000"/>
                </a:solidFill>
                <a:latin typeface="Times New Roman" pitchFamily="18" charset="0"/>
                <a:ea typeface="宋体" pitchFamily="2" charset="-122"/>
              </a:rPr>
              <a:t/>
            </a:r>
            <a:br>
              <a:rPr lang="en-US" altLang="zh-CN" sz="2000" b="1" dirty="0" smtClean="0">
                <a:solidFill>
                  <a:srgbClr val="008000"/>
                </a:solidFill>
                <a:latin typeface="Times New Roman" pitchFamily="18" charset="0"/>
                <a:ea typeface="宋体" pitchFamily="2" charset="-122"/>
              </a:rPr>
            </a:br>
            <a:r>
              <a:rPr lang="en-US" altLang="zh-CN" sz="2400" b="1" kern="0" dirty="0" smtClean="0">
                <a:solidFill>
                  <a:srgbClr val="0000FF"/>
                </a:solidFill>
                <a:latin typeface="Times New Roman" pitchFamily="18" charset="0"/>
                <a:ea typeface="宋体" pitchFamily="2" charset="-122"/>
              </a:rPr>
              <a:t>City of San Juan Capistrano</a:t>
            </a:r>
          </a:p>
          <a:p>
            <a:pPr marL="457200" lvl="1" indent="0">
              <a:lnSpc>
                <a:spcPct val="90000"/>
              </a:lnSpc>
              <a:spcBef>
                <a:spcPct val="0"/>
              </a:spcBef>
              <a:buFontTx/>
              <a:buNone/>
              <a:defRPr/>
            </a:pPr>
            <a:r>
              <a:rPr lang="en-US" altLang="zh-CN" sz="2400" b="1" kern="0" dirty="0" smtClean="0">
                <a:solidFill>
                  <a:srgbClr val="7030A0"/>
                </a:solidFill>
                <a:latin typeface="Times New Roman" pitchFamily="18" charset="0"/>
                <a:ea typeface="宋体" pitchFamily="2" charset="-122"/>
              </a:rPr>
              <a:t>Competing Local Small Businesses</a:t>
            </a:r>
            <a:r>
              <a:rPr lang="en-US" altLang="zh-CN" sz="2400" kern="0" dirty="0" smtClean="0">
                <a:solidFill>
                  <a:srgbClr val="7030A0"/>
                </a:solidFill>
                <a:latin typeface="Times New Roman" pitchFamily="18" charset="0"/>
                <a:ea typeface="宋体" pitchFamily="2" charset="-122"/>
              </a:rPr>
              <a:t> </a:t>
            </a:r>
          </a:p>
          <a:p>
            <a:pPr marL="457200" lvl="1" indent="0">
              <a:lnSpc>
                <a:spcPct val="90000"/>
              </a:lnSpc>
              <a:spcBef>
                <a:spcPct val="0"/>
              </a:spcBef>
              <a:buFontTx/>
              <a:buNone/>
              <a:defRPr/>
            </a:pPr>
            <a:r>
              <a:rPr lang="en-US" altLang="zh-CN" sz="2400" b="1" kern="0" dirty="0" smtClean="0">
                <a:solidFill>
                  <a:srgbClr val="008000"/>
                </a:solidFill>
                <a:latin typeface="Times New Roman" pitchFamily="18" charset="0"/>
                <a:ea typeface="宋体" pitchFamily="2" charset="-122"/>
              </a:rPr>
              <a:t>Complementary Local Small Businesses</a:t>
            </a:r>
            <a:r>
              <a:rPr lang="en-US" altLang="zh-CN" sz="2400" kern="0" dirty="0" smtClean="0">
                <a:latin typeface="Times New Roman" pitchFamily="18" charset="0"/>
                <a:ea typeface="宋体" pitchFamily="2" charset="-122"/>
              </a:rPr>
              <a:t> </a:t>
            </a:r>
          </a:p>
          <a:p>
            <a:pPr marL="457200" lvl="1" indent="0">
              <a:lnSpc>
                <a:spcPct val="90000"/>
              </a:lnSpc>
              <a:spcBef>
                <a:spcPct val="0"/>
              </a:spcBef>
              <a:buFontTx/>
              <a:buNone/>
              <a:defRPr/>
            </a:pPr>
            <a:r>
              <a:rPr lang="en-US" altLang="zh-CN" sz="2400" b="1" kern="0" dirty="0" smtClean="0">
                <a:solidFill>
                  <a:schemeClr val="accent2">
                    <a:lumMod val="75000"/>
                  </a:schemeClr>
                </a:solidFill>
                <a:latin typeface="Times New Roman" pitchFamily="18" charset="0"/>
                <a:ea typeface="宋体" pitchFamily="2" charset="-122"/>
              </a:rPr>
              <a:t>Home Depot</a:t>
            </a:r>
            <a:r>
              <a:rPr lang="en-US" altLang="zh-CN" sz="2400" kern="0" dirty="0" smtClean="0">
                <a:solidFill>
                  <a:schemeClr val="accent2">
                    <a:lumMod val="75000"/>
                  </a:schemeClr>
                </a:solidFill>
                <a:latin typeface="Times New Roman" pitchFamily="18" charset="0"/>
                <a:ea typeface="宋体" pitchFamily="2" charset="-122"/>
              </a:rPr>
              <a:t> </a:t>
            </a:r>
          </a:p>
          <a:p>
            <a:pPr marL="457200" lvl="1" indent="0">
              <a:lnSpc>
                <a:spcPct val="90000"/>
              </a:lnSpc>
              <a:spcBef>
                <a:spcPct val="0"/>
              </a:spcBef>
              <a:buFontTx/>
              <a:buNone/>
              <a:defRPr/>
            </a:pPr>
            <a:r>
              <a:rPr lang="en-US" altLang="zh-CN" sz="2400" b="1" kern="0" dirty="0" smtClean="0">
                <a:solidFill>
                  <a:srgbClr val="FF3300"/>
                </a:solidFill>
                <a:latin typeface="Times New Roman" pitchFamily="18" charset="0"/>
                <a:ea typeface="宋体" pitchFamily="2" charset="-122"/>
              </a:rPr>
              <a:t>Nearby Residents</a:t>
            </a:r>
            <a:r>
              <a:rPr lang="en-US" altLang="zh-CN" sz="2400" kern="0" dirty="0" smtClean="0">
                <a:latin typeface="Times New Roman" pitchFamily="18" charset="0"/>
                <a:ea typeface="宋体" pitchFamily="2" charset="-122"/>
              </a:rPr>
              <a:t> </a:t>
            </a:r>
          </a:p>
          <a:p>
            <a:pPr marL="457200" lvl="1" indent="0">
              <a:lnSpc>
                <a:spcPct val="90000"/>
              </a:lnSpc>
              <a:spcBef>
                <a:spcPct val="0"/>
              </a:spcBef>
              <a:buFontTx/>
              <a:buNone/>
              <a:defRPr/>
            </a:pPr>
            <a:r>
              <a:rPr lang="en-US" altLang="zh-CN" sz="2400" b="1" kern="0" dirty="0" smtClean="0">
                <a:latin typeface="Times New Roman" pitchFamily="18" charset="0"/>
                <a:ea typeface="宋体" pitchFamily="2" charset="-122"/>
              </a:rPr>
              <a:t>Other Area Residents</a:t>
            </a:r>
            <a:endParaRPr lang="en-US" altLang="zh-CN" sz="2400" b="1" kern="0" dirty="0">
              <a:solidFill>
                <a:srgbClr val="008000"/>
              </a:solidFill>
              <a:latin typeface="Times New Roman" pitchFamily="18" charset="0"/>
              <a:ea typeface="宋体" pitchFamily="2" charset="-122"/>
            </a:endParaRPr>
          </a:p>
        </p:txBody>
      </p:sp>
      <p:sp>
        <p:nvSpPr>
          <p:cNvPr id="2" name="Slide Number Placeholder 1"/>
          <p:cNvSpPr>
            <a:spLocks noGrp="1"/>
          </p:cNvSpPr>
          <p:nvPr>
            <p:ph type="sldNum" sz="quarter" idx="12"/>
          </p:nvPr>
        </p:nvSpPr>
        <p:spPr>
          <a:xfrm>
            <a:off x="8729133" y="6400800"/>
            <a:ext cx="381000" cy="396875"/>
          </a:xfrm>
        </p:spPr>
        <p:txBody>
          <a:bodyPr/>
          <a:lstStyle/>
          <a:p>
            <a:fld id="{AE41413C-6D03-4D32-8008-D7F8D8DF75DE}" type="slidenum">
              <a:rPr lang="en-US" smtClean="0"/>
              <a:t>31</a:t>
            </a:fld>
            <a:endParaRPr lang="en-US" dirty="0"/>
          </a:p>
        </p:txBody>
      </p:sp>
      <p:pic>
        <p:nvPicPr>
          <p:cNvPr id="7" name="Picture 6"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730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68"/>
          <p:cNvSpPr>
            <a:spLocks noGrp="1" noChangeArrowheads="1"/>
          </p:cNvSpPr>
          <p:nvPr>
            <p:ph type="title"/>
          </p:nvPr>
        </p:nvSpPr>
        <p:spPr>
          <a:xfrm>
            <a:off x="457200" y="609600"/>
            <a:ext cx="8229600" cy="579438"/>
          </a:xfrm>
        </p:spPr>
        <p:txBody>
          <a:bodyPr/>
          <a:lstStyle/>
          <a:p>
            <a:r>
              <a:rPr lang="en-US" altLang="en-US" sz="2800" smtClean="0"/>
              <a:t>Spreadsheet Structure for Each Stakeholder</a:t>
            </a:r>
          </a:p>
        </p:txBody>
      </p:sp>
      <p:sp>
        <p:nvSpPr>
          <p:cNvPr id="11267" name="Line 3"/>
          <p:cNvSpPr>
            <a:spLocks noChangeShapeType="1"/>
          </p:cNvSpPr>
          <p:nvPr/>
        </p:nvSpPr>
        <p:spPr bwMode="auto">
          <a:xfrm>
            <a:off x="0" y="1266825"/>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Line 5"/>
          <p:cNvSpPr>
            <a:spLocks noChangeShapeType="1"/>
          </p:cNvSpPr>
          <p:nvPr/>
        </p:nvSpPr>
        <p:spPr bwMode="auto">
          <a:xfrm>
            <a:off x="8412163" y="26501725"/>
            <a:ext cx="3127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9" name="Line 6"/>
          <p:cNvSpPr>
            <a:spLocks noChangeShapeType="1"/>
          </p:cNvSpPr>
          <p:nvPr/>
        </p:nvSpPr>
        <p:spPr bwMode="auto">
          <a:xfrm>
            <a:off x="655638" y="26501725"/>
            <a:ext cx="5556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270" name="Group 7"/>
          <p:cNvGrpSpPr>
            <a:grpSpLocks/>
          </p:cNvGrpSpPr>
          <p:nvPr/>
        </p:nvGrpSpPr>
        <p:grpSpPr bwMode="auto">
          <a:xfrm>
            <a:off x="30163" y="17564100"/>
            <a:ext cx="4259262" cy="8831263"/>
            <a:chOff x="3" y="1736"/>
            <a:chExt cx="437" cy="927"/>
          </a:xfrm>
        </p:grpSpPr>
        <p:grpSp>
          <p:nvGrpSpPr>
            <p:cNvPr id="11275" name="Group 8"/>
            <p:cNvGrpSpPr>
              <a:grpSpLocks/>
            </p:cNvGrpSpPr>
            <p:nvPr/>
          </p:nvGrpSpPr>
          <p:grpSpPr bwMode="auto">
            <a:xfrm>
              <a:off x="376" y="1951"/>
              <a:ext cx="63" cy="113"/>
              <a:chOff x="375" y="1968"/>
              <a:chExt cx="63" cy="113"/>
            </a:xfrm>
          </p:grpSpPr>
          <p:sp>
            <p:nvSpPr>
              <p:cNvPr id="11318" name="Line 9"/>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10"/>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0" name="Line 11"/>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1" name="Line 12"/>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2" name="Line 13"/>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3" name="Line 14"/>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4" name="Line 15"/>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6" name="Group 16"/>
            <p:cNvGrpSpPr>
              <a:grpSpLocks/>
            </p:cNvGrpSpPr>
            <p:nvPr/>
          </p:nvGrpSpPr>
          <p:grpSpPr bwMode="auto">
            <a:xfrm>
              <a:off x="376" y="2138"/>
              <a:ext cx="63" cy="154"/>
              <a:chOff x="377" y="1755"/>
              <a:chExt cx="63" cy="142"/>
            </a:xfrm>
          </p:grpSpPr>
          <p:sp>
            <p:nvSpPr>
              <p:cNvPr id="11310" name="Line 17"/>
              <p:cNvSpPr>
                <a:spLocks noChangeShapeType="1"/>
              </p:cNvSpPr>
              <p:nvPr/>
            </p:nvSpPr>
            <p:spPr bwMode="auto">
              <a:xfrm>
                <a:off x="406" y="1755"/>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1" name="Line 18"/>
              <p:cNvSpPr>
                <a:spLocks noChangeShapeType="1"/>
              </p:cNvSpPr>
              <p:nvPr/>
            </p:nvSpPr>
            <p:spPr bwMode="auto">
              <a:xfrm>
                <a:off x="406" y="175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2" name="Line 19"/>
              <p:cNvSpPr>
                <a:spLocks noChangeShapeType="1"/>
              </p:cNvSpPr>
              <p:nvPr/>
            </p:nvSpPr>
            <p:spPr bwMode="auto">
              <a:xfrm>
                <a:off x="406" y="17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3" name="Line 20"/>
              <p:cNvSpPr>
                <a:spLocks noChangeShapeType="1"/>
              </p:cNvSpPr>
              <p:nvPr/>
            </p:nvSpPr>
            <p:spPr bwMode="auto">
              <a:xfrm>
                <a:off x="406" y="181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4" name="Line 21"/>
              <p:cNvSpPr>
                <a:spLocks noChangeShapeType="1"/>
              </p:cNvSpPr>
              <p:nvPr/>
            </p:nvSpPr>
            <p:spPr bwMode="auto">
              <a:xfrm>
                <a:off x="407" y="183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5" name="Line 22"/>
              <p:cNvSpPr>
                <a:spLocks noChangeShapeType="1"/>
              </p:cNvSpPr>
              <p:nvPr/>
            </p:nvSpPr>
            <p:spPr bwMode="auto">
              <a:xfrm>
                <a:off x="407" y="18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6" name="Line 23"/>
              <p:cNvSpPr>
                <a:spLocks noChangeShapeType="1"/>
              </p:cNvSpPr>
              <p:nvPr/>
            </p:nvSpPr>
            <p:spPr bwMode="auto">
              <a:xfrm>
                <a:off x="406" y="189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24"/>
              <p:cNvSpPr>
                <a:spLocks noChangeShapeType="1"/>
              </p:cNvSpPr>
              <p:nvPr/>
            </p:nvSpPr>
            <p:spPr bwMode="auto">
              <a:xfrm>
                <a:off x="377" y="1825"/>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7" name="Group 25"/>
            <p:cNvGrpSpPr>
              <a:grpSpLocks/>
            </p:cNvGrpSpPr>
            <p:nvPr/>
          </p:nvGrpSpPr>
          <p:grpSpPr bwMode="auto">
            <a:xfrm>
              <a:off x="377" y="1736"/>
              <a:ext cx="63" cy="142"/>
              <a:chOff x="377" y="1755"/>
              <a:chExt cx="63" cy="142"/>
            </a:xfrm>
          </p:grpSpPr>
          <p:sp>
            <p:nvSpPr>
              <p:cNvPr id="11302" name="Line 26"/>
              <p:cNvSpPr>
                <a:spLocks noChangeShapeType="1"/>
              </p:cNvSpPr>
              <p:nvPr/>
            </p:nvSpPr>
            <p:spPr bwMode="auto">
              <a:xfrm>
                <a:off x="406" y="1755"/>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Line 27"/>
              <p:cNvSpPr>
                <a:spLocks noChangeShapeType="1"/>
              </p:cNvSpPr>
              <p:nvPr/>
            </p:nvSpPr>
            <p:spPr bwMode="auto">
              <a:xfrm>
                <a:off x="406" y="175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4" name="Line 28"/>
              <p:cNvSpPr>
                <a:spLocks noChangeShapeType="1"/>
              </p:cNvSpPr>
              <p:nvPr/>
            </p:nvSpPr>
            <p:spPr bwMode="auto">
              <a:xfrm>
                <a:off x="406" y="17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5" name="Line 29"/>
              <p:cNvSpPr>
                <a:spLocks noChangeShapeType="1"/>
              </p:cNvSpPr>
              <p:nvPr/>
            </p:nvSpPr>
            <p:spPr bwMode="auto">
              <a:xfrm>
                <a:off x="406" y="181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6" name="Line 30"/>
              <p:cNvSpPr>
                <a:spLocks noChangeShapeType="1"/>
              </p:cNvSpPr>
              <p:nvPr/>
            </p:nvSpPr>
            <p:spPr bwMode="auto">
              <a:xfrm>
                <a:off x="407" y="183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7" name="Line 31"/>
              <p:cNvSpPr>
                <a:spLocks noChangeShapeType="1"/>
              </p:cNvSpPr>
              <p:nvPr/>
            </p:nvSpPr>
            <p:spPr bwMode="auto">
              <a:xfrm>
                <a:off x="407" y="18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32"/>
              <p:cNvSpPr>
                <a:spLocks noChangeShapeType="1"/>
              </p:cNvSpPr>
              <p:nvPr/>
            </p:nvSpPr>
            <p:spPr bwMode="auto">
              <a:xfrm>
                <a:off x="406" y="189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33"/>
              <p:cNvSpPr>
                <a:spLocks noChangeShapeType="1"/>
              </p:cNvSpPr>
              <p:nvPr/>
            </p:nvSpPr>
            <p:spPr bwMode="auto">
              <a:xfrm>
                <a:off x="377" y="1825"/>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8" name="Group 34"/>
            <p:cNvGrpSpPr>
              <a:grpSpLocks/>
            </p:cNvGrpSpPr>
            <p:nvPr/>
          </p:nvGrpSpPr>
          <p:grpSpPr bwMode="auto">
            <a:xfrm>
              <a:off x="377" y="2364"/>
              <a:ext cx="63" cy="113"/>
              <a:chOff x="375" y="1968"/>
              <a:chExt cx="63" cy="113"/>
            </a:xfrm>
          </p:grpSpPr>
          <p:sp>
            <p:nvSpPr>
              <p:cNvPr id="11295" name="Line 35"/>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36"/>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7" name="Line 37"/>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8" name="Line 38"/>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9" name="Line 39"/>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0" name="Line 40"/>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41"/>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9" name="Group 42"/>
            <p:cNvGrpSpPr>
              <a:grpSpLocks/>
            </p:cNvGrpSpPr>
            <p:nvPr/>
          </p:nvGrpSpPr>
          <p:grpSpPr bwMode="auto">
            <a:xfrm>
              <a:off x="376" y="2550"/>
              <a:ext cx="63" cy="113"/>
              <a:chOff x="375" y="1968"/>
              <a:chExt cx="63" cy="113"/>
            </a:xfrm>
          </p:grpSpPr>
          <p:sp>
            <p:nvSpPr>
              <p:cNvPr id="11288" name="Line 43"/>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9" name="Line 44"/>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45"/>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46"/>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47"/>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48"/>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49"/>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80" name="Group 50"/>
            <p:cNvGrpSpPr>
              <a:grpSpLocks/>
            </p:cNvGrpSpPr>
            <p:nvPr/>
          </p:nvGrpSpPr>
          <p:grpSpPr bwMode="auto">
            <a:xfrm>
              <a:off x="3" y="1806"/>
              <a:ext cx="123" cy="783"/>
              <a:chOff x="3" y="1806"/>
              <a:chExt cx="123" cy="783"/>
            </a:xfrm>
          </p:grpSpPr>
          <p:sp>
            <p:nvSpPr>
              <p:cNvPr id="11281" name="Line 51"/>
              <p:cNvSpPr>
                <a:spLocks noChangeShapeType="1"/>
              </p:cNvSpPr>
              <p:nvPr/>
            </p:nvSpPr>
            <p:spPr bwMode="auto">
              <a:xfrm>
                <a:off x="97" y="1806"/>
                <a:ext cx="1" cy="7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52"/>
              <p:cNvSpPr>
                <a:spLocks noChangeShapeType="1"/>
              </p:cNvSpPr>
              <p:nvPr/>
            </p:nvSpPr>
            <p:spPr bwMode="auto">
              <a:xfrm>
                <a:off x="98" y="1806"/>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53"/>
              <p:cNvSpPr>
                <a:spLocks noChangeShapeType="1"/>
              </p:cNvSpPr>
              <p:nvPr/>
            </p:nvSpPr>
            <p:spPr bwMode="auto">
              <a:xfrm>
                <a:off x="97" y="2589"/>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54"/>
              <p:cNvSpPr>
                <a:spLocks noChangeShapeType="1"/>
              </p:cNvSpPr>
              <p:nvPr/>
            </p:nvSpPr>
            <p:spPr bwMode="auto">
              <a:xfrm>
                <a:off x="98" y="2407"/>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55"/>
              <p:cNvSpPr>
                <a:spLocks noChangeShapeType="1"/>
              </p:cNvSpPr>
              <p:nvPr/>
            </p:nvSpPr>
            <p:spPr bwMode="auto">
              <a:xfrm>
                <a:off x="86" y="2212"/>
                <a:ext cx="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56"/>
              <p:cNvSpPr>
                <a:spLocks noChangeShapeType="1"/>
              </p:cNvSpPr>
              <p:nvPr/>
            </p:nvSpPr>
            <p:spPr bwMode="auto">
              <a:xfrm>
                <a:off x="97" y="1994"/>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Text Box 57"/>
              <p:cNvSpPr txBox="1">
                <a:spLocks noChangeArrowheads="1"/>
              </p:cNvSpPr>
              <p:nvPr/>
            </p:nvSpPr>
            <p:spPr bwMode="auto">
              <a:xfrm>
                <a:off x="3" y="2170"/>
                <a:ext cx="83" cy="86"/>
              </a:xfrm>
              <a:prstGeom prst="rect">
                <a:avLst/>
              </a:prstGeom>
              <a:solidFill>
                <a:srgbClr val="FFFFFF"/>
              </a:solidFill>
              <a:ln w="15875">
                <a:solidFill>
                  <a:srgbClr val="000000"/>
                </a:solidFill>
                <a:miter lim="800000"/>
                <a:headEnd/>
                <a:tailEnd/>
              </a:ln>
            </p:spPr>
            <p:txBody>
              <a:bodyPr lIns="0" tIns="0" rIns="0" bIns="0"/>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r>
                  <a:rPr lang="en-US" altLang="en-US"/>
                  <a:t>Improve the City of San Juan Capistrano</a:t>
                </a:r>
              </a:p>
            </p:txBody>
          </p:sp>
        </p:grpSp>
      </p:grpSp>
      <p:pic>
        <p:nvPicPr>
          <p:cNvPr id="11271" name="Picture 1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143250"/>
            <a:ext cx="309054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6170" y="1371600"/>
            <a:ext cx="29241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6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319" y="1752599"/>
            <a:ext cx="5657081"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8686800" y="6534150"/>
            <a:ext cx="381000" cy="273050"/>
          </a:xfrm>
        </p:spPr>
        <p:txBody>
          <a:bodyPr/>
          <a:lstStyle/>
          <a:p>
            <a:fld id="{AE41413C-6D03-4D32-8008-D7F8D8DF75DE}" type="slidenum">
              <a:rPr lang="en-US" smtClean="0"/>
              <a:t>32</a:t>
            </a:fld>
            <a:endParaRPr lang="en-US" dirty="0"/>
          </a:p>
        </p:txBody>
      </p:sp>
      <p:pic>
        <p:nvPicPr>
          <p:cNvPr id="62" name="Picture 61"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240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579438"/>
          </a:xfrm>
        </p:spPr>
        <p:txBody>
          <a:bodyPr>
            <a:normAutofit fontScale="90000"/>
          </a:bodyPr>
          <a:lstStyle/>
          <a:p>
            <a:r>
              <a:rPr lang="en-US" altLang="en-US" smtClean="0"/>
              <a:t>Identify group’s objectives</a:t>
            </a:r>
          </a:p>
        </p:txBody>
      </p:sp>
      <p:sp>
        <p:nvSpPr>
          <p:cNvPr id="8195" name="Line 3"/>
          <p:cNvSpPr>
            <a:spLocks noChangeShapeType="1"/>
          </p:cNvSpPr>
          <p:nvPr/>
        </p:nvSpPr>
        <p:spPr bwMode="auto">
          <a:xfrm>
            <a:off x="0" y="1266825"/>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6" name="Line 4"/>
          <p:cNvSpPr>
            <a:spLocks noChangeShapeType="1"/>
          </p:cNvSpPr>
          <p:nvPr/>
        </p:nvSpPr>
        <p:spPr bwMode="auto">
          <a:xfrm>
            <a:off x="8412163" y="26501725"/>
            <a:ext cx="31273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5"/>
          <p:cNvSpPr>
            <a:spLocks noChangeShapeType="1"/>
          </p:cNvSpPr>
          <p:nvPr/>
        </p:nvSpPr>
        <p:spPr bwMode="auto">
          <a:xfrm>
            <a:off x="655638" y="26501725"/>
            <a:ext cx="5556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198" name="Group 6"/>
          <p:cNvGrpSpPr>
            <a:grpSpLocks/>
          </p:cNvGrpSpPr>
          <p:nvPr/>
        </p:nvGrpSpPr>
        <p:grpSpPr bwMode="auto">
          <a:xfrm>
            <a:off x="30163" y="17564100"/>
            <a:ext cx="4259262" cy="8831263"/>
            <a:chOff x="3" y="1736"/>
            <a:chExt cx="437" cy="927"/>
          </a:xfrm>
        </p:grpSpPr>
        <p:grpSp>
          <p:nvGrpSpPr>
            <p:cNvPr id="8203" name="Group 7"/>
            <p:cNvGrpSpPr>
              <a:grpSpLocks/>
            </p:cNvGrpSpPr>
            <p:nvPr/>
          </p:nvGrpSpPr>
          <p:grpSpPr bwMode="auto">
            <a:xfrm>
              <a:off x="376" y="1951"/>
              <a:ext cx="63" cy="113"/>
              <a:chOff x="375" y="1968"/>
              <a:chExt cx="63" cy="113"/>
            </a:xfrm>
          </p:grpSpPr>
          <p:sp>
            <p:nvSpPr>
              <p:cNvPr id="8246" name="Line 8"/>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7" name="Line 9"/>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8" name="Line 10"/>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9" name="Line 11"/>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0" name="Line 12"/>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1" name="Line 13"/>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52" name="Line 14"/>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4" name="Group 15"/>
            <p:cNvGrpSpPr>
              <a:grpSpLocks/>
            </p:cNvGrpSpPr>
            <p:nvPr/>
          </p:nvGrpSpPr>
          <p:grpSpPr bwMode="auto">
            <a:xfrm>
              <a:off x="376" y="2138"/>
              <a:ext cx="63" cy="154"/>
              <a:chOff x="377" y="1755"/>
              <a:chExt cx="63" cy="142"/>
            </a:xfrm>
          </p:grpSpPr>
          <p:sp>
            <p:nvSpPr>
              <p:cNvPr id="8238" name="Line 16"/>
              <p:cNvSpPr>
                <a:spLocks noChangeShapeType="1"/>
              </p:cNvSpPr>
              <p:nvPr/>
            </p:nvSpPr>
            <p:spPr bwMode="auto">
              <a:xfrm>
                <a:off x="406" y="1755"/>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9" name="Line 17"/>
              <p:cNvSpPr>
                <a:spLocks noChangeShapeType="1"/>
              </p:cNvSpPr>
              <p:nvPr/>
            </p:nvSpPr>
            <p:spPr bwMode="auto">
              <a:xfrm>
                <a:off x="406" y="175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0" name="Line 18"/>
              <p:cNvSpPr>
                <a:spLocks noChangeShapeType="1"/>
              </p:cNvSpPr>
              <p:nvPr/>
            </p:nvSpPr>
            <p:spPr bwMode="auto">
              <a:xfrm>
                <a:off x="406" y="17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1" name="Line 19"/>
              <p:cNvSpPr>
                <a:spLocks noChangeShapeType="1"/>
              </p:cNvSpPr>
              <p:nvPr/>
            </p:nvSpPr>
            <p:spPr bwMode="auto">
              <a:xfrm>
                <a:off x="406" y="181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2" name="Line 20"/>
              <p:cNvSpPr>
                <a:spLocks noChangeShapeType="1"/>
              </p:cNvSpPr>
              <p:nvPr/>
            </p:nvSpPr>
            <p:spPr bwMode="auto">
              <a:xfrm>
                <a:off x="407" y="183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3" name="Line 21"/>
              <p:cNvSpPr>
                <a:spLocks noChangeShapeType="1"/>
              </p:cNvSpPr>
              <p:nvPr/>
            </p:nvSpPr>
            <p:spPr bwMode="auto">
              <a:xfrm>
                <a:off x="407" y="18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4" name="Line 22"/>
              <p:cNvSpPr>
                <a:spLocks noChangeShapeType="1"/>
              </p:cNvSpPr>
              <p:nvPr/>
            </p:nvSpPr>
            <p:spPr bwMode="auto">
              <a:xfrm>
                <a:off x="406" y="189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45" name="Line 23"/>
              <p:cNvSpPr>
                <a:spLocks noChangeShapeType="1"/>
              </p:cNvSpPr>
              <p:nvPr/>
            </p:nvSpPr>
            <p:spPr bwMode="auto">
              <a:xfrm>
                <a:off x="377" y="1825"/>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5" name="Group 24"/>
            <p:cNvGrpSpPr>
              <a:grpSpLocks/>
            </p:cNvGrpSpPr>
            <p:nvPr/>
          </p:nvGrpSpPr>
          <p:grpSpPr bwMode="auto">
            <a:xfrm>
              <a:off x="377" y="1736"/>
              <a:ext cx="63" cy="142"/>
              <a:chOff x="377" y="1755"/>
              <a:chExt cx="63" cy="142"/>
            </a:xfrm>
          </p:grpSpPr>
          <p:sp>
            <p:nvSpPr>
              <p:cNvPr id="8230" name="Line 25"/>
              <p:cNvSpPr>
                <a:spLocks noChangeShapeType="1"/>
              </p:cNvSpPr>
              <p:nvPr/>
            </p:nvSpPr>
            <p:spPr bwMode="auto">
              <a:xfrm>
                <a:off x="406" y="1755"/>
                <a:ext cx="0" cy="1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1" name="Line 26"/>
              <p:cNvSpPr>
                <a:spLocks noChangeShapeType="1"/>
              </p:cNvSpPr>
              <p:nvPr/>
            </p:nvSpPr>
            <p:spPr bwMode="auto">
              <a:xfrm>
                <a:off x="406" y="1755"/>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2" name="Line 27"/>
              <p:cNvSpPr>
                <a:spLocks noChangeShapeType="1"/>
              </p:cNvSpPr>
              <p:nvPr/>
            </p:nvSpPr>
            <p:spPr bwMode="auto">
              <a:xfrm>
                <a:off x="406" y="17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3" name="Line 28"/>
              <p:cNvSpPr>
                <a:spLocks noChangeShapeType="1"/>
              </p:cNvSpPr>
              <p:nvPr/>
            </p:nvSpPr>
            <p:spPr bwMode="auto">
              <a:xfrm>
                <a:off x="406" y="1810"/>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4" name="Line 29"/>
              <p:cNvSpPr>
                <a:spLocks noChangeShapeType="1"/>
              </p:cNvSpPr>
              <p:nvPr/>
            </p:nvSpPr>
            <p:spPr bwMode="auto">
              <a:xfrm>
                <a:off x="407" y="183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5" name="Line 30"/>
              <p:cNvSpPr>
                <a:spLocks noChangeShapeType="1"/>
              </p:cNvSpPr>
              <p:nvPr/>
            </p:nvSpPr>
            <p:spPr bwMode="auto">
              <a:xfrm>
                <a:off x="407" y="18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6" name="Line 31"/>
              <p:cNvSpPr>
                <a:spLocks noChangeShapeType="1"/>
              </p:cNvSpPr>
              <p:nvPr/>
            </p:nvSpPr>
            <p:spPr bwMode="auto">
              <a:xfrm>
                <a:off x="406" y="1897"/>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37" name="Line 32"/>
              <p:cNvSpPr>
                <a:spLocks noChangeShapeType="1"/>
              </p:cNvSpPr>
              <p:nvPr/>
            </p:nvSpPr>
            <p:spPr bwMode="auto">
              <a:xfrm>
                <a:off x="377" y="1825"/>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6" name="Group 33"/>
            <p:cNvGrpSpPr>
              <a:grpSpLocks/>
            </p:cNvGrpSpPr>
            <p:nvPr/>
          </p:nvGrpSpPr>
          <p:grpSpPr bwMode="auto">
            <a:xfrm>
              <a:off x="377" y="2364"/>
              <a:ext cx="63" cy="113"/>
              <a:chOff x="375" y="1968"/>
              <a:chExt cx="63" cy="113"/>
            </a:xfrm>
          </p:grpSpPr>
          <p:sp>
            <p:nvSpPr>
              <p:cNvPr id="8223" name="Line 34"/>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4" name="Line 35"/>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5" name="Line 36"/>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Line 37"/>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7" name="Line 38"/>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8" name="Line 39"/>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9" name="Line 40"/>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7" name="Group 41"/>
            <p:cNvGrpSpPr>
              <a:grpSpLocks/>
            </p:cNvGrpSpPr>
            <p:nvPr/>
          </p:nvGrpSpPr>
          <p:grpSpPr bwMode="auto">
            <a:xfrm>
              <a:off x="376" y="2550"/>
              <a:ext cx="63" cy="113"/>
              <a:chOff x="375" y="1968"/>
              <a:chExt cx="63" cy="113"/>
            </a:xfrm>
          </p:grpSpPr>
          <p:sp>
            <p:nvSpPr>
              <p:cNvPr id="8216" name="Line 42"/>
              <p:cNvSpPr>
                <a:spLocks noChangeShapeType="1"/>
              </p:cNvSpPr>
              <p:nvPr/>
            </p:nvSpPr>
            <p:spPr bwMode="auto">
              <a:xfrm>
                <a:off x="404" y="1968"/>
                <a:ext cx="0" cy="1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43"/>
              <p:cNvSpPr>
                <a:spLocks noChangeShapeType="1"/>
              </p:cNvSpPr>
              <p:nvPr/>
            </p:nvSpPr>
            <p:spPr bwMode="auto">
              <a:xfrm>
                <a:off x="404" y="1968"/>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44"/>
              <p:cNvSpPr>
                <a:spLocks noChangeShapeType="1"/>
              </p:cNvSpPr>
              <p:nvPr/>
            </p:nvSpPr>
            <p:spPr bwMode="auto">
              <a:xfrm>
                <a:off x="404" y="1994"/>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45"/>
              <p:cNvSpPr>
                <a:spLocks noChangeShapeType="1"/>
              </p:cNvSpPr>
              <p:nvPr/>
            </p:nvSpPr>
            <p:spPr bwMode="auto">
              <a:xfrm>
                <a:off x="404" y="2023"/>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46"/>
              <p:cNvSpPr>
                <a:spLocks noChangeShapeType="1"/>
              </p:cNvSpPr>
              <p:nvPr/>
            </p:nvSpPr>
            <p:spPr bwMode="auto">
              <a:xfrm>
                <a:off x="405" y="205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47"/>
              <p:cNvSpPr>
                <a:spLocks noChangeShapeType="1"/>
              </p:cNvSpPr>
              <p:nvPr/>
            </p:nvSpPr>
            <p:spPr bwMode="auto">
              <a:xfrm>
                <a:off x="405" y="2081"/>
                <a:ext cx="3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48"/>
              <p:cNvSpPr>
                <a:spLocks noChangeShapeType="1"/>
              </p:cNvSpPr>
              <p:nvPr/>
            </p:nvSpPr>
            <p:spPr bwMode="auto">
              <a:xfrm>
                <a:off x="375" y="2011"/>
                <a:ext cx="2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208" name="Group 49"/>
            <p:cNvGrpSpPr>
              <a:grpSpLocks/>
            </p:cNvGrpSpPr>
            <p:nvPr/>
          </p:nvGrpSpPr>
          <p:grpSpPr bwMode="auto">
            <a:xfrm>
              <a:off x="3" y="1806"/>
              <a:ext cx="123" cy="783"/>
              <a:chOff x="3" y="1806"/>
              <a:chExt cx="123" cy="783"/>
            </a:xfrm>
          </p:grpSpPr>
          <p:sp>
            <p:nvSpPr>
              <p:cNvPr id="8209" name="Line 50"/>
              <p:cNvSpPr>
                <a:spLocks noChangeShapeType="1"/>
              </p:cNvSpPr>
              <p:nvPr/>
            </p:nvSpPr>
            <p:spPr bwMode="auto">
              <a:xfrm>
                <a:off x="97" y="1806"/>
                <a:ext cx="1" cy="78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Line 51"/>
              <p:cNvSpPr>
                <a:spLocks noChangeShapeType="1"/>
              </p:cNvSpPr>
              <p:nvPr/>
            </p:nvSpPr>
            <p:spPr bwMode="auto">
              <a:xfrm>
                <a:off x="98" y="1806"/>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1" name="Line 52"/>
              <p:cNvSpPr>
                <a:spLocks noChangeShapeType="1"/>
              </p:cNvSpPr>
              <p:nvPr/>
            </p:nvSpPr>
            <p:spPr bwMode="auto">
              <a:xfrm>
                <a:off x="97" y="2589"/>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53"/>
              <p:cNvSpPr>
                <a:spLocks noChangeShapeType="1"/>
              </p:cNvSpPr>
              <p:nvPr/>
            </p:nvSpPr>
            <p:spPr bwMode="auto">
              <a:xfrm>
                <a:off x="98" y="2407"/>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54"/>
              <p:cNvSpPr>
                <a:spLocks noChangeShapeType="1"/>
              </p:cNvSpPr>
              <p:nvPr/>
            </p:nvSpPr>
            <p:spPr bwMode="auto">
              <a:xfrm>
                <a:off x="86" y="2212"/>
                <a:ext cx="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55"/>
              <p:cNvSpPr>
                <a:spLocks noChangeShapeType="1"/>
              </p:cNvSpPr>
              <p:nvPr/>
            </p:nvSpPr>
            <p:spPr bwMode="auto">
              <a:xfrm>
                <a:off x="97" y="1994"/>
                <a:ext cx="2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5" name="Text Box 56"/>
              <p:cNvSpPr txBox="1">
                <a:spLocks noChangeArrowheads="1"/>
              </p:cNvSpPr>
              <p:nvPr/>
            </p:nvSpPr>
            <p:spPr bwMode="auto">
              <a:xfrm>
                <a:off x="3" y="2170"/>
                <a:ext cx="83" cy="86"/>
              </a:xfrm>
              <a:prstGeom prst="rect">
                <a:avLst/>
              </a:prstGeom>
              <a:solidFill>
                <a:srgbClr val="FFFFFF"/>
              </a:solidFill>
              <a:ln w="15875">
                <a:solidFill>
                  <a:srgbClr val="000000"/>
                </a:solidFill>
                <a:miter lim="800000"/>
                <a:headEnd/>
                <a:tailEnd/>
              </a:ln>
            </p:spPr>
            <p:txBody>
              <a:bodyPr lIns="0" tIns="0" rIns="0" bIns="0"/>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t>Improve the City of San Juan Capistrano</a:t>
                </a:r>
              </a:p>
            </p:txBody>
          </p:sp>
        </p:grpSp>
      </p:grpSp>
      <p:pic>
        <p:nvPicPr>
          <p:cNvPr id="8199"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19250"/>
            <a:ext cx="90678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581400"/>
            <a:ext cx="8458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657" name="Rectangle 65"/>
          <p:cNvSpPr>
            <a:spLocks noChangeArrowheads="1"/>
          </p:cNvSpPr>
          <p:nvPr/>
        </p:nvSpPr>
        <p:spPr bwMode="auto">
          <a:xfrm>
            <a:off x="1778857" y="2743200"/>
            <a:ext cx="1905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dirty="0">
                <a:solidFill>
                  <a:srgbClr val="FF3300"/>
                </a:solidFill>
              </a:rPr>
              <a:t>Promote convenience of shopping</a:t>
            </a:r>
          </a:p>
        </p:txBody>
      </p:sp>
      <p:sp>
        <p:nvSpPr>
          <p:cNvPr id="366658" name="Rectangle 66"/>
          <p:cNvSpPr>
            <a:spLocks noChangeArrowheads="1"/>
          </p:cNvSpPr>
          <p:nvPr/>
        </p:nvSpPr>
        <p:spPr bwMode="auto">
          <a:xfrm>
            <a:off x="5048250" y="4521200"/>
            <a:ext cx="1905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100">
                <a:solidFill>
                  <a:srgbClr val="FF3300"/>
                </a:solidFill>
              </a:rPr>
              <a:t>Promote convenience of shopping</a:t>
            </a:r>
          </a:p>
        </p:txBody>
      </p:sp>
      <p:sp>
        <p:nvSpPr>
          <p:cNvPr id="2" name="Slide Number Placeholder 1"/>
          <p:cNvSpPr>
            <a:spLocks noGrp="1"/>
          </p:cNvSpPr>
          <p:nvPr>
            <p:ph type="sldNum" sz="quarter" idx="12"/>
          </p:nvPr>
        </p:nvSpPr>
        <p:spPr>
          <a:xfrm>
            <a:off x="8686800" y="6400800"/>
            <a:ext cx="381000" cy="365125"/>
          </a:xfrm>
        </p:spPr>
        <p:txBody>
          <a:bodyPr/>
          <a:lstStyle/>
          <a:p>
            <a:fld id="{AE41413C-6D03-4D32-8008-D7F8D8DF75DE}" type="slidenum">
              <a:rPr lang="en-US" smtClean="0"/>
              <a:t>33</a:t>
            </a:fld>
            <a:endParaRPr lang="en-US" dirty="0"/>
          </a:p>
        </p:txBody>
      </p:sp>
      <p:pic>
        <p:nvPicPr>
          <p:cNvPr id="62" name="Picture 61" descr="top_right_head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52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6657"/>
                                        </p:tgtEl>
                                        <p:attrNameLst>
                                          <p:attrName>style.visibility</p:attrName>
                                        </p:attrNameLst>
                                      </p:cBhvr>
                                      <p:to>
                                        <p:strVal val="visible"/>
                                      </p:to>
                                    </p:set>
                                    <p:animEffect transition="in" filter="checkerboard(across)">
                                      <p:cBhvr>
                                        <p:cTn id="7" dur="500"/>
                                        <p:tgtEl>
                                          <p:spTgt spid="366657"/>
                                        </p:tgtEl>
                                      </p:cBhvr>
                                    </p:animEffect>
                                  </p:childTnLst>
                                </p:cTn>
                              </p:par>
                              <p:par>
                                <p:cTn id="8" presetID="5" presetClass="entr" presetSubtype="10" fill="hold" nodeType="withEffect">
                                  <p:stCondLst>
                                    <p:cond delay="2000"/>
                                  </p:stCondLst>
                                  <p:iterate type="lt">
                                    <p:tmPct val="10000"/>
                                  </p:iterate>
                                  <p:childTnLst>
                                    <p:set>
                                      <p:cBhvr>
                                        <p:cTn id="9" dur="1" fill="hold">
                                          <p:stCondLst>
                                            <p:cond delay="0"/>
                                          </p:stCondLst>
                                        </p:cTn>
                                        <p:tgtEl>
                                          <p:spTgt spid="366658">
                                            <p:txEl>
                                              <p:pRg st="0" end="0"/>
                                            </p:txEl>
                                          </p:spTgt>
                                        </p:tgtEl>
                                        <p:attrNameLst>
                                          <p:attrName>style.visibility</p:attrName>
                                        </p:attrNameLst>
                                      </p:cBhvr>
                                      <p:to>
                                        <p:strVal val="visible"/>
                                      </p:to>
                                    </p:set>
                                    <p:animEffect transition="in" filter="checkerboard(across)">
                                      <p:cBhvr>
                                        <p:cTn id="10" dur="500"/>
                                        <p:tgtEl>
                                          <p:spTgt spid="3666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5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686800" y="6400800"/>
            <a:ext cx="381000" cy="365125"/>
          </a:xfrm>
        </p:spPr>
        <p:txBody>
          <a:bodyPr/>
          <a:lstStyle/>
          <a:p>
            <a:fld id="{EDE2D923-B10D-4C0C-92C0-1512F984C4BF}" type="slidenum">
              <a:rPr lang="en-US" altLang="zh-CN"/>
              <a:pPr/>
              <a:t>34</a:t>
            </a:fld>
            <a:endParaRPr lang="en-US" altLang="zh-CN" dirty="0"/>
          </a:p>
        </p:txBody>
      </p:sp>
      <p:graphicFrame>
        <p:nvGraphicFramePr>
          <p:cNvPr id="185348" name="Object 4"/>
          <p:cNvGraphicFramePr>
            <a:graphicFrameLocks noGrp="1" noChangeAspect="1"/>
          </p:cNvGraphicFramePr>
          <p:nvPr>
            <p:ph type="title" idx="4294967295"/>
          </p:nvPr>
        </p:nvGraphicFramePr>
        <p:xfrm>
          <a:off x="381000" y="1676400"/>
          <a:ext cx="9144000" cy="2886075"/>
        </p:xfrm>
        <a:graphic>
          <a:graphicData uri="http://schemas.openxmlformats.org/presentationml/2006/ole">
            <mc:AlternateContent xmlns:mc="http://schemas.openxmlformats.org/markup-compatibility/2006">
              <mc:Choice xmlns:v="urn:schemas-microsoft-com:vml" Requires="v">
                <p:oleObj spid="_x0000_s13397" name="Worksheet" r:id="rId3" imgW="10067374" imgH="2660919" progId="Excel.Sheet.8">
                  <p:embed/>
                </p:oleObj>
              </mc:Choice>
              <mc:Fallback>
                <p:oleObj name="Worksheet" r:id="rId3" imgW="10067374" imgH="2660919"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9144000" cy="2886075"/>
                      </a:xfrm>
                      <a:prstGeom prst="rect">
                        <a:avLst/>
                      </a:prstGeom>
                    </p:spPr>
                  </p:pic>
                </p:oleObj>
              </mc:Fallback>
            </mc:AlternateContent>
          </a:graphicData>
        </a:graphic>
      </p:graphicFrame>
      <p:sp>
        <p:nvSpPr>
          <p:cNvPr id="185351" name="Text Box 7"/>
          <p:cNvSpPr txBox="1">
            <a:spLocks noChangeArrowheads="1"/>
          </p:cNvSpPr>
          <p:nvPr/>
        </p:nvSpPr>
        <p:spPr bwMode="auto">
          <a:xfrm>
            <a:off x="1066800" y="457200"/>
            <a:ext cx="682693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rgbClr val="00B050"/>
                </a:solidFill>
              </a:rPr>
              <a:t>Complementary Local Small Businesses</a:t>
            </a:r>
            <a:r>
              <a:rPr lang="en-US" altLang="en-US" sz="3200" dirty="0"/>
              <a:t>-</a:t>
            </a:r>
          </a:p>
          <a:p>
            <a:r>
              <a:rPr lang="en-US" altLang="en-US" sz="3200" dirty="0"/>
              <a:t>Representative Hierarchy of Objectives</a:t>
            </a:r>
            <a:endParaRPr lang="en-US" altLang="en-US" dirty="0"/>
          </a:p>
        </p:txBody>
      </p:sp>
      <p:pic>
        <p:nvPicPr>
          <p:cNvPr id="5" name="Picture 4"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669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1"/>
          </p:nvPr>
        </p:nvSpPr>
        <p:spPr>
          <a:xfrm>
            <a:off x="8686800" y="6400800"/>
            <a:ext cx="381000" cy="365125"/>
          </a:xfrm>
        </p:spPr>
        <p:txBody>
          <a:bodyPr/>
          <a:lstStyle/>
          <a:p>
            <a:fld id="{46E46939-B0C2-41D7-9751-60944BF21DF9}" type="slidenum">
              <a:rPr lang="en-US" altLang="zh-CN"/>
              <a:pPr/>
              <a:t>35</a:t>
            </a:fld>
            <a:endParaRPr lang="en-US" altLang="zh-CN" dirty="0"/>
          </a:p>
        </p:txBody>
      </p:sp>
      <p:sp>
        <p:nvSpPr>
          <p:cNvPr id="166914" name="Rectangle 2"/>
          <p:cNvSpPr>
            <a:spLocks noGrp="1" noChangeArrowheads="1"/>
          </p:cNvSpPr>
          <p:nvPr>
            <p:ph type="title" idx="4294967295"/>
          </p:nvPr>
        </p:nvSpPr>
        <p:spPr>
          <a:xfrm>
            <a:off x="457200" y="685800"/>
            <a:ext cx="8458200" cy="579438"/>
          </a:xfrm>
        </p:spPr>
        <p:txBody>
          <a:bodyPr>
            <a:normAutofit fontScale="90000"/>
          </a:bodyPr>
          <a:lstStyle/>
          <a:p>
            <a:pPr algn="ctr"/>
            <a:r>
              <a:rPr lang="en-US" altLang="en-US" sz="2800" smtClean="0">
                <a:solidFill>
                  <a:schemeClr val="tx1"/>
                </a:solidFill>
              </a:rPr>
              <a:t>Moving Sliders on Weights </a:t>
            </a:r>
            <a:br>
              <a:rPr lang="en-US" altLang="en-US" sz="2800" smtClean="0">
                <a:solidFill>
                  <a:schemeClr val="tx1"/>
                </a:solidFill>
              </a:rPr>
            </a:br>
            <a:r>
              <a:rPr lang="en-US" altLang="en-US" sz="2800" smtClean="0">
                <a:solidFill>
                  <a:schemeClr val="tx1"/>
                </a:solidFill>
              </a:rPr>
              <a:t>Dynamically Changes Graph</a:t>
            </a:r>
          </a:p>
        </p:txBody>
      </p:sp>
      <p:pic>
        <p:nvPicPr>
          <p:cNvPr id="1669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71628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6"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5105400" y="3346450"/>
            <a:ext cx="4038600" cy="25923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6917" name="Line 5"/>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918" name="Oval 6"/>
          <p:cNvSpPr>
            <a:spLocks noChangeArrowheads="1"/>
          </p:cNvSpPr>
          <p:nvPr/>
        </p:nvSpPr>
        <p:spPr bwMode="auto">
          <a:xfrm>
            <a:off x="3886200" y="2514600"/>
            <a:ext cx="1524000" cy="16764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19" name="AutoShape 7"/>
          <p:cNvSpPr>
            <a:spLocks noChangeArrowheads="1"/>
          </p:cNvSpPr>
          <p:nvPr/>
        </p:nvSpPr>
        <p:spPr bwMode="auto">
          <a:xfrm>
            <a:off x="8305800" y="3810000"/>
            <a:ext cx="485775" cy="595313"/>
          </a:xfrm>
          <a:prstGeom prst="downArrow">
            <a:avLst>
              <a:gd name="adj1" fmla="val 50000"/>
              <a:gd name="adj2" fmla="val 3063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pic>
        <p:nvPicPr>
          <p:cNvPr id="9" name="Picture 8" descr="top_right_header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95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additive="base">
                                        <p:cTn id="7" dur="500" fill="hold"/>
                                        <p:tgtEl>
                                          <p:spTgt spid="166918"/>
                                        </p:tgtEl>
                                        <p:attrNameLst>
                                          <p:attrName>ppt_x</p:attrName>
                                        </p:attrNameLst>
                                      </p:cBhvr>
                                      <p:tavLst>
                                        <p:tav tm="0">
                                          <p:val>
                                            <p:strVal val="#ppt_x"/>
                                          </p:val>
                                        </p:tav>
                                        <p:tav tm="100000">
                                          <p:val>
                                            <p:strVal val="#ppt_x"/>
                                          </p:val>
                                        </p:tav>
                                      </p:tavLst>
                                    </p:anim>
                                    <p:anim calcmode="lin" valueType="num">
                                      <p:cBhvr additive="base">
                                        <p:cTn id="8" dur="500" fill="hold"/>
                                        <p:tgtEl>
                                          <p:spTgt spid="1669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6916"/>
                                        </p:tgtEl>
                                        <p:attrNameLst>
                                          <p:attrName>style.visibility</p:attrName>
                                        </p:attrNameLst>
                                      </p:cBhvr>
                                      <p:to>
                                        <p:strVal val="visible"/>
                                      </p:to>
                                    </p:set>
                                    <p:anim calcmode="lin" valueType="num">
                                      <p:cBhvr additive="base">
                                        <p:cTn id="13" dur="500" fill="hold"/>
                                        <p:tgtEl>
                                          <p:spTgt spid="166916"/>
                                        </p:tgtEl>
                                        <p:attrNameLst>
                                          <p:attrName>ppt_x</p:attrName>
                                        </p:attrNameLst>
                                      </p:cBhvr>
                                      <p:tavLst>
                                        <p:tav tm="0">
                                          <p:val>
                                            <p:strVal val="#ppt_x"/>
                                          </p:val>
                                        </p:tav>
                                        <p:tav tm="100000">
                                          <p:val>
                                            <p:strVal val="#ppt_x"/>
                                          </p:val>
                                        </p:tav>
                                      </p:tavLst>
                                    </p:anim>
                                    <p:anim calcmode="lin" valueType="num">
                                      <p:cBhvr additive="base">
                                        <p:cTn id="14" dur="500" fill="hold"/>
                                        <p:tgtEl>
                                          <p:spTgt spid="1669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6919"/>
                                        </p:tgtEl>
                                        <p:attrNameLst>
                                          <p:attrName>style.visibility</p:attrName>
                                        </p:attrNameLst>
                                      </p:cBhvr>
                                      <p:to>
                                        <p:strVal val="visible"/>
                                      </p:to>
                                    </p:set>
                                    <p:anim calcmode="lin" valueType="num">
                                      <p:cBhvr additive="base">
                                        <p:cTn id="19" dur="500" fill="hold"/>
                                        <p:tgtEl>
                                          <p:spTgt spid="166919"/>
                                        </p:tgtEl>
                                        <p:attrNameLst>
                                          <p:attrName>ppt_x</p:attrName>
                                        </p:attrNameLst>
                                      </p:cBhvr>
                                      <p:tavLst>
                                        <p:tav tm="0">
                                          <p:val>
                                            <p:strVal val="#ppt_x"/>
                                          </p:val>
                                        </p:tav>
                                        <p:tav tm="100000">
                                          <p:val>
                                            <p:strVal val="#ppt_x"/>
                                          </p:val>
                                        </p:tav>
                                      </p:tavLst>
                                    </p:anim>
                                    <p:anim calcmode="lin" valueType="num">
                                      <p:cBhvr additive="base">
                                        <p:cTn id="20" dur="500" fill="hold"/>
                                        <p:tgtEl>
                                          <p:spTgt spid="1669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P spid="1669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1"/>
          </p:nvPr>
        </p:nvSpPr>
        <p:spPr>
          <a:xfrm>
            <a:off x="8712200" y="6400800"/>
            <a:ext cx="381000" cy="365125"/>
          </a:xfrm>
        </p:spPr>
        <p:txBody>
          <a:bodyPr/>
          <a:lstStyle/>
          <a:p>
            <a:fld id="{1119EBDC-5A5A-4CDA-BD79-73313C274DCA}" type="slidenum">
              <a:rPr lang="en-US" altLang="zh-CN"/>
              <a:pPr/>
              <a:t>36</a:t>
            </a:fld>
            <a:endParaRPr lang="en-US" altLang="zh-CN" dirty="0"/>
          </a:p>
        </p:txBody>
      </p:sp>
      <p:sp>
        <p:nvSpPr>
          <p:cNvPr id="165890" name="Rectangle 2"/>
          <p:cNvSpPr>
            <a:spLocks noGrp="1" noChangeArrowheads="1"/>
          </p:cNvSpPr>
          <p:nvPr>
            <p:ph type="title" idx="4294967295"/>
          </p:nvPr>
        </p:nvSpPr>
        <p:spPr>
          <a:xfrm>
            <a:off x="457200" y="685800"/>
            <a:ext cx="8458200" cy="579438"/>
          </a:xfrm>
        </p:spPr>
        <p:txBody>
          <a:bodyPr>
            <a:normAutofit fontScale="90000"/>
          </a:bodyPr>
          <a:lstStyle/>
          <a:p>
            <a:pPr algn="ctr"/>
            <a:r>
              <a:rPr lang="en-US" altLang="en-US" sz="2800" smtClean="0">
                <a:solidFill>
                  <a:schemeClr val="tx1"/>
                </a:solidFill>
              </a:rPr>
              <a:t>Moving Sliders on Weights </a:t>
            </a:r>
            <a:br>
              <a:rPr lang="en-US" altLang="en-US" sz="2800" smtClean="0">
                <a:solidFill>
                  <a:schemeClr val="tx1"/>
                </a:solidFill>
              </a:rPr>
            </a:br>
            <a:r>
              <a:rPr lang="en-US" altLang="en-US" sz="2800" smtClean="0">
                <a:solidFill>
                  <a:schemeClr val="tx1"/>
                </a:solidFill>
              </a:rPr>
              <a:t>Dynamically Changes Graph</a:t>
            </a:r>
          </a:p>
        </p:txBody>
      </p:sp>
      <p:pic>
        <p:nvPicPr>
          <p:cNvPr id="165891"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81150"/>
            <a:ext cx="71659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048000"/>
            <a:ext cx="40386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Line 5"/>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58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00200"/>
            <a:ext cx="5486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5" name="Oval 7"/>
          <p:cNvSpPr>
            <a:spLocks noChangeArrowheads="1"/>
          </p:cNvSpPr>
          <p:nvPr/>
        </p:nvSpPr>
        <p:spPr bwMode="auto">
          <a:xfrm>
            <a:off x="3886200" y="2286000"/>
            <a:ext cx="1447800" cy="16002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896" name="AutoShape 8"/>
          <p:cNvSpPr>
            <a:spLocks noChangeArrowheads="1"/>
          </p:cNvSpPr>
          <p:nvPr/>
        </p:nvSpPr>
        <p:spPr bwMode="auto">
          <a:xfrm>
            <a:off x="8229600" y="3581400"/>
            <a:ext cx="485775" cy="595313"/>
          </a:xfrm>
          <a:prstGeom prst="downArrow">
            <a:avLst>
              <a:gd name="adj1" fmla="val 50000"/>
              <a:gd name="adj2" fmla="val 3063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pic>
        <p:nvPicPr>
          <p:cNvPr id="10" name="Picture 9"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76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5895"/>
                                        </p:tgtEl>
                                        <p:attrNameLst>
                                          <p:attrName>style.visibility</p:attrName>
                                        </p:attrNameLst>
                                      </p:cBhvr>
                                      <p:to>
                                        <p:strVal val="visible"/>
                                      </p:to>
                                    </p:set>
                                    <p:anim calcmode="lin" valueType="num">
                                      <p:cBhvr additive="base">
                                        <p:cTn id="7" dur="500" fill="hold"/>
                                        <p:tgtEl>
                                          <p:spTgt spid="165895"/>
                                        </p:tgtEl>
                                        <p:attrNameLst>
                                          <p:attrName>ppt_x</p:attrName>
                                        </p:attrNameLst>
                                      </p:cBhvr>
                                      <p:tavLst>
                                        <p:tav tm="0">
                                          <p:val>
                                            <p:strVal val="#ppt_x"/>
                                          </p:val>
                                        </p:tav>
                                        <p:tav tm="100000">
                                          <p:val>
                                            <p:strVal val="#ppt_x"/>
                                          </p:val>
                                        </p:tav>
                                      </p:tavLst>
                                    </p:anim>
                                    <p:anim calcmode="lin" valueType="num">
                                      <p:cBhvr additive="base">
                                        <p:cTn id="8" dur="500" fill="hold"/>
                                        <p:tgtEl>
                                          <p:spTgt spid="1658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 calcmode="lin" valueType="num">
                                      <p:cBhvr additive="base">
                                        <p:cTn id="13" dur="500" fill="hold"/>
                                        <p:tgtEl>
                                          <p:spTgt spid="165892"/>
                                        </p:tgtEl>
                                        <p:attrNameLst>
                                          <p:attrName>ppt_x</p:attrName>
                                        </p:attrNameLst>
                                      </p:cBhvr>
                                      <p:tavLst>
                                        <p:tav tm="0">
                                          <p:val>
                                            <p:strVal val="#ppt_x"/>
                                          </p:val>
                                        </p:tav>
                                        <p:tav tm="100000">
                                          <p:val>
                                            <p:strVal val="#ppt_x"/>
                                          </p:val>
                                        </p:tav>
                                      </p:tavLst>
                                    </p:anim>
                                    <p:anim calcmode="lin" valueType="num">
                                      <p:cBhvr additive="base">
                                        <p:cTn id="14" dur="500" fill="hold"/>
                                        <p:tgtEl>
                                          <p:spTgt spid="16589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65896"/>
                                        </p:tgtEl>
                                        <p:attrNameLst>
                                          <p:attrName>style.visibility</p:attrName>
                                        </p:attrNameLst>
                                      </p:cBhvr>
                                      <p:to>
                                        <p:strVal val="visible"/>
                                      </p:to>
                                    </p:set>
                                    <p:anim calcmode="lin" valueType="num">
                                      <p:cBhvr additive="base">
                                        <p:cTn id="19" dur="500" fill="hold"/>
                                        <p:tgtEl>
                                          <p:spTgt spid="165896"/>
                                        </p:tgtEl>
                                        <p:attrNameLst>
                                          <p:attrName>ppt_x</p:attrName>
                                        </p:attrNameLst>
                                      </p:cBhvr>
                                      <p:tavLst>
                                        <p:tav tm="0">
                                          <p:val>
                                            <p:strVal val="#ppt_x"/>
                                          </p:val>
                                        </p:tav>
                                        <p:tav tm="100000">
                                          <p:val>
                                            <p:strVal val="#ppt_x"/>
                                          </p:val>
                                        </p:tav>
                                      </p:tavLst>
                                    </p:anim>
                                    <p:anim calcmode="lin" valueType="num">
                                      <p:cBhvr additive="base">
                                        <p:cTn id="20" dur="500" fill="hold"/>
                                        <p:tgtEl>
                                          <p:spTgt spid="165896"/>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path" presetSubtype="0" accel="50000" decel="50000" fill="hold" grpId="1" nodeType="clickEffect">
                                  <p:stCondLst>
                                    <p:cond delay="0"/>
                                  </p:stCondLst>
                                  <p:childTnLst>
                                    <p:animMotion origin="layout" path="M -2.5E-6 7.40741E-7 L -0.18489 0.00116 " pathEditMode="relative" rAng="0" ptsTypes="AA">
                                      <p:cBhvr>
                                        <p:cTn id="24" dur="2000" fill="hold"/>
                                        <p:tgtEl>
                                          <p:spTgt spid="165896"/>
                                        </p:tgtEl>
                                        <p:attrNameLst>
                                          <p:attrName>ppt_x</p:attrName>
                                          <p:attrName>ppt_y</p:attrName>
                                        </p:attrNameLst>
                                      </p:cBhvr>
                                      <p:rCtr x="-925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nimBg="1"/>
      <p:bldP spid="165896" grpId="0" animBg="1"/>
      <p:bldP spid="16589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Grp="1" noChangeArrowheads="1"/>
          </p:cNvSpPr>
          <p:nvPr>
            <p:ph type="sldNum" sz="quarter" idx="11"/>
          </p:nvPr>
        </p:nvSpPr>
        <p:spPr>
          <a:xfrm>
            <a:off x="8610600" y="6400800"/>
            <a:ext cx="457200" cy="365125"/>
          </a:xfrm>
        </p:spPr>
        <p:txBody>
          <a:bodyPr/>
          <a:lstStyle/>
          <a:p>
            <a:fld id="{F1DA415C-563D-465A-A3EB-B4436A89B328}" type="slidenum">
              <a:rPr lang="en-US" altLang="zh-CN"/>
              <a:pPr/>
              <a:t>37</a:t>
            </a:fld>
            <a:endParaRPr lang="en-US" altLang="zh-CN" dirty="0"/>
          </a:p>
        </p:txBody>
      </p:sp>
      <p:sp>
        <p:nvSpPr>
          <p:cNvPr id="173058" name="Rectangle 2"/>
          <p:cNvSpPr>
            <a:spLocks noGrp="1" noChangeArrowheads="1"/>
          </p:cNvSpPr>
          <p:nvPr>
            <p:ph type="title" idx="4294967295"/>
          </p:nvPr>
        </p:nvSpPr>
        <p:spPr/>
        <p:txBody>
          <a:bodyPr/>
          <a:lstStyle/>
          <a:p>
            <a:r>
              <a:rPr lang="en-US" altLang="en-US" sz="3600" smtClean="0"/>
              <a:t>  </a:t>
            </a:r>
            <a:r>
              <a:rPr lang="en-US" altLang="en-US" sz="3600" smtClean="0">
                <a:solidFill>
                  <a:schemeClr val="tx1"/>
                </a:solidFill>
              </a:rPr>
              <a:t>What do you think:   Yes or No?</a:t>
            </a:r>
          </a:p>
        </p:txBody>
      </p:sp>
      <p:grpSp>
        <p:nvGrpSpPr>
          <p:cNvPr id="173059" name="Group 3"/>
          <p:cNvGrpSpPr>
            <a:grpSpLocks/>
          </p:cNvGrpSpPr>
          <p:nvPr/>
        </p:nvGrpSpPr>
        <p:grpSpPr bwMode="auto">
          <a:xfrm>
            <a:off x="733425" y="1828800"/>
            <a:ext cx="7724775" cy="4127500"/>
            <a:chOff x="432" y="1152"/>
            <a:chExt cx="4866" cy="2600"/>
          </a:xfrm>
        </p:grpSpPr>
        <p:pic>
          <p:nvPicPr>
            <p:cNvPr id="173060" name="Picture 4"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 y="2136"/>
              <a:ext cx="552" cy="720"/>
            </a:xfrm>
            <a:prstGeom prst="rect">
              <a:avLst/>
            </a:prstGeom>
            <a:noFill/>
            <a:extLst>
              <a:ext uri="{909E8E84-426E-40DD-AFC4-6F175D3DCCD1}">
                <a14:hiddenFill xmlns:a14="http://schemas.microsoft.com/office/drawing/2010/main">
                  <a:solidFill>
                    <a:srgbClr val="FFFFFF"/>
                  </a:solidFill>
                </a14:hiddenFill>
              </a:ext>
            </a:extLst>
          </p:spPr>
        </p:pic>
        <p:grpSp>
          <p:nvGrpSpPr>
            <p:cNvPr id="173061" name="Group 5"/>
            <p:cNvGrpSpPr>
              <a:grpSpLocks/>
            </p:cNvGrpSpPr>
            <p:nvPr/>
          </p:nvGrpSpPr>
          <p:grpSpPr bwMode="auto">
            <a:xfrm>
              <a:off x="432" y="1152"/>
              <a:ext cx="2880" cy="2600"/>
              <a:chOff x="2592" y="1086"/>
              <a:chExt cx="2880" cy="2600"/>
            </a:xfrm>
          </p:grpSpPr>
          <p:grpSp>
            <p:nvGrpSpPr>
              <p:cNvPr id="173062" name="Group 6"/>
              <p:cNvGrpSpPr>
                <a:grpSpLocks/>
              </p:cNvGrpSpPr>
              <p:nvPr/>
            </p:nvGrpSpPr>
            <p:grpSpPr bwMode="auto">
              <a:xfrm>
                <a:off x="3594" y="2016"/>
                <a:ext cx="816" cy="816"/>
                <a:chOff x="2590" y="1440"/>
                <a:chExt cx="812" cy="832"/>
              </a:xfrm>
            </p:grpSpPr>
            <p:pic>
              <p:nvPicPr>
                <p:cNvPr id="173063" name="Picture 7" descr="logotop_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440"/>
                  <a:ext cx="810" cy="258"/>
                </a:xfrm>
                <a:prstGeom prst="rect">
                  <a:avLst/>
                </a:prstGeom>
                <a:noFill/>
                <a:extLst>
                  <a:ext uri="{909E8E84-426E-40DD-AFC4-6F175D3DCCD1}">
                    <a14:hiddenFill xmlns:a14="http://schemas.microsoft.com/office/drawing/2010/main">
                      <a:solidFill>
                        <a:srgbClr val="FFFFFF"/>
                      </a:solidFill>
                    </a14:hiddenFill>
                  </a:ext>
                </a:extLst>
              </p:spPr>
            </p:pic>
            <p:pic>
              <p:nvPicPr>
                <p:cNvPr id="173064" name="Picture 8" descr="logobot_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 y="1696"/>
                  <a:ext cx="810" cy="576"/>
                </a:xfrm>
                <a:prstGeom prst="rect">
                  <a:avLst/>
                </a:prstGeom>
                <a:noFill/>
                <a:extLst>
                  <a:ext uri="{909E8E84-426E-40DD-AFC4-6F175D3DCCD1}">
                    <a14:hiddenFill xmlns:a14="http://schemas.microsoft.com/office/drawing/2010/main">
                      <a:solidFill>
                        <a:srgbClr val="FFFFFF"/>
                      </a:solidFill>
                    </a14:hiddenFill>
                  </a:ext>
                </a:extLst>
              </p:spPr>
            </p:pic>
          </p:grpSp>
          <p:pic>
            <p:nvPicPr>
              <p:cNvPr id="173065" name="Picture 9" descr="DSCN2498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259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66" name="Picture 10" descr="DSCN2453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 y="1086"/>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67" name="Picture 11" descr="DSCN2446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2" y="1680"/>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68" name="Picture 12" descr="DSCN2248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4" y="259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69" name="Picture 13" descr="DSCN2276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 y="3072"/>
                <a:ext cx="818" cy="614"/>
              </a:xfrm>
              <a:prstGeom prst="rect">
                <a:avLst/>
              </a:prstGeom>
              <a:noFill/>
              <a:extLst>
                <a:ext uri="{909E8E84-426E-40DD-AFC4-6F175D3DCCD1}">
                  <a14:hiddenFill xmlns:a14="http://schemas.microsoft.com/office/drawing/2010/main">
                    <a:solidFill>
                      <a:srgbClr val="FFFFFF"/>
                    </a:solidFill>
                  </a14:hiddenFill>
                </a:ext>
              </a:extLst>
            </p:spPr>
          </p:pic>
          <p:pic>
            <p:nvPicPr>
              <p:cNvPr id="173070" name="Picture 14" descr="DSCN2321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4" y="1680"/>
                <a:ext cx="818" cy="614"/>
              </a:xfrm>
              <a:prstGeom prst="rect">
                <a:avLst/>
              </a:prstGeom>
              <a:noFill/>
              <a:extLst>
                <a:ext uri="{909E8E84-426E-40DD-AFC4-6F175D3DCCD1}">
                  <a14:hiddenFill xmlns:a14="http://schemas.microsoft.com/office/drawing/2010/main">
                    <a:solidFill>
                      <a:srgbClr val="FFFFFF"/>
                    </a:solidFill>
                  </a14:hiddenFill>
                </a:ext>
              </a:extLst>
            </p:spPr>
          </p:pic>
        </p:grpSp>
        <p:sp>
          <p:nvSpPr>
            <p:cNvPr id="173071" name="AutoShape 15"/>
            <p:cNvSpPr>
              <a:spLocks noChangeArrowheads="1"/>
            </p:cNvSpPr>
            <p:nvPr/>
          </p:nvSpPr>
          <p:spPr bwMode="auto">
            <a:xfrm>
              <a:off x="3360" y="2208"/>
              <a:ext cx="1344" cy="576"/>
            </a:xfrm>
            <a:prstGeom prst="notchedRightArrow">
              <a:avLst>
                <a:gd name="adj1" fmla="val 50000"/>
                <a:gd name="adj2" fmla="val 58333"/>
              </a:avLst>
            </a:prstGeom>
            <a:solidFill>
              <a:srgbClr val="66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2400" b="1">
                  <a:solidFill>
                    <a:schemeClr val="bg1"/>
                  </a:solidFill>
                  <a:latin typeface="Times New Roman" pitchFamily="18" charset="0"/>
                </a:rPr>
                <a:t>Sell Land?</a:t>
              </a:r>
            </a:p>
          </p:txBody>
        </p:sp>
      </p:grpSp>
      <p:sp>
        <p:nvSpPr>
          <p:cNvPr id="173072" name="Text Box 16"/>
          <p:cNvSpPr txBox="1">
            <a:spLocks noChangeArrowheads="1"/>
          </p:cNvSpPr>
          <p:nvPr/>
        </p:nvSpPr>
        <p:spPr bwMode="auto">
          <a:xfrm>
            <a:off x="1676400" y="6091237"/>
            <a:ext cx="536575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spcBef>
                <a:spcPct val="20000"/>
              </a:spcBef>
            </a:pPr>
            <a:r>
              <a:rPr lang="en-US" altLang="en-US" dirty="0"/>
              <a:t>(City voters voted on this issue in November 2002.)</a:t>
            </a:r>
          </a:p>
          <a:p>
            <a:endParaRPr lang="en-US" altLang="en-US" dirty="0"/>
          </a:p>
        </p:txBody>
      </p:sp>
      <p:pic>
        <p:nvPicPr>
          <p:cNvPr id="18" name="Picture 17"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1154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6"/>
          <p:cNvSpPr>
            <a:spLocks noGrp="1" noChangeArrowheads="1"/>
          </p:cNvSpPr>
          <p:nvPr>
            <p:ph type="sldNum" sz="quarter" idx="11"/>
          </p:nvPr>
        </p:nvSpPr>
        <p:spPr>
          <a:xfrm>
            <a:off x="8648700" y="6492875"/>
            <a:ext cx="457200" cy="365125"/>
          </a:xfrm>
        </p:spPr>
        <p:txBody>
          <a:bodyPr/>
          <a:lstStyle/>
          <a:p>
            <a:fld id="{A36A2C76-2553-49C0-9467-B432B9EE5DF1}" type="slidenum">
              <a:rPr lang="en-US" altLang="zh-CN"/>
              <a:pPr/>
              <a:t>38</a:t>
            </a:fld>
            <a:endParaRPr lang="en-US" altLang="zh-CN" dirty="0"/>
          </a:p>
        </p:txBody>
      </p:sp>
      <p:sp>
        <p:nvSpPr>
          <p:cNvPr id="112878" name="Rectangle 238"/>
          <p:cNvSpPr>
            <a:spLocks noGrp="1" noChangeArrowheads="1"/>
          </p:cNvSpPr>
          <p:nvPr>
            <p:ph type="title" idx="4294967295"/>
          </p:nvPr>
        </p:nvSpPr>
        <p:spPr>
          <a:xfrm>
            <a:off x="457200" y="274638"/>
            <a:ext cx="8534400" cy="1143000"/>
          </a:xfrm>
        </p:spPr>
        <p:txBody>
          <a:bodyPr>
            <a:normAutofit fontScale="90000"/>
          </a:bodyPr>
          <a:lstStyle/>
          <a:p>
            <a:r>
              <a:rPr lang="en-US" altLang="en-US" sz="3600" smtClean="0">
                <a:solidFill>
                  <a:schemeClr val="tx1"/>
                </a:solidFill>
              </a:rPr>
              <a:t>Example Home Depot Case Perspectives	</a:t>
            </a:r>
            <a:r>
              <a:rPr lang="en-US" altLang="en-US" sz="3600" smtClean="0"/>
              <a:t>				</a:t>
            </a:r>
          </a:p>
        </p:txBody>
      </p:sp>
      <p:graphicFrame>
        <p:nvGraphicFramePr>
          <p:cNvPr id="112898" name="Group 258"/>
          <p:cNvGraphicFramePr>
            <a:graphicFrameLocks noGrp="1"/>
          </p:cNvGraphicFramePr>
          <p:nvPr>
            <p:ph idx="4294967295"/>
            <p:extLst>
              <p:ext uri="{D42A27DB-BD31-4B8C-83A1-F6EECF244321}">
                <p14:modId xmlns:p14="http://schemas.microsoft.com/office/powerpoint/2010/main" val="3395630575"/>
              </p:ext>
            </p:extLst>
          </p:nvPr>
        </p:nvGraphicFramePr>
        <p:xfrm>
          <a:off x="320675" y="838200"/>
          <a:ext cx="8534400" cy="5685155"/>
        </p:xfrm>
        <a:graphic>
          <a:graphicData uri="http://schemas.openxmlformats.org/drawingml/2006/table">
            <a:tbl>
              <a:tblPr/>
              <a:tblGrid>
                <a:gridCol w="3795713"/>
                <a:gridCol w="1185862"/>
                <a:gridCol w="1184275"/>
                <a:gridCol w="1184275"/>
                <a:gridCol w="1184275"/>
              </a:tblGrid>
              <a:tr h="304800">
                <a:tc>
                  <a:txBody>
                    <a:bodyPr/>
                    <a:lstStyle>
                      <a:lvl1pPr eaLnBrk="0" hangingPunct="0">
                        <a:spcBef>
                          <a:spcPct val="20000"/>
                        </a:spcBef>
                        <a:defRPr sz="2800">
                          <a:solidFill>
                            <a:schemeClr val="tx1"/>
                          </a:solidFill>
                          <a:latin typeface="Franklin Gothic Demi" pitchFamily="34" charset="0"/>
                        </a:defRPr>
                      </a:lvl1pPr>
                      <a:lvl2pPr eaLnBrk="0" hangingPunct="0">
                        <a:spcBef>
                          <a:spcPct val="20000"/>
                        </a:spcBef>
                        <a:defRPr sz="2400">
                          <a:solidFill>
                            <a:schemeClr val="tx1"/>
                          </a:solidFill>
                          <a:latin typeface="Franklin Gothic Medium" pitchFamily="34" charset="0"/>
                        </a:defRPr>
                      </a:lvl2pPr>
                      <a:lvl3pPr eaLnBrk="0" hangingPunct="0">
                        <a:spcBef>
                          <a:spcPct val="20000"/>
                        </a:spcBef>
                        <a:buFont typeface="Franklin Gothic Book" pitchFamily="34" charset="0"/>
                        <a:defRPr sz="2000">
                          <a:solidFill>
                            <a:schemeClr val="tx1"/>
                          </a:solidFill>
                          <a:latin typeface="Franklin Gothic Book" pitchFamily="34" charset="0"/>
                        </a:defRPr>
                      </a:lvl3pPr>
                      <a:lvl4pPr eaLnBrk="0" hangingPunct="0">
                        <a:spcBef>
                          <a:spcPct val="20000"/>
                        </a:spcBef>
                        <a:defRPr>
                          <a:solidFill>
                            <a:schemeClr val="tx1"/>
                          </a:solidFill>
                          <a:latin typeface="Franklin Gothic Book" pitchFamily="34" charset="0"/>
                        </a:defRPr>
                      </a:lvl4pPr>
                      <a:lvl5pPr eaLnBrk="0" hangingPunct="0">
                        <a:spcBef>
                          <a:spcPct val="20000"/>
                        </a:spcBef>
                        <a:defRPr>
                          <a:solidFill>
                            <a:schemeClr val="tx1"/>
                          </a:solidFill>
                          <a:latin typeface="Franklin Gothic Book" pitchFamily="34" charset="0"/>
                        </a:defRPr>
                      </a:lvl5pPr>
                      <a:lvl6pPr eaLnBrk="0" fontAlgn="base" hangingPunct="0">
                        <a:spcBef>
                          <a:spcPct val="20000"/>
                        </a:spcBef>
                        <a:spcAft>
                          <a:spcPct val="0"/>
                        </a:spcAft>
                        <a:defRPr>
                          <a:solidFill>
                            <a:schemeClr val="tx1"/>
                          </a:solidFill>
                          <a:latin typeface="Franklin Gothic Book" pitchFamily="34" charset="0"/>
                        </a:defRPr>
                      </a:lvl6pPr>
                      <a:lvl7pPr eaLnBrk="0" fontAlgn="base" hangingPunct="0">
                        <a:spcBef>
                          <a:spcPct val="20000"/>
                        </a:spcBef>
                        <a:spcAft>
                          <a:spcPct val="0"/>
                        </a:spcAft>
                        <a:defRPr>
                          <a:solidFill>
                            <a:schemeClr val="tx1"/>
                          </a:solidFill>
                          <a:latin typeface="Franklin Gothic Book" pitchFamily="34" charset="0"/>
                        </a:defRPr>
                      </a:lvl7pPr>
                      <a:lvl8pPr eaLnBrk="0" fontAlgn="base" hangingPunct="0">
                        <a:spcBef>
                          <a:spcPct val="20000"/>
                        </a:spcBef>
                        <a:spcAft>
                          <a:spcPct val="0"/>
                        </a:spcAft>
                        <a:defRPr>
                          <a:solidFill>
                            <a:schemeClr val="tx1"/>
                          </a:solidFill>
                          <a:latin typeface="Franklin Gothic Book" pitchFamily="34" charset="0"/>
                        </a:defRPr>
                      </a:lvl8pPr>
                      <a:lvl9pPr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Franklin Gothic Demi" pitchFamily="34" charset="0"/>
                      </a:endParaRPr>
                    </a:p>
                  </a:txBody>
                  <a:tcPr anchor="b"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Arial" pitchFamily="34" charset="0"/>
                          <a:cs typeface="Arial" pitchFamily="34" charset="0"/>
                        </a:rPr>
                        <a:t>Overall Values</a:t>
                      </a:r>
                      <a:endParaRPr kumimoji="0" lang="en-US" altLang="en-US" sz="36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177925">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FF00FF"/>
                        </a:solidFill>
                        <a:effectLst/>
                        <a:latin typeface="Franklin Gothic Demi" pitchFamily="34" charset="0"/>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Arial"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Option 1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Build</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Home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Depot</a:t>
                      </a:r>
                      <a:endParaRPr kumimoji="0" lang="en-US" alt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Option 2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Don't</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 develop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the land</a:t>
                      </a:r>
                      <a:endParaRPr kumimoji="0" lang="en-US" alt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Option 3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Build</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RV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Park</a:t>
                      </a:r>
                      <a:endParaRPr kumimoji="0" lang="en-US" alt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Option 4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Build </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specialty</a:t>
                      </a:r>
                    </a:p>
                    <a:p>
                      <a:pPr marL="0" marR="0" lvl="0" indent="0" algn="ctr" defTabSz="914400" rtl="0" eaLnBrk="0" fontAlgn="t"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 retail</a:t>
                      </a:r>
                      <a:endParaRPr kumimoji="0" lang="en-US" alt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750">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lvl="1" indent="0" algn="l">
                        <a:lnSpc>
                          <a:spcPct val="100000"/>
                        </a:lnSpc>
                        <a:spcBef>
                          <a:spcPct val="0"/>
                        </a:spcBef>
                        <a:buFontTx/>
                        <a:buNone/>
                        <a:defRPr/>
                      </a:pPr>
                      <a:r>
                        <a:rPr lang="en-US" altLang="zh-CN" sz="2000" b="1" kern="0" dirty="0" smtClean="0">
                          <a:solidFill>
                            <a:srgbClr val="0000FF"/>
                          </a:solidFill>
                          <a:latin typeface="Times New Roman" pitchFamily="18" charset="0"/>
                          <a:ea typeface="宋体" pitchFamily="2" charset="-122"/>
                        </a:rPr>
                        <a:t>City of San Juan Capistrano</a:t>
                      </a:r>
                      <a:endParaRPr lang="en-US" altLang="zh-CN" sz="2000" b="1" kern="0" dirty="0" smtClean="0">
                        <a:solidFill>
                          <a:srgbClr val="0000FF"/>
                        </a:solidFill>
                        <a:latin typeface="Times New Roman" pitchFamily="18" charset="0"/>
                        <a:ea typeface="宋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itchFamily="34" charset="0"/>
                          <a:cs typeface="Arial" pitchFamily="34" charset="0"/>
                        </a:rPr>
                        <a:t>4.5</a:t>
                      </a:r>
                      <a:endParaRPr kumimoji="0" lang="en-US" altLang="en-US" sz="40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itchFamily="34" charset="0"/>
                          <a:cs typeface="Arial" pitchFamily="34" charset="0"/>
                        </a:rPr>
                        <a:t>4.2</a:t>
                      </a:r>
                      <a:endParaRPr kumimoji="0" lang="en-US" altLang="en-US" sz="40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itchFamily="34" charset="0"/>
                          <a:cs typeface="Arial" pitchFamily="34" charset="0"/>
                        </a:rPr>
                        <a:t>4.2</a:t>
                      </a:r>
                      <a:endParaRPr kumimoji="0" lang="en-US" altLang="en-US" sz="40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B050"/>
                          </a:solidFill>
                          <a:effectLst/>
                          <a:latin typeface="Arial" pitchFamily="34" charset="0"/>
                          <a:cs typeface="Arial" pitchFamily="34" charset="0"/>
                        </a:rPr>
                        <a:t>5.6</a:t>
                      </a:r>
                      <a:endParaRPr kumimoji="0" lang="en-US" altLang="en-US" sz="5400" b="1" i="0" u="none" strike="noStrike" cap="none" normalizeH="0" baseline="0" dirty="0" smtClean="0">
                        <a:ln>
                          <a:noFill/>
                        </a:ln>
                        <a:solidFill>
                          <a:srgbClr val="00B05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7030A0"/>
                          </a:solidFill>
                          <a:effectLst/>
                          <a:latin typeface="Times New Roman" pitchFamily="18" charset="0"/>
                          <a:cs typeface="Arial" pitchFamily="34" charset="0"/>
                        </a:rPr>
                        <a:t>Competing Local Small Businesses</a:t>
                      </a:r>
                      <a:r>
                        <a:rPr kumimoji="0" lang="en-US" altLang="en-US" sz="2000" b="1" i="0" u="none" strike="noStrike" cap="none" normalizeH="0" baseline="0" dirty="0" smtClean="0">
                          <a:ln>
                            <a:noFill/>
                          </a:ln>
                          <a:solidFill>
                            <a:schemeClr val="tx1"/>
                          </a:solidFill>
                          <a:effectLst/>
                          <a:latin typeface="Times New Roman" pitchFamily="18" charset="0"/>
                          <a:cs typeface="Arial" pitchFamily="34" charset="0"/>
                        </a:rPr>
                        <a:t> </a:t>
                      </a:r>
                      <a:endParaRPr kumimoji="0" lang="en-US" altLang="en-US" sz="2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0.6</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3.0</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5.0</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B050"/>
                          </a:solidFill>
                          <a:effectLst/>
                          <a:latin typeface="Arial" pitchFamily="34" charset="0"/>
                          <a:cs typeface="Arial" pitchFamily="34" charset="0"/>
                        </a:rPr>
                        <a:t>8.0</a:t>
                      </a:r>
                      <a:endParaRPr kumimoji="0" lang="en-US" altLang="en-US" sz="5400" b="1" i="0" u="none" strike="noStrike" cap="none" normalizeH="0" baseline="0" dirty="0" smtClean="0">
                        <a:ln>
                          <a:noFill/>
                        </a:ln>
                        <a:solidFill>
                          <a:srgbClr val="00B05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675">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B050"/>
                          </a:solidFill>
                          <a:effectLst/>
                          <a:latin typeface="Times New Roman" pitchFamily="18" charset="0"/>
                          <a:cs typeface="Arial" pitchFamily="34" charset="0"/>
                        </a:rPr>
                        <a:t>Complementary Local Small Businesses </a:t>
                      </a:r>
                      <a:endParaRPr kumimoji="0" lang="en-US" altLang="en-US" sz="2000" b="0" i="0" u="none" strike="noStrike" cap="none" normalizeH="0" baseline="0" dirty="0" smtClean="0">
                        <a:ln>
                          <a:noFill/>
                        </a:ln>
                        <a:solidFill>
                          <a:srgbClr val="00B05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B050"/>
                          </a:solidFill>
                          <a:effectLst/>
                          <a:latin typeface="Arial" pitchFamily="34" charset="0"/>
                          <a:cs typeface="Arial" pitchFamily="34" charset="0"/>
                        </a:rPr>
                        <a:t>10.0</a:t>
                      </a:r>
                      <a:endParaRPr kumimoji="0" lang="en-US" altLang="en-US" sz="3600" b="1" i="0" u="none" strike="noStrike" cap="none" normalizeH="0" baseline="0" dirty="0" smtClean="0">
                        <a:ln>
                          <a:noFill/>
                        </a:ln>
                        <a:solidFill>
                          <a:srgbClr val="00B05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5.0</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5.7</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3.5</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accent2">
                              <a:lumMod val="75000"/>
                            </a:schemeClr>
                          </a:solidFill>
                          <a:effectLst/>
                          <a:latin typeface="Times New Roman" pitchFamily="18" charset="0"/>
                          <a:cs typeface="Arial" pitchFamily="34" charset="0"/>
                        </a:rPr>
                        <a:t>Home</a:t>
                      </a:r>
                      <a:r>
                        <a:rPr kumimoji="0" lang="en-US" altLang="en-US" sz="2000" b="1" i="0" u="none" strike="noStrike" cap="none" normalizeH="0" baseline="0" dirty="0" smtClean="0">
                          <a:ln>
                            <a:noFill/>
                          </a:ln>
                          <a:solidFill>
                            <a:schemeClr val="tx1"/>
                          </a:solidFill>
                          <a:effectLst/>
                          <a:latin typeface="Times New Roman" pitchFamily="18" charset="0"/>
                          <a:cs typeface="Arial" pitchFamily="34" charset="0"/>
                        </a:rPr>
                        <a:t> </a:t>
                      </a:r>
                      <a:r>
                        <a:rPr kumimoji="0" lang="en-US" altLang="en-US" sz="2000" b="1" i="0" u="none" strike="noStrike" cap="none" normalizeH="0" baseline="0" dirty="0" smtClean="0">
                          <a:ln>
                            <a:noFill/>
                          </a:ln>
                          <a:solidFill>
                            <a:schemeClr val="accent2">
                              <a:lumMod val="75000"/>
                            </a:schemeClr>
                          </a:solidFill>
                          <a:effectLst/>
                          <a:latin typeface="Times New Roman" pitchFamily="18" charset="0"/>
                          <a:cs typeface="Arial" pitchFamily="34" charset="0"/>
                        </a:rPr>
                        <a:t>Depot</a:t>
                      </a:r>
                      <a:endParaRPr kumimoji="0" lang="en-US" altLang="en-US" sz="2000" b="0" i="0" u="none" strike="noStrike" cap="none" normalizeH="0" baseline="0" dirty="0" smtClean="0">
                        <a:ln>
                          <a:noFill/>
                        </a:ln>
                        <a:solidFill>
                          <a:schemeClr val="accent2">
                            <a:lumMod val="75000"/>
                          </a:schemeClr>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B050"/>
                          </a:solidFill>
                          <a:effectLst/>
                          <a:latin typeface="Arial" pitchFamily="34" charset="0"/>
                          <a:cs typeface="Arial" pitchFamily="34" charset="0"/>
                        </a:rPr>
                        <a:t>9.4</a:t>
                      </a:r>
                      <a:endParaRPr kumimoji="0" lang="en-US" altLang="en-US" sz="3600" b="1" i="0" u="none" strike="noStrike" cap="none" normalizeH="0" baseline="0" dirty="0" smtClean="0">
                        <a:ln>
                          <a:noFill/>
                        </a:ln>
                        <a:solidFill>
                          <a:srgbClr val="00B05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1.0</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1.0</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1.0</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0000"/>
                          </a:solidFill>
                          <a:effectLst/>
                          <a:latin typeface="Times New Roman" pitchFamily="18" charset="0"/>
                          <a:cs typeface="Arial" pitchFamily="34" charset="0"/>
                        </a:rPr>
                        <a:t>Nearby Residents</a:t>
                      </a:r>
                      <a:endParaRPr kumimoji="0" lang="en-US" altLang="en-US" sz="2000" b="0" i="0" u="none" strike="noStrike" cap="none" normalizeH="0" baseline="0" dirty="0" smtClean="0">
                        <a:ln>
                          <a:noFill/>
                        </a:ln>
                        <a:solidFill>
                          <a:srgbClr val="FF0000"/>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1.0</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B050"/>
                          </a:solidFill>
                          <a:effectLst/>
                          <a:latin typeface="Arial" pitchFamily="34" charset="0"/>
                          <a:cs typeface="Arial" pitchFamily="34" charset="0"/>
                        </a:rPr>
                        <a:t>5.2</a:t>
                      </a:r>
                      <a:endParaRPr kumimoji="0" lang="en-US" altLang="en-US" sz="3600" b="1" i="0" u="none" strike="noStrike" cap="none" normalizeH="0" baseline="0" dirty="0" smtClean="0">
                        <a:ln>
                          <a:noFill/>
                        </a:ln>
                        <a:solidFill>
                          <a:srgbClr val="00B05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1.4</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4.2</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itchFamily="18" charset="0"/>
                          <a:cs typeface="Arial" pitchFamily="34" charset="0"/>
                        </a:rPr>
                        <a:t>Other Area Residents</a:t>
                      </a:r>
                      <a:endParaRPr kumimoji="0" lang="en-US" altLang="en-US" sz="20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B050"/>
                          </a:solidFill>
                          <a:effectLst/>
                          <a:latin typeface="Arial" pitchFamily="34" charset="0"/>
                          <a:cs typeface="Arial" pitchFamily="34" charset="0"/>
                        </a:rPr>
                        <a:t>6.2</a:t>
                      </a:r>
                      <a:endParaRPr kumimoji="0" lang="en-US" altLang="en-US" sz="3600" b="1" i="0" u="none" strike="noStrike" cap="none" normalizeH="0" baseline="0" dirty="0" smtClean="0">
                        <a:ln>
                          <a:noFill/>
                        </a:ln>
                        <a:solidFill>
                          <a:srgbClr val="00B05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3.8</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pitchFamily="34" charset="0"/>
                          <a:cs typeface="Arial" pitchFamily="34" charset="0"/>
                        </a:rPr>
                        <a:t>0.8</a:t>
                      </a:r>
                      <a:endParaRPr kumimoji="0" lang="en-US" altLang="en-US" sz="4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Franklin Gothic Demi" pitchFamily="34" charset="0"/>
                        </a:defRPr>
                      </a:lvl1pPr>
                      <a:lvl2pPr marL="742950" indent="-285750" eaLnBrk="0" hangingPunct="0">
                        <a:spcBef>
                          <a:spcPct val="20000"/>
                        </a:spcBef>
                        <a:defRPr sz="2400">
                          <a:solidFill>
                            <a:schemeClr val="tx1"/>
                          </a:solidFill>
                          <a:latin typeface="Franklin Gothic Medium" pitchFamily="34" charset="0"/>
                        </a:defRPr>
                      </a:lvl2pPr>
                      <a:lvl3pPr marL="1143000" indent="-228600" eaLnBrk="0" hangingPunct="0">
                        <a:spcBef>
                          <a:spcPct val="20000"/>
                        </a:spcBef>
                        <a:buFont typeface="Franklin Gothic Book" pitchFamily="34" charset="0"/>
                        <a:defRPr sz="2000">
                          <a:solidFill>
                            <a:schemeClr val="tx1"/>
                          </a:solidFill>
                          <a:latin typeface="Franklin Gothic Book" pitchFamily="34" charset="0"/>
                        </a:defRPr>
                      </a:lvl3pPr>
                      <a:lvl4pPr marL="1600200" indent="-228600" eaLnBrk="0" hangingPunct="0">
                        <a:spcBef>
                          <a:spcPct val="20000"/>
                        </a:spcBef>
                        <a:defRPr>
                          <a:solidFill>
                            <a:schemeClr val="tx1"/>
                          </a:solidFill>
                          <a:latin typeface="Franklin Gothic Book" pitchFamily="34" charset="0"/>
                        </a:defRPr>
                      </a:lvl4pPr>
                      <a:lvl5pPr marL="2057400" indent="-228600" eaLnBrk="0" hangingPunct="0">
                        <a:spcBef>
                          <a:spcPct val="20000"/>
                        </a:spcBef>
                        <a:defRPr>
                          <a:solidFill>
                            <a:schemeClr val="tx1"/>
                          </a:solidFill>
                          <a:latin typeface="Franklin Gothic Book" pitchFamily="34" charset="0"/>
                        </a:defRPr>
                      </a:lvl5pPr>
                      <a:lvl6pPr marL="2514600" indent="-228600" eaLnBrk="0" fontAlgn="base" hangingPunct="0">
                        <a:spcBef>
                          <a:spcPct val="20000"/>
                        </a:spcBef>
                        <a:spcAft>
                          <a:spcPct val="0"/>
                        </a:spcAft>
                        <a:defRPr>
                          <a:solidFill>
                            <a:schemeClr val="tx1"/>
                          </a:solidFill>
                          <a:latin typeface="Franklin Gothic Book" pitchFamily="34" charset="0"/>
                        </a:defRPr>
                      </a:lvl6pPr>
                      <a:lvl7pPr marL="2971800" indent="-228600" eaLnBrk="0" fontAlgn="base" hangingPunct="0">
                        <a:spcBef>
                          <a:spcPct val="20000"/>
                        </a:spcBef>
                        <a:spcAft>
                          <a:spcPct val="0"/>
                        </a:spcAft>
                        <a:defRPr>
                          <a:solidFill>
                            <a:schemeClr val="tx1"/>
                          </a:solidFill>
                          <a:latin typeface="Franklin Gothic Book" pitchFamily="34" charset="0"/>
                        </a:defRPr>
                      </a:lvl7pPr>
                      <a:lvl8pPr marL="3429000" indent="-228600" eaLnBrk="0" fontAlgn="base" hangingPunct="0">
                        <a:spcBef>
                          <a:spcPct val="20000"/>
                        </a:spcBef>
                        <a:spcAft>
                          <a:spcPct val="0"/>
                        </a:spcAft>
                        <a:defRPr>
                          <a:solidFill>
                            <a:schemeClr val="tx1"/>
                          </a:solidFill>
                          <a:latin typeface="Franklin Gothic Book" pitchFamily="34" charset="0"/>
                        </a:defRPr>
                      </a:lvl8pPr>
                      <a:lvl9pPr marL="3886200" indent="-228600" eaLnBrk="0" fontAlgn="base" hangingPunct="0">
                        <a:spcBef>
                          <a:spcPct val="20000"/>
                        </a:spcBef>
                        <a:spcAft>
                          <a:spcPct val="0"/>
                        </a:spcAft>
                        <a:defRPr>
                          <a:solidFill>
                            <a:schemeClr val="tx1"/>
                          </a:solidFill>
                          <a:latin typeface="Franklin Gothic Book" pitchFamily="34" charset="0"/>
                        </a:defRPr>
                      </a:lvl9p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itchFamily="34" charset="0"/>
                          <a:cs typeface="Arial" pitchFamily="34" charset="0"/>
                        </a:rPr>
                        <a:t>3.6</a:t>
                      </a:r>
                      <a:endParaRPr kumimoji="0" lang="en-US" altLang="en-US" sz="40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2894" name="Text Box 254"/>
          <p:cNvSpPr txBox="1">
            <a:spLocks noChangeArrowheads="1"/>
          </p:cNvSpPr>
          <p:nvPr/>
        </p:nvSpPr>
        <p:spPr bwMode="auto">
          <a:xfrm>
            <a:off x="381000" y="6613525"/>
            <a:ext cx="8474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Data from Executive Education session, February 2009. UC Irvine Merage</a:t>
            </a:r>
          </a:p>
        </p:txBody>
      </p:sp>
      <p:pic>
        <p:nvPicPr>
          <p:cNvPr id="6"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871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a:xfrm>
            <a:off x="8648700" y="6492875"/>
            <a:ext cx="457200" cy="365125"/>
          </a:xfrm>
        </p:spPr>
        <p:txBody>
          <a:bodyPr/>
          <a:lstStyle/>
          <a:p>
            <a:fld id="{7F2535D1-8112-44EF-9129-39D5C3FE8933}" type="slidenum">
              <a:rPr lang="en-US" altLang="zh-CN"/>
              <a:pPr/>
              <a:t>39</a:t>
            </a:fld>
            <a:endParaRPr lang="en-US" altLang="zh-CN" dirty="0"/>
          </a:p>
        </p:txBody>
      </p:sp>
      <p:sp>
        <p:nvSpPr>
          <p:cNvPr id="108548" name="Rectangle 4"/>
          <p:cNvSpPr>
            <a:spLocks noGrp="1" noChangeArrowheads="1"/>
          </p:cNvSpPr>
          <p:nvPr>
            <p:ph type="title" idx="4294967295"/>
          </p:nvPr>
        </p:nvSpPr>
        <p:spPr/>
        <p:txBody>
          <a:bodyPr>
            <a:normAutofit fontScale="90000"/>
          </a:bodyPr>
          <a:lstStyle/>
          <a:p>
            <a:pPr algn="ctr"/>
            <a:r>
              <a:rPr lang="en-US" altLang="en-US" sz="3600" smtClean="0">
                <a:solidFill>
                  <a:schemeClr val="tx2"/>
                </a:solidFill>
              </a:rPr>
              <a:t>Each Stakeholder’s View of </a:t>
            </a:r>
            <a:br>
              <a:rPr lang="en-US" altLang="en-US" sz="3600" smtClean="0">
                <a:solidFill>
                  <a:schemeClr val="tx2"/>
                </a:solidFill>
              </a:rPr>
            </a:br>
            <a:r>
              <a:rPr lang="en-US" altLang="en-US" sz="3600" smtClean="0">
                <a:solidFill>
                  <a:schemeClr val="tx2"/>
                </a:solidFill>
              </a:rPr>
              <a:t>Different Alternatives</a:t>
            </a:r>
          </a:p>
        </p:txBody>
      </p:sp>
      <p:graphicFrame>
        <p:nvGraphicFramePr>
          <p:cNvPr id="108550" name="Object 6"/>
          <p:cNvGraphicFramePr>
            <a:graphicFrameLocks noGrp="1" noChangeAspect="1"/>
          </p:cNvGraphicFramePr>
          <p:nvPr>
            <p:ph idx="4294967295"/>
          </p:nvPr>
        </p:nvGraphicFramePr>
        <p:xfrm>
          <a:off x="381000" y="1371600"/>
          <a:ext cx="7808913" cy="5130800"/>
        </p:xfrm>
        <a:graphic>
          <a:graphicData uri="http://schemas.openxmlformats.org/presentationml/2006/ole">
            <mc:AlternateContent xmlns:mc="http://schemas.openxmlformats.org/markup-compatibility/2006">
              <mc:Choice xmlns:v="urn:schemas-microsoft-com:vml" Requires="v">
                <p:oleObj spid="_x0000_s15444" name="Chart" r:id="rId3" imgW="5334000" imgH="3505200" progId="Excel.Chart.8">
                  <p:embed/>
                </p:oleObj>
              </mc:Choice>
              <mc:Fallback>
                <p:oleObj name="Chart" r:id="rId3" imgW="5334000" imgH="35052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7808913" cy="5130800"/>
                      </a:xfrm>
                      <a:prstGeom prst="rect">
                        <a:avLst/>
                      </a:prstGeom>
                    </p:spPr>
                  </p:pic>
                </p:oleObj>
              </mc:Fallback>
            </mc:AlternateContent>
          </a:graphicData>
        </a:graphic>
      </p:graphicFrame>
      <p:sp>
        <p:nvSpPr>
          <p:cNvPr id="108551" name="Oval 7"/>
          <p:cNvSpPr>
            <a:spLocks noChangeArrowheads="1"/>
          </p:cNvSpPr>
          <p:nvPr/>
        </p:nvSpPr>
        <p:spPr bwMode="auto">
          <a:xfrm>
            <a:off x="2057400" y="2514600"/>
            <a:ext cx="1371600" cy="3200400"/>
          </a:xfrm>
          <a:prstGeom prst="ellipse">
            <a:avLst/>
          </a:prstGeom>
          <a:noFill/>
          <a:ln w="5715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52" name="Oval 8"/>
          <p:cNvSpPr>
            <a:spLocks noChangeArrowheads="1"/>
          </p:cNvSpPr>
          <p:nvPr/>
        </p:nvSpPr>
        <p:spPr bwMode="auto">
          <a:xfrm>
            <a:off x="5562600" y="2667000"/>
            <a:ext cx="1219200" cy="2971800"/>
          </a:xfrm>
          <a:prstGeom prst="ellipse">
            <a:avLst/>
          </a:prstGeom>
          <a:noFill/>
          <a:ln w="57150">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6"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 calcmode="lin" valueType="num">
                                      <p:cBhvr additive="base">
                                        <p:cTn id="7" dur="500" fill="hold"/>
                                        <p:tgtEl>
                                          <p:spTgt spid="108551"/>
                                        </p:tgtEl>
                                        <p:attrNameLst>
                                          <p:attrName>ppt_x</p:attrName>
                                        </p:attrNameLst>
                                      </p:cBhvr>
                                      <p:tavLst>
                                        <p:tav tm="0">
                                          <p:val>
                                            <p:strVal val="#ppt_x"/>
                                          </p:val>
                                        </p:tav>
                                        <p:tav tm="100000">
                                          <p:val>
                                            <p:strVal val="#ppt_x"/>
                                          </p:val>
                                        </p:tav>
                                      </p:tavLst>
                                    </p:anim>
                                    <p:anim calcmode="lin" valueType="num">
                                      <p:cBhvr additive="base">
                                        <p:cTn id="8" dur="500" fill="hold"/>
                                        <p:tgtEl>
                                          <p:spTgt spid="10855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52"/>
                                        </p:tgtEl>
                                        <p:attrNameLst>
                                          <p:attrName>style.visibility</p:attrName>
                                        </p:attrNameLst>
                                      </p:cBhvr>
                                      <p:to>
                                        <p:strVal val="visible"/>
                                      </p:to>
                                    </p:set>
                                    <p:anim calcmode="lin" valueType="num">
                                      <p:cBhvr additive="base">
                                        <p:cTn id="13" dur="500" fill="hold"/>
                                        <p:tgtEl>
                                          <p:spTgt spid="108552"/>
                                        </p:tgtEl>
                                        <p:attrNameLst>
                                          <p:attrName>ppt_x</p:attrName>
                                        </p:attrNameLst>
                                      </p:cBhvr>
                                      <p:tavLst>
                                        <p:tav tm="0">
                                          <p:val>
                                            <p:strVal val="#ppt_x"/>
                                          </p:val>
                                        </p:tav>
                                        <p:tav tm="100000">
                                          <p:val>
                                            <p:strVal val="#ppt_x"/>
                                          </p:val>
                                        </p:tav>
                                      </p:tavLst>
                                    </p:anim>
                                    <p:anim calcmode="lin" valueType="num">
                                      <p:cBhvr additive="base">
                                        <p:cTn id="14" dur="500" fill="hold"/>
                                        <p:tgtEl>
                                          <p:spTgt spid="1085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animBg="1"/>
      <p:bldP spid="1085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10"/>
          </p:nvPr>
        </p:nvSpPr>
        <p:spPr>
          <a:xfrm>
            <a:off x="8610600" y="6370637"/>
            <a:ext cx="381000" cy="365125"/>
          </a:xfrm>
          <a:ln/>
        </p:spPr>
        <p:txBody>
          <a:bodyPr/>
          <a:lstStyle/>
          <a:p>
            <a:fld id="{3010B14B-5D2C-4B17-B966-B82DC53683EB}" type="slidenum">
              <a:rPr lang="en-US" altLang="zh-CN"/>
              <a:pPr/>
              <a:t>4</a:t>
            </a:fld>
            <a:endParaRPr lang="en-US" altLang="zh-CN" dirty="0"/>
          </a:p>
        </p:txBody>
      </p:sp>
      <p:sp>
        <p:nvSpPr>
          <p:cNvPr id="174082" name="Rectangle 2"/>
          <p:cNvSpPr>
            <a:spLocks noGrp="1" noChangeArrowheads="1"/>
          </p:cNvSpPr>
          <p:nvPr>
            <p:ph type="title"/>
          </p:nvPr>
        </p:nvSpPr>
        <p:spPr>
          <a:xfrm>
            <a:off x="143608" y="457200"/>
            <a:ext cx="8991600" cy="1143000"/>
          </a:xfrm>
        </p:spPr>
        <p:txBody>
          <a:bodyPr>
            <a:normAutofit fontScale="90000"/>
          </a:bodyPr>
          <a:lstStyle/>
          <a:p>
            <a:pPr algn="ctr"/>
            <a:r>
              <a:rPr lang="en-US" altLang="en-US" dirty="0" smtClean="0">
                <a:solidFill>
                  <a:schemeClr val="tx1"/>
                </a:solidFill>
              </a:rPr>
              <a:t>Understanding the Objectives of </a:t>
            </a:r>
            <a:br>
              <a:rPr lang="en-US" altLang="en-US" dirty="0" smtClean="0">
                <a:solidFill>
                  <a:schemeClr val="tx1"/>
                </a:solidFill>
              </a:rPr>
            </a:br>
            <a:r>
              <a:rPr lang="en-US" altLang="en-US" dirty="0" smtClean="0">
                <a:solidFill>
                  <a:schemeClr val="tx1"/>
                </a:solidFill>
              </a:rPr>
              <a:t>Multiple </a:t>
            </a:r>
            <a:r>
              <a:rPr lang="en-US" altLang="en-US" dirty="0" smtClean="0">
                <a:solidFill>
                  <a:schemeClr val="tx1"/>
                </a:solidFill>
              </a:rPr>
              <a:t>Stakeholders </a:t>
            </a:r>
            <a:r>
              <a:rPr lang="en-US" altLang="en-US" dirty="0" smtClean="0">
                <a:solidFill>
                  <a:schemeClr val="tx1"/>
                </a:solidFill>
              </a:rPr>
              <a:t>can </a:t>
            </a:r>
            <a:r>
              <a:rPr lang="en-US" altLang="en-US" dirty="0" smtClean="0">
                <a:solidFill>
                  <a:schemeClr val="tx1"/>
                </a:solidFill>
              </a:rPr>
              <a:t>help…</a:t>
            </a:r>
          </a:p>
        </p:txBody>
      </p:sp>
      <p:sp>
        <p:nvSpPr>
          <p:cNvPr id="174083" name="Rectangle 3"/>
          <p:cNvSpPr>
            <a:spLocks noGrp="1" noChangeArrowheads="1"/>
          </p:cNvSpPr>
          <p:nvPr>
            <p:ph type="body" idx="1"/>
          </p:nvPr>
        </p:nvSpPr>
        <p:spPr>
          <a:xfrm>
            <a:off x="457200" y="1737518"/>
            <a:ext cx="8686800" cy="4754563"/>
          </a:xfrm>
        </p:spPr>
        <p:txBody>
          <a:bodyPr>
            <a:normAutofit/>
          </a:bodyPr>
          <a:lstStyle/>
          <a:p>
            <a:pPr marL="0" indent="0">
              <a:buNone/>
            </a:pPr>
            <a:r>
              <a:rPr lang="en-US" altLang="en-US" sz="2800" dirty="0" smtClean="0"/>
              <a:t>-identify mutually agreeable alternatives</a:t>
            </a:r>
          </a:p>
          <a:p>
            <a:pPr marL="0" indent="0">
              <a:buNone/>
            </a:pPr>
            <a:r>
              <a:rPr lang="en-US" altLang="en-US" sz="2800" dirty="0" smtClean="0"/>
              <a:t>			  -foresee opposition to decisions</a:t>
            </a:r>
          </a:p>
          <a:p>
            <a:endParaRPr lang="en-US" altLang="en-US" sz="2800" dirty="0" smtClean="0"/>
          </a:p>
          <a:p>
            <a:endParaRPr lang="en-US" altLang="en-US" sz="1600" dirty="0" smtClean="0"/>
          </a:p>
          <a:p>
            <a:pPr marL="0" indent="0">
              <a:buNone/>
            </a:pPr>
            <a:r>
              <a:rPr lang="en-US" altLang="en-US" sz="2800" dirty="0" smtClean="0"/>
              <a:t>         -design new &amp; better alternatives </a:t>
            </a:r>
          </a:p>
          <a:p>
            <a:endParaRPr lang="en-US" altLang="en-US" sz="2800" dirty="0" smtClean="0"/>
          </a:p>
          <a:p>
            <a:pPr marL="0" indent="0">
              <a:buNone/>
            </a:pPr>
            <a:r>
              <a:rPr lang="en-US" altLang="en-US" sz="2800" dirty="0" smtClean="0"/>
              <a:t>			-understand the evolution of</a:t>
            </a:r>
            <a:br>
              <a:rPr lang="en-US" altLang="en-US" sz="2800" dirty="0" smtClean="0"/>
            </a:br>
            <a:r>
              <a:rPr lang="en-US" altLang="en-US" sz="2800" dirty="0" smtClean="0"/>
              <a:t>			 past decisions from </a:t>
            </a:r>
            <a:br>
              <a:rPr lang="en-US" altLang="en-US" sz="2800" dirty="0" smtClean="0"/>
            </a:br>
            <a:r>
              <a:rPr lang="en-US" altLang="en-US" sz="2800" dirty="0" smtClean="0"/>
              <a:t>			 multiple perspectives</a:t>
            </a:r>
          </a:p>
          <a:p>
            <a:endParaRPr lang="en-US" altLang="en-US" sz="2800" dirty="0" smtClean="0"/>
          </a:p>
        </p:txBody>
      </p:sp>
      <p:pic>
        <p:nvPicPr>
          <p:cNvPr id="174085" name="Picture 5" descr="MPj043313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43137"/>
            <a:ext cx="2209800" cy="1301750"/>
          </a:xfrm>
          <a:prstGeom prst="rect">
            <a:avLst/>
          </a:prstGeom>
          <a:noFill/>
          <a:extLst>
            <a:ext uri="{909E8E84-426E-40DD-AFC4-6F175D3DCCD1}">
              <a14:hiddenFill xmlns:a14="http://schemas.microsoft.com/office/drawing/2010/main">
                <a:solidFill>
                  <a:srgbClr val="FFFFFF"/>
                </a:solidFill>
              </a14:hiddenFill>
            </a:ext>
          </a:extLst>
        </p:spPr>
      </p:pic>
      <p:pic>
        <p:nvPicPr>
          <p:cNvPr id="174086" name="Picture 6" descr="MPj040141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4114800"/>
            <a:ext cx="195103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74090" name="Picture 10" descr="MPj031639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743200"/>
            <a:ext cx="2590800"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8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0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08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8229600" cy="4038600"/>
          </a:xfrm>
        </p:spPr>
        <p:txBody>
          <a:bodyPr>
            <a:normAutofit/>
          </a:bodyPr>
          <a:lstStyle/>
          <a:p>
            <a:r>
              <a:rPr lang="en-US" dirty="0" smtClean="0"/>
              <a:t>Can examine how fair an alternative is from the perspective of each stakeholder, based on their overall value for the alternative</a:t>
            </a:r>
            <a:endParaRPr lang="en-US" dirty="0"/>
          </a:p>
        </p:txBody>
      </p:sp>
      <p:sp>
        <p:nvSpPr>
          <p:cNvPr id="3" name="Slide Number Placeholder 2"/>
          <p:cNvSpPr>
            <a:spLocks noGrp="1"/>
          </p:cNvSpPr>
          <p:nvPr>
            <p:ph type="sldNum" sz="quarter" idx="12"/>
          </p:nvPr>
        </p:nvSpPr>
        <p:spPr/>
        <p:txBody>
          <a:bodyPr/>
          <a:lstStyle/>
          <a:p>
            <a:fld id="{AE41413C-6D03-4D32-8008-D7F8D8DF75DE}" type="slidenum">
              <a:rPr lang="en-US" smtClean="0"/>
              <a:t>40</a:t>
            </a:fld>
            <a:endParaRPr lang="en-US"/>
          </a:p>
        </p:txBody>
      </p:sp>
      <p:pic>
        <p:nvPicPr>
          <p:cNvPr id="22530" name="Picture 2" descr="C:\Users\Robin Keller\AppData\Local\Microsoft\Windows\Temporary Internet Files\Content.IE5\KKL0I0J4\scales-310963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28600"/>
            <a:ext cx="1521619"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21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763000" y="6492875"/>
            <a:ext cx="381000" cy="365125"/>
          </a:xfrm>
        </p:spPr>
        <p:txBody>
          <a:bodyPr/>
          <a:lstStyle/>
          <a:p>
            <a:fld id="{8DA88D87-276B-497B-945D-87052CBB9262}" type="slidenum">
              <a:rPr lang="en-US" altLang="zh-CN"/>
              <a:pPr/>
              <a:t>41</a:t>
            </a:fld>
            <a:endParaRPr lang="en-US" altLang="zh-CN" dirty="0"/>
          </a:p>
        </p:txBody>
      </p:sp>
      <p:sp>
        <p:nvSpPr>
          <p:cNvPr id="106500" name="Rectangle 4"/>
          <p:cNvSpPr>
            <a:spLocks noGrp="1" noChangeArrowheads="1"/>
          </p:cNvSpPr>
          <p:nvPr>
            <p:ph type="title" idx="4294967295"/>
          </p:nvPr>
        </p:nvSpPr>
        <p:spPr>
          <a:xfrm>
            <a:off x="457200" y="0"/>
            <a:ext cx="8229600" cy="1143000"/>
          </a:xfrm>
        </p:spPr>
        <p:txBody>
          <a:bodyPr>
            <a:normAutofit fontScale="90000"/>
          </a:bodyPr>
          <a:lstStyle/>
          <a:p>
            <a:pPr algn="ctr"/>
            <a:r>
              <a:rPr lang="en-US" altLang="en-US" sz="3600" dirty="0" smtClean="0">
                <a:solidFill>
                  <a:schemeClr val="tx1"/>
                </a:solidFill>
              </a:rPr>
              <a:t>Each Alternative from Different Stakeholders’ Viewpoints</a:t>
            </a:r>
            <a:r>
              <a:rPr lang="en-US" altLang="en-US" sz="3600" dirty="0" smtClean="0"/>
              <a:t> </a:t>
            </a:r>
          </a:p>
        </p:txBody>
      </p:sp>
      <p:graphicFrame>
        <p:nvGraphicFramePr>
          <p:cNvPr id="106503" name="Object 7"/>
          <p:cNvGraphicFramePr>
            <a:graphicFrameLocks noGrp="1" noChangeAspect="1"/>
          </p:cNvGraphicFramePr>
          <p:nvPr>
            <p:ph idx="4294967295"/>
          </p:nvPr>
        </p:nvGraphicFramePr>
        <p:xfrm>
          <a:off x="533400" y="1066800"/>
          <a:ext cx="8229600" cy="5408613"/>
        </p:xfrm>
        <a:graphic>
          <a:graphicData uri="http://schemas.openxmlformats.org/presentationml/2006/ole">
            <mc:AlternateContent xmlns:mc="http://schemas.openxmlformats.org/markup-compatibility/2006">
              <mc:Choice xmlns:v="urn:schemas-microsoft-com:vml" Requires="v">
                <p:oleObj spid="_x0000_s14422" name="Chart" r:id="rId3" imgW="5334000" imgH="3505200" progId="Excel.Chart.8">
                  <p:embed/>
                </p:oleObj>
              </mc:Choice>
              <mc:Fallback>
                <p:oleObj name="Chart" r:id="rId3" imgW="5334000" imgH="3505200"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066800"/>
                        <a:ext cx="8229600" cy="540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971800" y="3352800"/>
            <a:ext cx="1905000" cy="2057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143000" y="1828800"/>
            <a:ext cx="1752600" cy="3886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4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normAutofit fontScale="90000"/>
          </a:bodyPr>
          <a:lstStyle/>
          <a:p>
            <a:r>
              <a:rPr lang="en-US" dirty="0" smtClean="0"/>
              <a:t>Voters voted NO</a:t>
            </a:r>
            <a:br>
              <a:rPr lang="en-US" dirty="0" smtClean="0"/>
            </a:br>
            <a:r>
              <a:rPr lang="en-US" dirty="0" smtClean="0"/>
              <a:t>There is no Home Depot in the city</a:t>
            </a:r>
            <a:endParaRPr lang="en-US" dirty="0"/>
          </a:p>
        </p:txBody>
      </p:sp>
      <p:sp>
        <p:nvSpPr>
          <p:cNvPr id="3" name="Slide Number Placeholder 2"/>
          <p:cNvSpPr>
            <a:spLocks noGrp="1"/>
          </p:cNvSpPr>
          <p:nvPr>
            <p:ph type="sldNum" sz="quarter" idx="12"/>
          </p:nvPr>
        </p:nvSpPr>
        <p:spPr/>
        <p:txBody>
          <a:bodyPr/>
          <a:lstStyle/>
          <a:p>
            <a:fld id="{AE41413C-6D03-4D32-8008-D7F8D8DF75DE}" type="slidenum">
              <a:rPr lang="en-US" smtClean="0"/>
              <a:t>42</a:t>
            </a:fld>
            <a:endParaRPr lang="en-US"/>
          </a:p>
        </p:txBody>
      </p:sp>
      <p:pic>
        <p:nvPicPr>
          <p:cNvPr id="24578" name="Picture 2" descr="C:\Users\Robin Keller\AppData\Local\Microsoft\Windows\Temporary Internet Files\Content.IE5\WAK0I83Z\vote_no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048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68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0"/>
            <a:ext cx="8229600" cy="1143000"/>
          </a:xfrm>
        </p:spPr>
        <p:txBody>
          <a:bodyPr>
            <a:noAutofit/>
          </a:bodyPr>
          <a:lstStyle/>
          <a:p>
            <a:pPr algn="l"/>
            <a:r>
              <a:rPr lang="en-US" sz="2800" dirty="0" smtClean="0"/>
              <a:t>So far, we have modeled decisions under certainty, with no probabilistic states of nature.</a:t>
            </a:r>
            <a:br>
              <a:rPr lang="en-US" sz="2800" dirty="0" smtClean="0"/>
            </a:br>
            <a:r>
              <a:rPr lang="en-US" sz="2800" dirty="0"/>
              <a:t/>
            </a:r>
            <a:br>
              <a:rPr lang="en-US" sz="2800" dirty="0"/>
            </a:br>
            <a:r>
              <a:rPr lang="en-US" sz="2800" dirty="0" smtClean="0"/>
              <a:t>Different stakeholders often disagree about the riskiness of new ventures and technologies.</a:t>
            </a:r>
            <a:r>
              <a:rPr lang="en-US" sz="2800" dirty="0"/>
              <a:t> </a:t>
            </a:r>
            <a:r>
              <a:rPr lang="en-US" sz="2800" dirty="0" smtClean="0"/>
              <a:t/>
            </a:r>
            <a:br>
              <a:rPr lang="en-US" sz="2800" dirty="0" smtClean="0"/>
            </a:br>
            <a:r>
              <a:rPr lang="en-US" sz="2800" dirty="0"/>
              <a:t/>
            </a:r>
            <a:br>
              <a:rPr lang="en-US" sz="2800" dirty="0"/>
            </a:br>
            <a:r>
              <a:rPr lang="en-US" sz="2800" dirty="0" smtClean="0"/>
              <a:t>Decision </a:t>
            </a:r>
            <a:r>
              <a:rPr lang="en-US" sz="2800" dirty="0"/>
              <a:t>trees with decision nodes and chance nodes can be constructed for each stakeholder.  </a:t>
            </a:r>
            <a:br>
              <a:rPr lang="en-US" sz="2800" dirty="0"/>
            </a:br>
            <a:r>
              <a:rPr lang="en-US" sz="2800" dirty="0" smtClean="0"/>
              <a:t/>
            </a:r>
            <a:br>
              <a:rPr lang="en-US" sz="2800" dirty="0" smtClean="0"/>
            </a:br>
            <a:r>
              <a:rPr lang="en-US" sz="2800" dirty="0" smtClean="0"/>
              <a:t>Stakeholders </a:t>
            </a:r>
            <a:r>
              <a:rPr lang="en-US" sz="2800" dirty="0"/>
              <a:t>may agree or disagree on different components (probabilities of outcomes, alternative actions, utility of outcomes, etc.)</a:t>
            </a:r>
            <a:br>
              <a:rPr lang="en-US" sz="2800" dirty="0"/>
            </a:br>
            <a:r>
              <a:rPr lang="en-US" sz="2800" dirty="0" smtClean="0"/>
              <a:t/>
            </a:r>
            <a:br>
              <a:rPr lang="en-US" sz="2800" dirty="0" smtClean="0"/>
            </a:br>
            <a:r>
              <a:rPr lang="en-US" sz="2800" dirty="0" smtClean="0"/>
              <a:t>Such </a:t>
            </a:r>
            <a:r>
              <a:rPr lang="en-US" sz="2800" dirty="0"/>
              <a:t>models may help clarify where </a:t>
            </a:r>
            <a:r>
              <a:rPr lang="en-US" sz="2800" dirty="0" smtClean="0"/>
              <a:t>there is agreement or not.</a:t>
            </a:r>
            <a:br>
              <a:rPr lang="en-US" sz="2800" dirty="0" smtClean="0"/>
            </a:br>
            <a:r>
              <a:rPr lang="en-US" sz="2800" dirty="0"/>
              <a:t/>
            </a:r>
            <a:br>
              <a:rPr lang="en-US" sz="2800" dirty="0"/>
            </a:br>
            <a:endParaRPr lang="en-US" sz="2800" dirty="0"/>
          </a:p>
        </p:txBody>
      </p:sp>
      <p:sp>
        <p:nvSpPr>
          <p:cNvPr id="3" name="Slide Number Placeholder 2"/>
          <p:cNvSpPr>
            <a:spLocks noGrp="1"/>
          </p:cNvSpPr>
          <p:nvPr>
            <p:ph type="sldNum" sz="quarter" idx="12"/>
          </p:nvPr>
        </p:nvSpPr>
        <p:spPr/>
        <p:txBody>
          <a:bodyPr/>
          <a:lstStyle/>
          <a:p>
            <a:fld id="{AE41413C-6D03-4D32-8008-D7F8D8DF75DE}" type="slidenum">
              <a:rPr lang="en-US" smtClean="0"/>
              <a:t>43</a:t>
            </a:fld>
            <a:endParaRPr lang="en-US"/>
          </a:p>
        </p:txBody>
      </p:sp>
    </p:spTree>
    <p:extLst>
      <p:ext uri="{BB962C8B-B14F-4D97-AF65-F5344CB8AC3E}">
        <p14:creationId xmlns:p14="http://schemas.microsoft.com/office/powerpoint/2010/main" val="4187536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305" y="400437"/>
            <a:ext cx="8229600" cy="4781781"/>
          </a:xfrm>
        </p:spPr>
        <p:txBody>
          <a:bodyPr>
            <a:normAutofit/>
          </a:bodyPr>
          <a:lstStyle/>
          <a:p>
            <a:pPr marL="0" indent="0" algn="ctr">
              <a:buNone/>
            </a:pPr>
            <a:r>
              <a:rPr lang="en-US" sz="4400" dirty="0" smtClean="0"/>
              <a:t>SUMMARY</a:t>
            </a:r>
          </a:p>
          <a:p>
            <a:pPr marL="0" indent="0" algn="ctr">
              <a:buNone/>
            </a:pPr>
            <a:endParaRPr lang="en-US" dirty="0" smtClean="0"/>
          </a:p>
          <a:p>
            <a:pPr marL="0" indent="0" algn="ctr">
              <a:buNone/>
            </a:pPr>
            <a:r>
              <a:rPr lang="en-US" dirty="0" smtClean="0"/>
              <a:t>A </a:t>
            </a:r>
            <a:r>
              <a:rPr lang="en-US" dirty="0"/>
              <a:t>key component of systems analysis is examining the perspectives and actions of multiple </a:t>
            </a:r>
            <a:r>
              <a:rPr lang="en-US" dirty="0" smtClean="0"/>
              <a:t>stakeholders </a:t>
            </a:r>
          </a:p>
          <a:p>
            <a:pPr marL="0" indent="0" algn="ctr">
              <a:buNone/>
            </a:pPr>
            <a:endParaRPr lang="en-US" sz="1200" dirty="0" smtClean="0"/>
          </a:p>
          <a:p>
            <a:pPr marL="0" indent="0" algn="ctr">
              <a:buNone/>
            </a:pPr>
            <a:r>
              <a:rPr lang="en-US" dirty="0" smtClean="0"/>
              <a:t>Constructing hierarchies </a:t>
            </a:r>
            <a:r>
              <a:rPr lang="en-US" dirty="0"/>
              <a:t>of </a:t>
            </a:r>
            <a:r>
              <a:rPr lang="en-US" dirty="0" smtClean="0"/>
              <a:t>objectives for stakeholders provides decision insights</a:t>
            </a:r>
            <a:endParaRPr lang="en-US" dirty="0"/>
          </a:p>
        </p:txBody>
      </p:sp>
      <p:sp>
        <p:nvSpPr>
          <p:cNvPr id="4" name="Slide Number Placeholder 3"/>
          <p:cNvSpPr>
            <a:spLocks noGrp="1"/>
          </p:cNvSpPr>
          <p:nvPr>
            <p:ph type="sldNum" sz="quarter" idx="12"/>
          </p:nvPr>
        </p:nvSpPr>
        <p:spPr/>
        <p:txBody>
          <a:bodyPr/>
          <a:lstStyle/>
          <a:p>
            <a:fld id="{AE41413C-6D03-4D32-8008-D7F8D8DF75DE}" type="slidenum">
              <a:rPr lang="en-US" smtClean="0"/>
              <a:t>44</a:t>
            </a:fld>
            <a:endParaRPr lang="en-US"/>
          </a:p>
        </p:txBody>
      </p:sp>
      <p:pic>
        <p:nvPicPr>
          <p:cNvPr id="5" name="Picture 5" descr="MPj043313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52400"/>
            <a:ext cx="2209800" cy="1301750"/>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p:cNvGrpSpPr>
            <a:grpSpLocks/>
          </p:cNvGrpSpPr>
          <p:nvPr/>
        </p:nvGrpSpPr>
        <p:grpSpPr bwMode="auto">
          <a:xfrm>
            <a:off x="6210300" y="4781660"/>
            <a:ext cx="1501140" cy="1940770"/>
            <a:chOff x="612" y="720"/>
            <a:chExt cx="14400" cy="9138"/>
          </a:xfrm>
        </p:grpSpPr>
        <p:grpSp>
          <p:nvGrpSpPr>
            <p:cNvPr id="66" name="Group 65"/>
            <p:cNvGrpSpPr>
              <a:grpSpLocks/>
            </p:cNvGrpSpPr>
            <p:nvPr/>
          </p:nvGrpSpPr>
          <p:grpSpPr bwMode="auto">
            <a:xfrm>
              <a:off x="5117" y="6210"/>
              <a:ext cx="500" cy="3407"/>
              <a:chOff x="5112" y="7305"/>
              <a:chExt cx="500" cy="3600"/>
            </a:xfrm>
          </p:grpSpPr>
          <p:sp>
            <p:nvSpPr>
              <p:cNvPr id="116" name="Line 228"/>
              <p:cNvSpPr>
                <a:spLocks noChangeShapeType="1"/>
              </p:cNvSpPr>
              <p:nvPr/>
            </p:nvSpPr>
            <p:spPr bwMode="auto">
              <a:xfrm>
                <a:off x="5352" y="7305"/>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7" name="Line 227"/>
              <p:cNvSpPr>
                <a:spLocks noChangeShapeType="1"/>
              </p:cNvSpPr>
              <p:nvPr/>
            </p:nvSpPr>
            <p:spPr bwMode="auto">
              <a:xfrm>
                <a:off x="5352" y="730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8" name="Line 226"/>
              <p:cNvSpPr>
                <a:spLocks noChangeShapeType="1"/>
              </p:cNvSpPr>
              <p:nvPr/>
            </p:nvSpPr>
            <p:spPr bwMode="auto">
              <a:xfrm>
                <a:off x="5367" y="801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9" name="Line 225"/>
              <p:cNvSpPr>
                <a:spLocks noChangeShapeType="1"/>
              </p:cNvSpPr>
              <p:nvPr/>
            </p:nvSpPr>
            <p:spPr bwMode="auto">
              <a:xfrm>
                <a:off x="5362" y="874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0" name="Line 224"/>
              <p:cNvSpPr>
                <a:spLocks noChangeShapeType="1"/>
              </p:cNvSpPr>
              <p:nvPr/>
            </p:nvSpPr>
            <p:spPr bwMode="auto">
              <a:xfrm>
                <a:off x="5362" y="945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1" name="Line 223"/>
              <p:cNvSpPr>
                <a:spLocks noChangeShapeType="1"/>
              </p:cNvSpPr>
              <p:nvPr/>
            </p:nvSpPr>
            <p:spPr bwMode="auto">
              <a:xfrm>
                <a:off x="5367" y="1015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2" name="Line 222"/>
              <p:cNvSpPr>
                <a:spLocks noChangeShapeType="1"/>
              </p:cNvSpPr>
              <p:nvPr/>
            </p:nvSpPr>
            <p:spPr bwMode="auto">
              <a:xfrm>
                <a:off x="5352" y="1090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23" name="Line 221"/>
              <p:cNvSpPr>
                <a:spLocks noChangeShapeType="1"/>
              </p:cNvSpPr>
              <p:nvPr/>
            </p:nvSpPr>
            <p:spPr bwMode="auto">
              <a:xfrm>
                <a:off x="5112" y="9105"/>
                <a:ext cx="2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7" name="Group 66"/>
            <p:cNvGrpSpPr>
              <a:grpSpLocks/>
            </p:cNvGrpSpPr>
            <p:nvPr/>
          </p:nvGrpSpPr>
          <p:grpSpPr bwMode="auto">
            <a:xfrm>
              <a:off x="8331" y="4491"/>
              <a:ext cx="540" cy="1022"/>
              <a:chOff x="8322" y="1260"/>
              <a:chExt cx="540" cy="1080"/>
            </a:xfrm>
          </p:grpSpPr>
          <p:sp>
            <p:nvSpPr>
              <p:cNvPr id="112" name="Line 219"/>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3" name="Line 218"/>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4" name="Line 217"/>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5" name="Line 216"/>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8" name="Group 67"/>
            <p:cNvGrpSpPr>
              <a:grpSpLocks/>
            </p:cNvGrpSpPr>
            <p:nvPr/>
          </p:nvGrpSpPr>
          <p:grpSpPr bwMode="auto">
            <a:xfrm>
              <a:off x="8344" y="2436"/>
              <a:ext cx="530" cy="1533"/>
              <a:chOff x="8332" y="3060"/>
              <a:chExt cx="530" cy="1620"/>
            </a:xfrm>
          </p:grpSpPr>
          <p:sp>
            <p:nvSpPr>
              <p:cNvPr id="106" name="Line 214"/>
              <p:cNvSpPr>
                <a:spLocks noChangeShapeType="1"/>
              </p:cNvSpPr>
              <p:nvPr/>
            </p:nvSpPr>
            <p:spPr bwMode="auto">
              <a:xfrm>
                <a:off x="8607" y="30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7" name="Line 213"/>
              <p:cNvSpPr>
                <a:spLocks noChangeShapeType="1"/>
              </p:cNvSpPr>
              <p:nvPr/>
            </p:nvSpPr>
            <p:spPr bwMode="auto">
              <a:xfrm>
                <a:off x="8607" y="30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8" name="Line 212"/>
              <p:cNvSpPr>
                <a:spLocks noChangeShapeType="1"/>
              </p:cNvSpPr>
              <p:nvPr/>
            </p:nvSpPr>
            <p:spPr bwMode="auto">
              <a:xfrm>
                <a:off x="8617" y="360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9" name="Line 211"/>
              <p:cNvSpPr>
                <a:spLocks noChangeShapeType="1"/>
              </p:cNvSpPr>
              <p:nvPr/>
            </p:nvSpPr>
            <p:spPr bwMode="auto">
              <a:xfrm>
                <a:off x="8602" y="41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0" name="Line 210"/>
              <p:cNvSpPr>
                <a:spLocks noChangeShapeType="1"/>
              </p:cNvSpPr>
              <p:nvPr/>
            </p:nvSpPr>
            <p:spPr bwMode="auto">
              <a:xfrm>
                <a:off x="8607" y="468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11" name="Line 209"/>
              <p:cNvSpPr>
                <a:spLocks noChangeShapeType="1"/>
              </p:cNvSpPr>
              <p:nvPr/>
            </p:nvSpPr>
            <p:spPr bwMode="auto">
              <a:xfrm>
                <a:off x="8332" y="3900"/>
                <a:ext cx="2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9" name="Group 68"/>
            <p:cNvGrpSpPr>
              <a:grpSpLocks/>
            </p:cNvGrpSpPr>
            <p:nvPr/>
          </p:nvGrpSpPr>
          <p:grpSpPr bwMode="auto">
            <a:xfrm>
              <a:off x="8331" y="890"/>
              <a:ext cx="540" cy="1023"/>
              <a:chOff x="8322" y="1260"/>
              <a:chExt cx="540" cy="1080"/>
            </a:xfrm>
          </p:grpSpPr>
          <p:sp>
            <p:nvSpPr>
              <p:cNvPr id="102" name="Line 207"/>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3" name="Line 206"/>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4" name="Line 205"/>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5" name="Line 204"/>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0" name="Group 69"/>
            <p:cNvGrpSpPr>
              <a:grpSpLocks/>
            </p:cNvGrpSpPr>
            <p:nvPr/>
          </p:nvGrpSpPr>
          <p:grpSpPr bwMode="auto">
            <a:xfrm>
              <a:off x="5153" y="1401"/>
              <a:ext cx="540" cy="3639"/>
              <a:chOff x="8322" y="1260"/>
              <a:chExt cx="540" cy="1080"/>
            </a:xfrm>
          </p:grpSpPr>
          <p:sp>
            <p:nvSpPr>
              <p:cNvPr id="98" name="Line 202"/>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9" name="Line 201"/>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0" name="Line 200"/>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1" name="Line 199"/>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71" name="Rectangle 70"/>
            <p:cNvSpPr>
              <a:spLocks noChangeArrowheads="1"/>
            </p:cNvSpPr>
            <p:nvPr/>
          </p:nvSpPr>
          <p:spPr bwMode="auto">
            <a:xfrm>
              <a:off x="8734" y="720"/>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2" name="Rectangle 71"/>
            <p:cNvSpPr>
              <a:spLocks noChangeArrowheads="1"/>
            </p:cNvSpPr>
            <p:nvPr/>
          </p:nvSpPr>
          <p:spPr bwMode="auto">
            <a:xfrm>
              <a:off x="8734" y="1231"/>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3" name="Rectangle 72"/>
            <p:cNvSpPr>
              <a:spLocks noChangeArrowheads="1"/>
            </p:cNvSpPr>
            <p:nvPr/>
          </p:nvSpPr>
          <p:spPr bwMode="auto">
            <a:xfrm>
              <a:off x="8734" y="1742"/>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4" name="Rectangle 73"/>
            <p:cNvSpPr>
              <a:spLocks noChangeArrowheads="1"/>
            </p:cNvSpPr>
            <p:nvPr/>
          </p:nvSpPr>
          <p:spPr bwMode="auto">
            <a:xfrm>
              <a:off x="8734" y="2266"/>
              <a:ext cx="6243"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5" name="Rectangle 74"/>
            <p:cNvSpPr>
              <a:spLocks noChangeArrowheads="1"/>
            </p:cNvSpPr>
            <p:nvPr/>
          </p:nvSpPr>
          <p:spPr bwMode="auto">
            <a:xfrm>
              <a:off x="8770" y="2777"/>
              <a:ext cx="6242"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6" name="Rectangle 75"/>
            <p:cNvSpPr>
              <a:spLocks noChangeArrowheads="1"/>
            </p:cNvSpPr>
            <p:nvPr/>
          </p:nvSpPr>
          <p:spPr bwMode="auto">
            <a:xfrm>
              <a:off x="8734" y="3288"/>
              <a:ext cx="6243"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7" name="Rectangle 76"/>
            <p:cNvSpPr>
              <a:spLocks noChangeArrowheads="1"/>
            </p:cNvSpPr>
            <p:nvPr/>
          </p:nvSpPr>
          <p:spPr bwMode="auto">
            <a:xfrm>
              <a:off x="8734" y="3799"/>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8" name="Rectangle 77"/>
            <p:cNvSpPr>
              <a:spLocks noChangeArrowheads="1"/>
            </p:cNvSpPr>
            <p:nvPr/>
          </p:nvSpPr>
          <p:spPr bwMode="auto">
            <a:xfrm>
              <a:off x="8734" y="4320"/>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79" name="Rectangle 78"/>
            <p:cNvSpPr>
              <a:spLocks noChangeArrowheads="1"/>
            </p:cNvSpPr>
            <p:nvPr/>
          </p:nvSpPr>
          <p:spPr bwMode="auto">
            <a:xfrm>
              <a:off x="8734" y="4831"/>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0" name="Rectangle 79"/>
            <p:cNvSpPr>
              <a:spLocks noChangeArrowheads="1"/>
            </p:cNvSpPr>
            <p:nvPr/>
          </p:nvSpPr>
          <p:spPr bwMode="auto">
            <a:xfrm>
              <a:off x="8734" y="5342"/>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1" name="Rectangle 80"/>
            <p:cNvSpPr>
              <a:spLocks noChangeArrowheads="1"/>
            </p:cNvSpPr>
            <p:nvPr/>
          </p:nvSpPr>
          <p:spPr bwMode="auto">
            <a:xfrm>
              <a:off x="5542" y="890"/>
              <a:ext cx="2660" cy="1023"/>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2" name="Rectangle 81"/>
            <p:cNvSpPr>
              <a:spLocks noChangeArrowheads="1"/>
            </p:cNvSpPr>
            <p:nvPr/>
          </p:nvSpPr>
          <p:spPr bwMode="auto">
            <a:xfrm>
              <a:off x="5542" y="2748"/>
              <a:ext cx="2660" cy="1022"/>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3" name="Rectangle 82"/>
            <p:cNvSpPr>
              <a:spLocks noChangeArrowheads="1"/>
            </p:cNvSpPr>
            <p:nvPr/>
          </p:nvSpPr>
          <p:spPr bwMode="auto">
            <a:xfrm>
              <a:off x="5542" y="4491"/>
              <a:ext cx="2660" cy="1022"/>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4" name="Rectangle 83"/>
            <p:cNvSpPr>
              <a:spLocks noChangeArrowheads="1"/>
            </p:cNvSpPr>
            <p:nvPr/>
          </p:nvSpPr>
          <p:spPr bwMode="auto">
            <a:xfrm>
              <a:off x="5542" y="5940"/>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5" name="Rectangle 84"/>
            <p:cNvSpPr>
              <a:spLocks noChangeArrowheads="1"/>
            </p:cNvSpPr>
            <p:nvPr/>
          </p:nvSpPr>
          <p:spPr bwMode="auto">
            <a:xfrm>
              <a:off x="5542" y="6621"/>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6" name="Rectangle 85"/>
            <p:cNvSpPr>
              <a:spLocks noChangeArrowheads="1"/>
            </p:cNvSpPr>
            <p:nvPr/>
          </p:nvSpPr>
          <p:spPr bwMode="auto">
            <a:xfrm>
              <a:off x="5542" y="7303"/>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7" name="Rectangle 86"/>
            <p:cNvSpPr>
              <a:spLocks noChangeArrowheads="1"/>
            </p:cNvSpPr>
            <p:nvPr/>
          </p:nvSpPr>
          <p:spPr bwMode="auto">
            <a:xfrm>
              <a:off x="5542" y="7984"/>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8" name="Rectangle 87"/>
            <p:cNvSpPr>
              <a:spLocks noChangeArrowheads="1"/>
            </p:cNvSpPr>
            <p:nvPr/>
          </p:nvSpPr>
          <p:spPr bwMode="auto">
            <a:xfrm>
              <a:off x="5542" y="8666"/>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89" name="Rectangle 88"/>
            <p:cNvSpPr>
              <a:spLocks noChangeArrowheads="1"/>
            </p:cNvSpPr>
            <p:nvPr/>
          </p:nvSpPr>
          <p:spPr bwMode="auto">
            <a:xfrm>
              <a:off x="5542" y="9347"/>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90" name="Rectangle 89"/>
            <p:cNvSpPr>
              <a:spLocks noChangeArrowheads="1"/>
            </p:cNvSpPr>
            <p:nvPr/>
          </p:nvSpPr>
          <p:spPr bwMode="auto">
            <a:xfrm>
              <a:off x="3095" y="2594"/>
              <a:ext cx="1950" cy="1874"/>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91" name="Rectangle 90"/>
            <p:cNvSpPr>
              <a:spLocks noChangeArrowheads="1"/>
            </p:cNvSpPr>
            <p:nvPr/>
          </p:nvSpPr>
          <p:spPr bwMode="auto">
            <a:xfrm>
              <a:off x="3095" y="6893"/>
              <a:ext cx="1950" cy="1874"/>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500" dirty="0">
                <a:ea typeface="SimSun" pitchFamily="2" charset="-122"/>
                <a:cs typeface="Times New Roman" pitchFamily="18" charset="0"/>
              </a:endParaRPr>
            </a:p>
          </p:txBody>
        </p:sp>
        <p:sp>
          <p:nvSpPr>
            <p:cNvPr id="92" name="Rectangle 91"/>
            <p:cNvSpPr>
              <a:spLocks noChangeArrowheads="1"/>
            </p:cNvSpPr>
            <p:nvPr/>
          </p:nvSpPr>
          <p:spPr bwMode="auto">
            <a:xfrm>
              <a:off x="612" y="5376"/>
              <a:ext cx="2128" cy="1756"/>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400" dirty="0">
                <a:ea typeface="SimSun" pitchFamily="2" charset="-122"/>
                <a:cs typeface="Times New Roman" pitchFamily="18" charset="0"/>
              </a:endParaRPr>
            </a:p>
          </p:txBody>
        </p:sp>
        <p:grpSp>
          <p:nvGrpSpPr>
            <p:cNvPr id="93" name="Group 92"/>
            <p:cNvGrpSpPr>
              <a:grpSpLocks/>
            </p:cNvGrpSpPr>
            <p:nvPr/>
          </p:nvGrpSpPr>
          <p:grpSpPr bwMode="auto">
            <a:xfrm>
              <a:off x="2779" y="3616"/>
              <a:ext cx="353" cy="4304"/>
              <a:chOff x="2772" y="4140"/>
              <a:chExt cx="353" cy="5040"/>
            </a:xfrm>
          </p:grpSpPr>
          <p:sp>
            <p:nvSpPr>
              <p:cNvPr id="94" name="Line 175"/>
              <p:cNvSpPr>
                <a:spLocks noChangeShapeType="1"/>
              </p:cNvSpPr>
              <p:nvPr/>
            </p:nvSpPr>
            <p:spPr bwMode="auto">
              <a:xfrm>
                <a:off x="2959" y="4140"/>
                <a:ext cx="0" cy="50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5" name="Line 174"/>
              <p:cNvSpPr>
                <a:spLocks noChangeShapeType="1"/>
              </p:cNvSpPr>
              <p:nvPr/>
            </p:nvSpPr>
            <p:spPr bwMode="auto">
              <a:xfrm>
                <a:off x="2959" y="4140"/>
                <a:ext cx="1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6" name="Line 173"/>
              <p:cNvSpPr>
                <a:spLocks noChangeShapeType="1"/>
              </p:cNvSpPr>
              <p:nvPr/>
            </p:nvSpPr>
            <p:spPr bwMode="auto">
              <a:xfrm>
                <a:off x="2959" y="9180"/>
                <a:ext cx="1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97" name="Line 172"/>
              <p:cNvSpPr>
                <a:spLocks noChangeShapeType="1"/>
              </p:cNvSpPr>
              <p:nvPr/>
            </p:nvSpPr>
            <p:spPr bwMode="auto">
              <a:xfrm>
                <a:off x="2772" y="6753"/>
                <a:ext cx="1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grpSp>
        <p:nvGrpSpPr>
          <p:cNvPr id="64" name="Group 63"/>
          <p:cNvGrpSpPr>
            <a:grpSpLocks/>
          </p:cNvGrpSpPr>
          <p:nvPr/>
        </p:nvGrpSpPr>
        <p:grpSpPr bwMode="auto">
          <a:xfrm>
            <a:off x="1744310" y="5426922"/>
            <a:ext cx="650343" cy="858190"/>
            <a:chOff x="612" y="720"/>
            <a:chExt cx="14400" cy="9138"/>
          </a:xfrm>
        </p:grpSpPr>
        <p:grpSp>
          <p:nvGrpSpPr>
            <p:cNvPr id="124" name="Group 123"/>
            <p:cNvGrpSpPr>
              <a:grpSpLocks/>
            </p:cNvGrpSpPr>
            <p:nvPr/>
          </p:nvGrpSpPr>
          <p:grpSpPr bwMode="auto">
            <a:xfrm>
              <a:off x="5117" y="6210"/>
              <a:ext cx="500" cy="3407"/>
              <a:chOff x="5112" y="7305"/>
              <a:chExt cx="500" cy="3600"/>
            </a:xfrm>
          </p:grpSpPr>
          <p:sp>
            <p:nvSpPr>
              <p:cNvPr id="164" name="Line 228"/>
              <p:cNvSpPr>
                <a:spLocks noChangeShapeType="1"/>
              </p:cNvSpPr>
              <p:nvPr/>
            </p:nvSpPr>
            <p:spPr bwMode="auto">
              <a:xfrm>
                <a:off x="5352" y="7305"/>
                <a:ext cx="0" cy="3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5" name="Line 227"/>
              <p:cNvSpPr>
                <a:spLocks noChangeShapeType="1"/>
              </p:cNvSpPr>
              <p:nvPr/>
            </p:nvSpPr>
            <p:spPr bwMode="auto">
              <a:xfrm>
                <a:off x="5352" y="7305"/>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6" name="Line 226"/>
              <p:cNvSpPr>
                <a:spLocks noChangeShapeType="1"/>
              </p:cNvSpPr>
              <p:nvPr/>
            </p:nvSpPr>
            <p:spPr bwMode="auto">
              <a:xfrm>
                <a:off x="5367" y="801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7" name="Line 225"/>
              <p:cNvSpPr>
                <a:spLocks noChangeShapeType="1"/>
              </p:cNvSpPr>
              <p:nvPr/>
            </p:nvSpPr>
            <p:spPr bwMode="auto">
              <a:xfrm>
                <a:off x="5362" y="8745"/>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8" name="Line 224"/>
              <p:cNvSpPr>
                <a:spLocks noChangeShapeType="1"/>
              </p:cNvSpPr>
              <p:nvPr/>
            </p:nvSpPr>
            <p:spPr bwMode="auto">
              <a:xfrm>
                <a:off x="5362" y="945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9" name="Line 223"/>
              <p:cNvSpPr>
                <a:spLocks noChangeShapeType="1"/>
              </p:cNvSpPr>
              <p:nvPr/>
            </p:nvSpPr>
            <p:spPr bwMode="auto">
              <a:xfrm>
                <a:off x="5367" y="10155"/>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0" name="Line 222"/>
              <p:cNvSpPr>
                <a:spLocks noChangeShapeType="1"/>
              </p:cNvSpPr>
              <p:nvPr/>
            </p:nvSpPr>
            <p:spPr bwMode="auto">
              <a:xfrm>
                <a:off x="5352" y="10905"/>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71" name="Line 221"/>
              <p:cNvSpPr>
                <a:spLocks noChangeShapeType="1"/>
              </p:cNvSpPr>
              <p:nvPr/>
            </p:nvSpPr>
            <p:spPr bwMode="auto">
              <a:xfrm>
                <a:off x="5112" y="9105"/>
                <a:ext cx="21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25" name="Group 124"/>
            <p:cNvGrpSpPr>
              <a:grpSpLocks/>
            </p:cNvGrpSpPr>
            <p:nvPr/>
          </p:nvGrpSpPr>
          <p:grpSpPr bwMode="auto">
            <a:xfrm>
              <a:off x="8344" y="2436"/>
              <a:ext cx="530" cy="1533"/>
              <a:chOff x="8332" y="3060"/>
              <a:chExt cx="530" cy="1620"/>
            </a:xfrm>
          </p:grpSpPr>
          <p:sp>
            <p:nvSpPr>
              <p:cNvPr id="158" name="Line 214"/>
              <p:cNvSpPr>
                <a:spLocks noChangeShapeType="1"/>
              </p:cNvSpPr>
              <p:nvPr/>
            </p:nvSpPr>
            <p:spPr bwMode="auto">
              <a:xfrm>
                <a:off x="8607" y="3060"/>
                <a:ext cx="0" cy="162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9" name="Line 213"/>
              <p:cNvSpPr>
                <a:spLocks noChangeShapeType="1"/>
              </p:cNvSpPr>
              <p:nvPr/>
            </p:nvSpPr>
            <p:spPr bwMode="auto">
              <a:xfrm>
                <a:off x="8607" y="306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0" name="Line 212"/>
              <p:cNvSpPr>
                <a:spLocks noChangeShapeType="1"/>
              </p:cNvSpPr>
              <p:nvPr/>
            </p:nvSpPr>
            <p:spPr bwMode="auto">
              <a:xfrm>
                <a:off x="8617" y="360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1" name="Line 211"/>
              <p:cNvSpPr>
                <a:spLocks noChangeShapeType="1"/>
              </p:cNvSpPr>
              <p:nvPr/>
            </p:nvSpPr>
            <p:spPr bwMode="auto">
              <a:xfrm>
                <a:off x="8602" y="414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2" name="Line 210"/>
              <p:cNvSpPr>
                <a:spLocks noChangeShapeType="1"/>
              </p:cNvSpPr>
              <p:nvPr/>
            </p:nvSpPr>
            <p:spPr bwMode="auto">
              <a:xfrm>
                <a:off x="8607" y="468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63" name="Line 209"/>
              <p:cNvSpPr>
                <a:spLocks noChangeShapeType="1"/>
              </p:cNvSpPr>
              <p:nvPr/>
            </p:nvSpPr>
            <p:spPr bwMode="auto">
              <a:xfrm>
                <a:off x="8332" y="3900"/>
                <a:ext cx="25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26" name="Group 125"/>
            <p:cNvGrpSpPr>
              <a:grpSpLocks/>
            </p:cNvGrpSpPr>
            <p:nvPr/>
          </p:nvGrpSpPr>
          <p:grpSpPr bwMode="auto">
            <a:xfrm>
              <a:off x="8331" y="890"/>
              <a:ext cx="540" cy="1023"/>
              <a:chOff x="8322" y="1260"/>
              <a:chExt cx="540" cy="1080"/>
            </a:xfrm>
          </p:grpSpPr>
          <p:sp>
            <p:nvSpPr>
              <p:cNvPr id="154" name="Line 207"/>
              <p:cNvSpPr>
                <a:spLocks noChangeShapeType="1"/>
              </p:cNvSpPr>
              <p:nvPr/>
            </p:nvSpPr>
            <p:spPr bwMode="auto">
              <a:xfrm>
                <a:off x="8607" y="1260"/>
                <a:ext cx="0" cy="108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5" name="Line 206"/>
              <p:cNvSpPr>
                <a:spLocks noChangeShapeType="1"/>
              </p:cNvSpPr>
              <p:nvPr/>
            </p:nvSpPr>
            <p:spPr bwMode="auto">
              <a:xfrm>
                <a:off x="8322" y="1800"/>
                <a:ext cx="54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6" name="Line 205"/>
              <p:cNvSpPr>
                <a:spLocks noChangeShapeType="1"/>
              </p:cNvSpPr>
              <p:nvPr/>
            </p:nvSpPr>
            <p:spPr bwMode="auto">
              <a:xfrm>
                <a:off x="8607" y="126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7" name="Line 204"/>
              <p:cNvSpPr>
                <a:spLocks noChangeShapeType="1"/>
              </p:cNvSpPr>
              <p:nvPr/>
            </p:nvSpPr>
            <p:spPr bwMode="auto">
              <a:xfrm>
                <a:off x="8602" y="234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27" name="Group 126"/>
            <p:cNvGrpSpPr>
              <a:grpSpLocks/>
            </p:cNvGrpSpPr>
            <p:nvPr/>
          </p:nvGrpSpPr>
          <p:grpSpPr bwMode="auto">
            <a:xfrm>
              <a:off x="5153" y="1401"/>
              <a:ext cx="540" cy="2399"/>
              <a:chOff x="8322" y="1260"/>
              <a:chExt cx="540" cy="712"/>
            </a:xfrm>
          </p:grpSpPr>
          <p:sp>
            <p:nvSpPr>
              <p:cNvPr id="151" name="Line 202"/>
              <p:cNvSpPr>
                <a:spLocks noChangeShapeType="1"/>
              </p:cNvSpPr>
              <p:nvPr/>
            </p:nvSpPr>
            <p:spPr bwMode="auto">
              <a:xfrm>
                <a:off x="8607" y="1260"/>
                <a:ext cx="255" cy="71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2" name="Line 201"/>
              <p:cNvSpPr>
                <a:spLocks noChangeShapeType="1"/>
              </p:cNvSpPr>
              <p:nvPr/>
            </p:nvSpPr>
            <p:spPr bwMode="auto">
              <a:xfrm>
                <a:off x="8322" y="1800"/>
                <a:ext cx="54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3" name="Line 200"/>
              <p:cNvSpPr>
                <a:spLocks noChangeShapeType="1"/>
              </p:cNvSpPr>
              <p:nvPr/>
            </p:nvSpPr>
            <p:spPr bwMode="auto">
              <a:xfrm>
                <a:off x="8607" y="1260"/>
                <a:ext cx="24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28" name="Rectangle 127"/>
            <p:cNvSpPr>
              <a:spLocks noChangeArrowheads="1"/>
            </p:cNvSpPr>
            <p:nvPr/>
          </p:nvSpPr>
          <p:spPr bwMode="auto">
            <a:xfrm>
              <a:off x="8734" y="720"/>
              <a:ext cx="6243" cy="34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29" name="Rectangle 128"/>
            <p:cNvSpPr>
              <a:spLocks noChangeArrowheads="1"/>
            </p:cNvSpPr>
            <p:nvPr/>
          </p:nvSpPr>
          <p:spPr bwMode="auto">
            <a:xfrm>
              <a:off x="8734" y="1231"/>
              <a:ext cx="6243" cy="34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0" name="Rectangle 129"/>
            <p:cNvSpPr>
              <a:spLocks noChangeArrowheads="1"/>
            </p:cNvSpPr>
            <p:nvPr/>
          </p:nvSpPr>
          <p:spPr bwMode="auto">
            <a:xfrm>
              <a:off x="8734" y="1742"/>
              <a:ext cx="6243" cy="34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1" name="Rectangle 130"/>
            <p:cNvSpPr>
              <a:spLocks noChangeArrowheads="1"/>
            </p:cNvSpPr>
            <p:nvPr/>
          </p:nvSpPr>
          <p:spPr bwMode="auto">
            <a:xfrm>
              <a:off x="8734" y="2266"/>
              <a:ext cx="6243" cy="340"/>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2" name="Rectangle 131"/>
            <p:cNvSpPr>
              <a:spLocks noChangeArrowheads="1"/>
            </p:cNvSpPr>
            <p:nvPr/>
          </p:nvSpPr>
          <p:spPr bwMode="auto">
            <a:xfrm>
              <a:off x="8770" y="2777"/>
              <a:ext cx="6242" cy="340"/>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3" name="Rectangle 132"/>
            <p:cNvSpPr>
              <a:spLocks noChangeArrowheads="1"/>
            </p:cNvSpPr>
            <p:nvPr/>
          </p:nvSpPr>
          <p:spPr bwMode="auto">
            <a:xfrm>
              <a:off x="8734" y="3288"/>
              <a:ext cx="6243" cy="340"/>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4" name="Rectangle 133"/>
            <p:cNvSpPr>
              <a:spLocks noChangeArrowheads="1"/>
            </p:cNvSpPr>
            <p:nvPr/>
          </p:nvSpPr>
          <p:spPr bwMode="auto">
            <a:xfrm>
              <a:off x="8734" y="3799"/>
              <a:ext cx="6243" cy="34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5" name="Rectangle 134"/>
            <p:cNvSpPr>
              <a:spLocks noChangeArrowheads="1"/>
            </p:cNvSpPr>
            <p:nvPr/>
          </p:nvSpPr>
          <p:spPr bwMode="auto">
            <a:xfrm>
              <a:off x="5542" y="890"/>
              <a:ext cx="2660" cy="1023"/>
            </a:xfrm>
            <a:prstGeom prst="rect">
              <a:avLst/>
            </a:prstGeom>
            <a:solidFill>
              <a:srgbClr val="FFFFFF"/>
            </a:solidFill>
            <a:ln w="9525">
              <a:solidFill>
                <a:srgbClr val="FF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6" name="Rectangle 135"/>
            <p:cNvSpPr>
              <a:spLocks noChangeArrowheads="1"/>
            </p:cNvSpPr>
            <p:nvPr/>
          </p:nvSpPr>
          <p:spPr bwMode="auto">
            <a:xfrm>
              <a:off x="5542" y="2748"/>
              <a:ext cx="2660" cy="1022"/>
            </a:xfrm>
            <a:prstGeom prst="rect">
              <a:avLst/>
            </a:prstGeom>
            <a:solidFill>
              <a:srgbClr val="FFFFFF"/>
            </a:solidFill>
            <a:ln w="9525">
              <a:solidFill>
                <a:srgbClr val="FF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7" name="Rectangle 136"/>
            <p:cNvSpPr>
              <a:spLocks noChangeArrowheads="1"/>
            </p:cNvSpPr>
            <p:nvPr/>
          </p:nvSpPr>
          <p:spPr bwMode="auto">
            <a:xfrm>
              <a:off x="5542" y="5940"/>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8" name="Rectangle 137"/>
            <p:cNvSpPr>
              <a:spLocks noChangeArrowheads="1"/>
            </p:cNvSpPr>
            <p:nvPr/>
          </p:nvSpPr>
          <p:spPr bwMode="auto">
            <a:xfrm>
              <a:off x="5542" y="6621"/>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9" name="Rectangle 138"/>
            <p:cNvSpPr>
              <a:spLocks noChangeArrowheads="1"/>
            </p:cNvSpPr>
            <p:nvPr/>
          </p:nvSpPr>
          <p:spPr bwMode="auto">
            <a:xfrm>
              <a:off x="5542" y="7303"/>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0" name="Rectangle 139"/>
            <p:cNvSpPr>
              <a:spLocks noChangeArrowheads="1"/>
            </p:cNvSpPr>
            <p:nvPr/>
          </p:nvSpPr>
          <p:spPr bwMode="auto">
            <a:xfrm>
              <a:off x="5542" y="7984"/>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1" name="Rectangle 140"/>
            <p:cNvSpPr>
              <a:spLocks noChangeArrowheads="1"/>
            </p:cNvSpPr>
            <p:nvPr/>
          </p:nvSpPr>
          <p:spPr bwMode="auto">
            <a:xfrm>
              <a:off x="5542" y="8666"/>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2" name="Rectangle 141"/>
            <p:cNvSpPr>
              <a:spLocks noChangeArrowheads="1"/>
            </p:cNvSpPr>
            <p:nvPr/>
          </p:nvSpPr>
          <p:spPr bwMode="auto">
            <a:xfrm>
              <a:off x="5542" y="9347"/>
              <a:ext cx="7803" cy="511"/>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3" name="Rectangle 142"/>
            <p:cNvSpPr>
              <a:spLocks noChangeArrowheads="1"/>
            </p:cNvSpPr>
            <p:nvPr/>
          </p:nvSpPr>
          <p:spPr bwMode="auto">
            <a:xfrm>
              <a:off x="3095" y="2594"/>
              <a:ext cx="1950" cy="1874"/>
            </a:xfrm>
            <a:prstGeom prst="rect">
              <a:avLst/>
            </a:prstGeom>
            <a:solidFill>
              <a:srgbClr val="FFFFFF"/>
            </a:solidFill>
            <a:ln w="9525">
              <a:solidFill>
                <a:srgbClr val="FF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4" name="Rectangle 143"/>
            <p:cNvSpPr>
              <a:spLocks noChangeArrowheads="1"/>
            </p:cNvSpPr>
            <p:nvPr/>
          </p:nvSpPr>
          <p:spPr bwMode="auto">
            <a:xfrm>
              <a:off x="3095" y="6893"/>
              <a:ext cx="1950" cy="1874"/>
            </a:xfrm>
            <a:prstGeom prst="rect">
              <a:avLst/>
            </a:prstGeom>
            <a:solidFill>
              <a:srgbClr val="FFFFFF"/>
            </a:solidFill>
            <a:ln w="9525">
              <a:solidFill>
                <a:srgbClr val="FF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500" dirty="0">
                <a:ea typeface="SimSun" pitchFamily="2" charset="-122"/>
                <a:cs typeface="Times New Roman" pitchFamily="18" charset="0"/>
              </a:endParaRPr>
            </a:p>
          </p:txBody>
        </p:sp>
        <p:sp>
          <p:nvSpPr>
            <p:cNvPr id="145" name="Rectangle 144"/>
            <p:cNvSpPr>
              <a:spLocks noChangeArrowheads="1"/>
            </p:cNvSpPr>
            <p:nvPr/>
          </p:nvSpPr>
          <p:spPr bwMode="auto">
            <a:xfrm>
              <a:off x="612" y="5376"/>
              <a:ext cx="2128" cy="1756"/>
            </a:xfrm>
            <a:prstGeom prst="rect">
              <a:avLst/>
            </a:prstGeom>
            <a:solidFill>
              <a:srgbClr val="FFFFFF"/>
            </a:solidFill>
            <a:ln w="9525">
              <a:solidFill>
                <a:srgbClr val="FF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400" dirty="0">
                <a:ea typeface="SimSun" pitchFamily="2" charset="-122"/>
                <a:cs typeface="Times New Roman" pitchFamily="18" charset="0"/>
              </a:endParaRPr>
            </a:p>
          </p:txBody>
        </p:sp>
        <p:grpSp>
          <p:nvGrpSpPr>
            <p:cNvPr id="146" name="Group 145"/>
            <p:cNvGrpSpPr>
              <a:grpSpLocks/>
            </p:cNvGrpSpPr>
            <p:nvPr/>
          </p:nvGrpSpPr>
          <p:grpSpPr bwMode="auto">
            <a:xfrm>
              <a:off x="2779" y="3616"/>
              <a:ext cx="353" cy="4304"/>
              <a:chOff x="2772" y="4140"/>
              <a:chExt cx="353" cy="5040"/>
            </a:xfrm>
          </p:grpSpPr>
          <p:sp>
            <p:nvSpPr>
              <p:cNvPr id="147" name="Line 175"/>
              <p:cNvSpPr>
                <a:spLocks noChangeShapeType="1"/>
              </p:cNvSpPr>
              <p:nvPr/>
            </p:nvSpPr>
            <p:spPr bwMode="auto">
              <a:xfrm>
                <a:off x="2959" y="4140"/>
                <a:ext cx="0" cy="504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8" name="Line 174"/>
              <p:cNvSpPr>
                <a:spLocks noChangeShapeType="1"/>
              </p:cNvSpPr>
              <p:nvPr/>
            </p:nvSpPr>
            <p:spPr bwMode="auto">
              <a:xfrm>
                <a:off x="2959" y="4140"/>
                <a:ext cx="16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49" name="Line 173"/>
              <p:cNvSpPr>
                <a:spLocks noChangeShapeType="1"/>
              </p:cNvSpPr>
              <p:nvPr/>
            </p:nvSpPr>
            <p:spPr bwMode="auto">
              <a:xfrm>
                <a:off x="2959" y="9180"/>
                <a:ext cx="16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50" name="Line 172"/>
              <p:cNvSpPr>
                <a:spLocks noChangeShapeType="1"/>
              </p:cNvSpPr>
              <p:nvPr/>
            </p:nvSpPr>
            <p:spPr bwMode="auto">
              <a:xfrm>
                <a:off x="2772" y="6753"/>
                <a:ext cx="1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grpSp>
        <p:nvGrpSpPr>
          <p:cNvPr id="172" name="Group 171"/>
          <p:cNvGrpSpPr>
            <a:grpSpLocks/>
          </p:cNvGrpSpPr>
          <p:nvPr/>
        </p:nvGrpSpPr>
        <p:grpSpPr bwMode="auto">
          <a:xfrm>
            <a:off x="2749607" y="5494226"/>
            <a:ext cx="812660" cy="813746"/>
            <a:chOff x="612" y="720"/>
            <a:chExt cx="14400" cy="9138"/>
          </a:xfrm>
        </p:grpSpPr>
        <p:grpSp>
          <p:nvGrpSpPr>
            <p:cNvPr id="173" name="Group 172"/>
            <p:cNvGrpSpPr>
              <a:grpSpLocks/>
            </p:cNvGrpSpPr>
            <p:nvPr/>
          </p:nvGrpSpPr>
          <p:grpSpPr bwMode="auto">
            <a:xfrm>
              <a:off x="5117" y="6210"/>
              <a:ext cx="500" cy="3407"/>
              <a:chOff x="5112" y="7305"/>
              <a:chExt cx="500" cy="3600"/>
            </a:xfrm>
          </p:grpSpPr>
          <p:sp>
            <p:nvSpPr>
              <p:cNvPr id="210" name="Line 228"/>
              <p:cNvSpPr>
                <a:spLocks noChangeShapeType="1"/>
              </p:cNvSpPr>
              <p:nvPr/>
            </p:nvSpPr>
            <p:spPr bwMode="auto">
              <a:xfrm>
                <a:off x="5352" y="7305"/>
                <a:ext cx="0" cy="360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1" name="Line 227"/>
              <p:cNvSpPr>
                <a:spLocks noChangeShapeType="1"/>
              </p:cNvSpPr>
              <p:nvPr/>
            </p:nvSpPr>
            <p:spPr bwMode="auto">
              <a:xfrm>
                <a:off x="5352" y="7305"/>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2" name="Line 226"/>
              <p:cNvSpPr>
                <a:spLocks noChangeShapeType="1"/>
              </p:cNvSpPr>
              <p:nvPr/>
            </p:nvSpPr>
            <p:spPr bwMode="auto">
              <a:xfrm>
                <a:off x="5367" y="801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3" name="Line 225"/>
              <p:cNvSpPr>
                <a:spLocks noChangeShapeType="1"/>
              </p:cNvSpPr>
              <p:nvPr/>
            </p:nvSpPr>
            <p:spPr bwMode="auto">
              <a:xfrm>
                <a:off x="5362" y="8745"/>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4" name="Line 224"/>
              <p:cNvSpPr>
                <a:spLocks noChangeShapeType="1"/>
              </p:cNvSpPr>
              <p:nvPr/>
            </p:nvSpPr>
            <p:spPr bwMode="auto">
              <a:xfrm>
                <a:off x="5362" y="945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5" name="Line 223"/>
              <p:cNvSpPr>
                <a:spLocks noChangeShapeType="1"/>
              </p:cNvSpPr>
              <p:nvPr/>
            </p:nvSpPr>
            <p:spPr bwMode="auto">
              <a:xfrm>
                <a:off x="5367" y="10155"/>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6" name="Line 222"/>
              <p:cNvSpPr>
                <a:spLocks noChangeShapeType="1"/>
              </p:cNvSpPr>
              <p:nvPr/>
            </p:nvSpPr>
            <p:spPr bwMode="auto">
              <a:xfrm>
                <a:off x="5352" y="10905"/>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17" name="Line 221"/>
              <p:cNvSpPr>
                <a:spLocks noChangeShapeType="1"/>
              </p:cNvSpPr>
              <p:nvPr/>
            </p:nvSpPr>
            <p:spPr bwMode="auto">
              <a:xfrm>
                <a:off x="5112" y="9105"/>
                <a:ext cx="216"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74" name="Group 173"/>
            <p:cNvGrpSpPr>
              <a:grpSpLocks/>
            </p:cNvGrpSpPr>
            <p:nvPr/>
          </p:nvGrpSpPr>
          <p:grpSpPr bwMode="auto">
            <a:xfrm>
              <a:off x="8344" y="2436"/>
              <a:ext cx="530" cy="1533"/>
              <a:chOff x="8332" y="3060"/>
              <a:chExt cx="530" cy="1620"/>
            </a:xfrm>
          </p:grpSpPr>
          <p:sp>
            <p:nvSpPr>
              <p:cNvPr id="204" name="Line 214"/>
              <p:cNvSpPr>
                <a:spLocks noChangeShapeType="1"/>
              </p:cNvSpPr>
              <p:nvPr/>
            </p:nvSpPr>
            <p:spPr bwMode="auto">
              <a:xfrm>
                <a:off x="8607" y="3060"/>
                <a:ext cx="0" cy="162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5" name="Line 213"/>
              <p:cNvSpPr>
                <a:spLocks noChangeShapeType="1"/>
              </p:cNvSpPr>
              <p:nvPr/>
            </p:nvSpPr>
            <p:spPr bwMode="auto">
              <a:xfrm>
                <a:off x="8607" y="306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6" name="Line 212"/>
              <p:cNvSpPr>
                <a:spLocks noChangeShapeType="1"/>
              </p:cNvSpPr>
              <p:nvPr/>
            </p:nvSpPr>
            <p:spPr bwMode="auto">
              <a:xfrm>
                <a:off x="8617" y="360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7" name="Line 211"/>
              <p:cNvSpPr>
                <a:spLocks noChangeShapeType="1"/>
              </p:cNvSpPr>
              <p:nvPr/>
            </p:nvSpPr>
            <p:spPr bwMode="auto">
              <a:xfrm>
                <a:off x="8602" y="414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8" name="Line 210"/>
              <p:cNvSpPr>
                <a:spLocks noChangeShapeType="1"/>
              </p:cNvSpPr>
              <p:nvPr/>
            </p:nvSpPr>
            <p:spPr bwMode="auto">
              <a:xfrm>
                <a:off x="8607" y="468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9" name="Line 209"/>
              <p:cNvSpPr>
                <a:spLocks noChangeShapeType="1"/>
              </p:cNvSpPr>
              <p:nvPr/>
            </p:nvSpPr>
            <p:spPr bwMode="auto">
              <a:xfrm>
                <a:off x="8332" y="3900"/>
                <a:ext cx="259"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75" name="Group 174"/>
            <p:cNvGrpSpPr>
              <a:grpSpLocks/>
            </p:cNvGrpSpPr>
            <p:nvPr/>
          </p:nvGrpSpPr>
          <p:grpSpPr bwMode="auto">
            <a:xfrm>
              <a:off x="8331" y="890"/>
              <a:ext cx="540" cy="1023"/>
              <a:chOff x="8322" y="1260"/>
              <a:chExt cx="540" cy="1080"/>
            </a:xfrm>
          </p:grpSpPr>
          <p:sp>
            <p:nvSpPr>
              <p:cNvPr id="200" name="Line 207"/>
              <p:cNvSpPr>
                <a:spLocks noChangeShapeType="1"/>
              </p:cNvSpPr>
              <p:nvPr/>
            </p:nvSpPr>
            <p:spPr bwMode="auto">
              <a:xfrm>
                <a:off x="8607" y="1260"/>
                <a:ext cx="0" cy="108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1" name="Line 206"/>
              <p:cNvSpPr>
                <a:spLocks noChangeShapeType="1"/>
              </p:cNvSpPr>
              <p:nvPr/>
            </p:nvSpPr>
            <p:spPr bwMode="auto">
              <a:xfrm>
                <a:off x="8322" y="1800"/>
                <a:ext cx="540"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2" name="Line 205"/>
              <p:cNvSpPr>
                <a:spLocks noChangeShapeType="1"/>
              </p:cNvSpPr>
              <p:nvPr/>
            </p:nvSpPr>
            <p:spPr bwMode="auto">
              <a:xfrm>
                <a:off x="8607" y="126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03" name="Line 204"/>
              <p:cNvSpPr>
                <a:spLocks noChangeShapeType="1"/>
              </p:cNvSpPr>
              <p:nvPr/>
            </p:nvSpPr>
            <p:spPr bwMode="auto">
              <a:xfrm>
                <a:off x="8602" y="234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176" name="Group 175"/>
            <p:cNvGrpSpPr>
              <a:grpSpLocks/>
            </p:cNvGrpSpPr>
            <p:nvPr/>
          </p:nvGrpSpPr>
          <p:grpSpPr bwMode="auto">
            <a:xfrm>
              <a:off x="5153" y="1401"/>
              <a:ext cx="540" cy="2443"/>
              <a:chOff x="8322" y="1260"/>
              <a:chExt cx="540" cy="725"/>
            </a:xfrm>
          </p:grpSpPr>
          <p:sp>
            <p:nvSpPr>
              <p:cNvPr id="197" name="Line 202"/>
              <p:cNvSpPr>
                <a:spLocks noChangeShapeType="1"/>
              </p:cNvSpPr>
              <p:nvPr/>
            </p:nvSpPr>
            <p:spPr bwMode="auto">
              <a:xfrm>
                <a:off x="8607" y="1260"/>
                <a:ext cx="255" cy="725"/>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8" name="Line 201"/>
              <p:cNvSpPr>
                <a:spLocks noChangeShapeType="1"/>
              </p:cNvSpPr>
              <p:nvPr/>
            </p:nvSpPr>
            <p:spPr bwMode="auto">
              <a:xfrm>
                <a:off x="8322" y="1800"/>
                <a:ext cx="540"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9" name="Line 200"/>
              <p:cNvSpPr>
                <a:spLocks noChangeShapeType="1"/>
              </p:cNvSpPr>
              <p:nvPr/>
            </p:nvSpPr>
            <p:spPr bwMode="auto">
              <a:xfrm>
                <a:off x="8607" y="1260"/>
                <a:ext cx="245"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77" name="Rectangle 176"/>
            <p:cNvSpPr>
              <a:spLocks noChangeArrowheads="1"/>
            </p:cNvSpPr>
            <p:nvPr/>
          </p:nvSpPr>
          <p:spPr bwMode="auto">
            <a:xfrm>
              <a:off x="8734" y="720"/>
              <a:ext cx="6243" cy="34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78" name="Rectangle 177"/>
            <p:cNvSpPr>
              <a:spLocks noChangeArrowheads="1"/>
            </p:cNvSpPr>
            <p:nvPr/>
          </p:nvSpPr>
          <p:spPr bwMode="auto">
            <a:xfrm>
              <a:off x="8734" y="1231"/>
              <a:ext cx="6243" cy="34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79" name="Rectangle 178"/>
            <p:cNvSpPr>
              <a:spLocks noChangeArrowheads="1"/>
            </p:cNvSpPr>
            <p:nvPr/>
          </p:nvSpPr>
          <p:spPr bwMode="auto">
            <a:xfrm>
              <a:off x="8734" y="1742"/>
              <a:ext cx="6243" cy="34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0" name="Rectangle 179"/>
            <p:cNvSpPr>
              <a:spLocks noChangeArrowheads="1"/>
            </p:cNvSpPr>
            <p:nvPr/>
          </p:nvSpPr>
          <p:spPr bwMode="auto">
            <a:xfrm>
              <a:off x="8734" y="2266"/>
              <a:ext cx="6243" cy="340"/>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1" name="Rectangle 180"/>
            <p:cNvSpPr>
              <a:spLocks noChangeArrowheads="1"/>
            </p:cNvSpPr>
            <p:nvPr/>
          </p:nvSpPr>
          <p:spPr bwMode="auto">
            <a:xfrm>
              <a:off x="8770" y="2777"/>
              <a:ext cx="6242" cy="340"/>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2" name="Rectangle 181"/>
            <p:cNvSpPr>
              <a:spLocks noChangeArrowheads="1"/>
            </p:cNvSpPr>
            <p:nvPr/>
          </p:nvSpPr>
          <p:spPr bwMode="auto">
            <a:xfrm>
              <a:off x="8734" y="3288"/>
              <a:ext cx="6243" cy="340"/>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3" name="Rectangle 182"/>
            <p:cNvSpPr>
              <a:spLocks noChangeArrowheads="1"/>
            </p:cNvSpPr>
            <p:nvPr/>
          </p:nvSpPr>
          <p:spPr bwMode="auto">
            <a:xfrm>
              <a:off x="8734" y="3799"/>
              <a:ext cx="6243" cy="34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4" name="Rectangle 183"/>
            <p:cNvSpPr>
              <a:spLocks noChangeArrowheads="1"/>
            </p:cNvSpPr>
            <p:nvPr/>
          </p:nvSpPr>
          <p:spPr bwMode="auto">
            <a:xfrm>
              <a:off x="5542" y="890"/>
              <a:ext cx="2660" cy="1023"/>
            </a:xfrm>
            <a:prstGeom prst="rect">
              <a:avLst/>
            </a:prstGeom>
            <a:solidFill>
              <a:srgbClr val="FFFFFF"/>
            </a:solidFill>
            <a:ln w="9525">
              <a:solidFill>
                <a:srgbClr val="00B05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5" name="Rectangle 184"/>
            <p:cNvSpPr>
              <a:spLocks noChangeArrowheads="1"/>
            </p:cNvSpPr>
            <p:nvPr/>
          </p:nvSpPr>
          <p:spPr bwMode="auto">
            <a:xfrm>
              <a:off x="5542" y="2748"/>
              <a:ext cx="2660" cy="1022"/>
            </a:xfrm>
            <a:prstGeom prst="rect">
              <a:avLst/>
            </a:prstGeom>
            <a:solidFill>
              <a:srgbClr val="FFFFFF"/>
            </a:solidFill>
            <a:ln w="9525">
              <a:solidFill>
                <a:srgbClr val="00B05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6" name="Rectangle 185"/>
            <p:cNvSpPr>
              <a:spLocks noChangeArrowheads="1"/>
            </p:cNvSpPr>
            <p:nvPr/>
          </p:nvSpPr>
          <p:spPr bwMode="auto">
            <a:xfrm>
              <a:off x="5542" y="5940"/>
              <a:ext cx="7803" cy="1192"/>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7" name="Rectangle 186"/>
            <p:cNvSpPr>
              <a:spLocks noChangeArrowheads="1"/>
            </p:cNvSpPr>
            <p:nvPr/>
          </p:nvSpPr>
          <p:spPr bwMode="auto">
            <a:xfrm>
              <a:off x="5542" y="7303"/>
              <a:ext cx="7803" cy="511"/>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8" name="Rectangle 187"/>
            <p:cNvSpPr>
              <a:spLocks noChangeArrowheads="1"/>
            </p:cNvSpPr>
            <p:nvPr/>
          </p:nvSpPr>
          <p:spPr bwMode="auto">
            <a:xfrm>
              <a:off x="5542" y="8240"/>
              <a:ext cx="7803" cy="1618"/>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9" name="Rectangle 188"/>
            <p:cNvSpPr>
              <a:spLocks noChangeArrowheads="1"/>
            </p:cNvSpPr>
            <p:nvPr/>
          </p:nvSpPr>
          <p:spPr bwMode="auto">
            <a:xfrm>
              <a:off x="3095" y="2594"/>
              <a:ext cx="1950" cy="1874"/>
            </a:xfrm>
            <a:prstGeom prst="rect">
              <a:avLst/>
            </a:prstGeom>
            <a:solidFill>
              <a:srgbClr val="FFFFFF"/>
            </a:solidFill>
            <a:ln w="9525">
              <a:solidFill>
                <a:srgbClr val="00B05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90" name="Rectangle 189"/>
            <p:cNvSpPr>
              <a:spLocks noChangeArrowheads="1"/>
            </p:cNvSpPr>
            <p:nvPr/>
          </p:nvSpPr>
          <p:spPr bwMode="auto">
            <a:xfrm>
              <a:off x="3095" y="6893"/>
              <a:ext cx="1950" cy="1874"/>
            </a:xfrm>
            <a:prstGeom prst="rect">
              <a:avLst/>
            </a:prstGeom>
            <a:solidFill>
              <a:srgbClr val="FFFFFF"/>
            </a:solidFill>
            <a:ln w="9525">
              <a:solidFill>
                <a:srgbClr val="00B05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500" dirty="0">
                <a:ea typeface="SimSun" pitchFamily="2" charset="-122"/>
                <a:cs typeface="Times New Roman" pitchFamily="18" charset="0"/>
              </a:endParaRPr>
            </a:p>
          </p:txBody>
        </p:sp>
        <p:sp>
          <p:nvSpPr>
            <p:cNvPr id="191" name="Rectangle 190"/>
            <p:cNvSpPr>
              <a:spLocks noChangeArrowheads="1"/>
            </p:cNvSpPr>
            <p:nvPr/>
          </p:nvSpPr>
          <p:spPr bwMode="auto">
            <a:xfrm>
              <a:off x="612" y="5376"/>
              <a:ext cx="2128" cy="1756"/>
            </a:xfrm>
            <a:prstGeom prst="rect">
              <a:avLst/>
            </a:prstGeom>
            <a:solidFill>
              <a:srgbClr val="FFFFFF"/>
            </a:solidFill>
            <a:ln w="9525">
              <a:solidFill>
                <a:srgbClr val="00B05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400" dirty="0">
                <a:ea typeface="SimSun" pitchFamily="2" charset="-122"/>
                <a:cs typeface="Times New Roman" pitchFamily="18" charset="0"/>
              </a:endParaRPr>
            </a:p>
          </p:txBody>
        </p:sp>
        <p:grpSp>
          <p:nvGrpSpPr>
            <p:cNvPr id="192" name="Group 191"/>
            <p:cNvGrpSpPr>
              <a:grpSpLocks/>
            </p:cNvGrpSpPr>
            <p:nvPr/>
          </p:nvGrpSpPr>
          <p:grpSpPr bwMode="auto">
            <a:xfrm>
              <a:off x="2779" y="3616"/>
              <a:ext cx="353" cy="4304"/>
              <a:chOff x="2772" y="4140"/>
              <a:chExt cx="353" cy="5040"/>
            </a:xfrm>
          </p:grpSpPr>
          <p:sp>
            <p:nvSpPr>
              <p:cNvPr id="193" name="Line 175"/>
              <p:cNvSpPr>
                <a:spLocks noChangeShapeType="1"/>
              </p:cNvSpPr>
              <p:nvPr/>
            </p:nvSpPr>
            <p:spPr bwMode="auto">
              <a:xfrm>
                <a:off x="2959" y="4140"/>
                <a:ext cx="0" cy="504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4" name="Line 174"/>
              <p:cNvSpPr>
                <a:spLocks noChangeShapeType="1"/>
              </p:cNvSpPr>
              <p:nvPr/>
            </p:nvSpPr>
            <p:spPr bwMode="auto">
              <a:xfrm>
                <a:off x="2959" y="4140"/>
                <a:ext cx="166"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5" name="Line 173"/>
              <p:cNvSpPr>
                <a:spLocks noChangeShapeType="1"/>
              </p:cNvSpPr>
              <p:nvPr/>
            </p:nvSpPr>
            <p:spPr bwMode="auto">
              <a:xfrm>
                <a:off x="2959" y="9180"/>
                <a:ext cx="166"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96" name="Line 172"/>
              <p:cNvSpPr>
                <a:spLocks noChangeShapeType="1"/>
              </p:cNvSpPr>
              <p:nvPr/>
            </p:nvSpPr>
            <p:spPr bwMode="auto">
              <a:xfrm>
                <a:off x="2772" y="6753"/>
                <a:ext cx="176" cy="0"/>
              </a:xfrm>
              <a:prstGeom prst="line">
                <a:avLst/>
              </a:prstGeom>
              <a:noFill/>
              <a:ln w="9525">
                <a:solidFill>
                  <a:srgbClr val="00B05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grpSp>
        <p:nvGrpSpPr>
          <p:cNvPr id="218" name="Group 217"/>
          <p:cNvGrpSpPr>
            <a:grpSpLocks/>
          </p:cNvGrpSpPr>
          <p:nvPr/>
        </p:nvGrpSpPr>
        <p:grpSpPr bwMode="auto">
          <a:xfrm>
            <a:off x="3985706" y="5547406"/>
            <a:ext cx="517930" cy="744752"/>
            <a:chOff x="612" y="720"/>
            <a:chExt cx="14400" cy="9138"/>
          </a:xfrm>
        </p:grpSpPr>
        <p:grpSp>
          <p:nvGrpSpPr>
            <p:cNvPr id="219" name="Group 218"/>
            <p:cNvGrpSpPr>
              <a:grpSpLocks/>
            </p:cNvGrpSpPr>
            <p:nvPr/>
          </p:nvGrpSpPr>
          <p:grpSpPr bwMode="auto">
            <a:xfrm>
              <a:off x="5117" y="6210"/>
              <a:ext cx="500" cy="3407"/>
              <a:chOff x="5112" y="7305"/>
              <a:chExt cx="500" cy="3600"/>
            </a:xfrm>
          </p:grpSpPr>
          <p:sp>
            <p:nvSpPr>
              <p:cNvPr id="269" name="Line 228"/>
              <p:cNvSpPr>
                <a:spLocks noChangeShapeType="1"/>
              </p:cNvSpPr>
              <p:nvPr/>
            </p:nvSpPr>
            <p:spPr bwMode="auto">
              <a:xfrm>
                <a:off x="5352" y="7305"/>
                <a:ext cx="0" cy="360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0" name="Line 227"/>
              <p:cNvSpPr>
                <a:spLocks noChangeShapeType="1"/>
              </p:cNvSpPr>
              <p:nvPr/>
            </p:nvSpPr>
            <p:spPr bwMode="auto">
              <a:xfrm>
                <a:off x="5352" y="7305"/>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1" name="Line 226"/>
              <p:cNvSpPr>
                <a:spLocks noChangeShapeType="1"/>
              </p:cNvSpPr>
              <p:nvPr/>
            </p:nvSpPr>
            <p:spPr bwMode="auto">
              <a:xfrm>
                <a:off x="5367" y="801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2" name="Line 225"/>
              <p:cNvSpPr>
                <a:spLocks noChangeShapeType="1"/>
              </p:cNvSpPr>
              <p:nvPr/>
            </p:nvSpPr>
            <p:spPr bwMode="auto">
              <a:xfrm>
                <a:off x="5362" y="8745"/>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3" name="Line 224"/>
              <p:cNvSpPr>
                <a:spLocks noChangeShapeType="1"/>
              </p:cNvSpPr>
              <p:nvPr/>
            </p:nvSpPr>
            <p:spPr bwMode="auto">
              <a:xfrm>
                <a:off x="5362" y="945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4" name="Line 223"/>
              <p:cNvSpPr>
                <a:spLocks noChangeShapeType="1"/>
              </p:cNvSpPr>
              <p:nvPr/>
            </p:nvSpPr>
            <p:spPr bwMode="auto">
              <a:xfrm>
                <a:off x="5367" y="10155"/>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5" name="Line 222"/>
              <p:cNvSpPr>
                <a:spLocks noChangeShapeType="1"/>
              </p:cNvSpPr>
              <p:nvPr/>
            </p:nvSpPr>
            <p:spPr bwMode="auto">
              <a:xfrm>
                <a:off x="5352" y="10905"/>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76" name="Line 221"/>
              <p:cNvSpPr>
                <a:spLocks noChangeShapeType="1"/>
              </p:cNvSpPr>
              <p:nvPr/>
            </p:nvSpPr>
            <p:spPr bwMode="auto">
              <a:xfrm>
                <a:off x="5112" y="9105"/>
                <a:ext cx="216"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220" name="Group 219"/>
            <p:cNvGrpSpPr>
              <a:grpSpLocks/>
            </p:cNvGrpSpPr>
            <p:nvPr/>
          </p:nvGrpSpPr>
          <p:grpSpPr bwMode="auto">
            <a:xfrm>
              <a:off x="8331" y="4491"/>
              <a:ext cx="540" cy="1022"/>
              <a:chOff x="8322" y="1260"/>
              <a:chExt cx="540" cy="1080"/>
            </a:xfrm>
          </p:grpSpPr>
          <p:sp>
            <p:nvSpPr>
              <p:cNvPr id="265" name="Line 219"/>
              <p:cNvSpPr>
                <a:spLocks noChangeShapeType="1"/>
              </p:cNvSpPr>
              <p:nvPr/>
            </p:nvSpPr>
            <p:spPr bwMode="auto">
              <a:xfrm>
                <a:off x="8607" y="1260"/>
                <a:ext cx="0" cy="108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6" name="Line 218"/>
              <p:cNvSpPr>
                <a:spLocks noChangeShapeType="1"/>
              </p:cNvSpPr>
              <p:nvPr/>
            </p:nvSpPr>
            <p:spPr bwMode="auto">
              <a:xfrm>
                <a:off x="8322" y="1800"/>
                <a:ext cx="54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7" name="Line 217"/>
              <p:cNvSpPr>
                <a:spLocks noChangeShapeType="1"/>
              </p:cNvSpPr>
              <p:nvPr/>
            </p:nvSpPr>
            <p:spPr bwMode="auto">
              <a:xfrm>
                <a:off x="8607" y="126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8" name="Line 216"/>
              <p:cNvSpPr>
                <a:spLocks noChangeShapeType="1"/>
              </p:cNvSpPr>
              <p:nvPr/>
            </p:nvSpPr>
            <p:spPr bwMode="auto">
              <a:xfrm>
                <a:off x="8602" y="234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221" name="Group 220"/>
            <p:cNvGrpSpPr>
              <a:grpSpLocks/>
            </p:cNvGrpSpPr>
            <p:nvPr/>
          </p:nvGrpSpPr>
          <p:grpSpPr bwMode="auto">
            <a:xfrm>
              <a:off x="8344" y="2436"/>
              <a:ext cx="530" cy="1533"/>
              <a:chOff x="8332" y="3060"/>
              <a:chExt cx="530" cy="1620"/>
            </a:xfrm>
          </p:grpSpPr>
          <p:sp>
            <p:nvSpPr>
              <p:cNvPr id="259" name="Line 214"/>
              <p:cNvSpPr>
                <a:spLocks noChangeShapeType="1"/>
              </p:cNvSpPr>
              <p:nvPr/>
            </p:nvSpPr>
            <p:spPr bwMode="auto">
              <a:xfrm>
                <a:off x="8607" y="3060"/>
                <a:ext cx="0" cy="162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0" name="Line 213"/>
              <p:cNvSpPr>
                <a:spLocks noChangeShapeType="1"/>
              </p:cNvSpPr>
              <p:nvPr/>
            </p:nvSpPr>
            <p:spPr bwMode="auto">
              <a:xfrm>
                <a:off x="8607" y="306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1" name="Line 212"/>
              <p:cNvSpPr>
                <a:spLocks noChangeShapeType="1"/>
              </p:cNvSpPr>
              <p:nvPr/>
            </p:nvSpPr>
            <p:spPr bwMode="auto">
              <a:xfrm>
                <a:off x="8617" y="360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2" name="Line 211"/>
              <p:cNvSpPr>
                <a:spLocks noChangeShapeType="1"/>
              </p:cNvSpPr>
              <p:nvPr/>
            </p:nvSpPr>
            <p:spPr bwMode="auto">
              <a:xfrm>
                <a:off x="8602" y="414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3" name="Line 210"/>
              <p:cNvSpPr>
                <a:spLocks noChangeShapeType="1"/>
              </p:cNvSpPr>
              <p:nvPr/>
            </p:nvSpPr>
            <p:spPr bwMode="auto">
              <a:xfrm>
                <a:off x="8607" y="468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64" name="Line 209"/>
              <p:cNvSpPr>
                <a:spLocks noChangeShapeType="1"/>
              </p:cNvSpPr>
              <p:nvPr/>
            </p:nvSpPr>
            <p:spPr bwMode="auto">
              <a:xfrm>
                <a:off x="8332" y="3900"/>
                <a:ext cx="259"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222" name="Group 221"/>
            <p:cNvGrpSpPr>
              <a:grpSpLocks/>
            </p:cNvGrpSpPr>
            <p:nvPr/>
          </p:nvGrpSpPr>
          <p:grpSpPr bwMode="auto">
            <a:xfrm>
              <a:off x="8331" y="890"/>
              <a:ext cx="540" cy="1023"/>
              <a:chOff x="8322" y="1260"/>
              <a:chExt cx="540" cy="1080"/>
            </a:xfrm>
          </p:grpSpPr>
          <p:sp>
            <p:nvSpPr>
              <p:cNvPr id="255" name="Line 207"/>
              <p:cNvSpPr>
                <a:spLocks noChangeShapeType="1"/>
              </p:cNvSpPr>
              <p:nvPr/>
            </p:nvSpPr>
            <p:spPr bwMode="auto">
              <a:xfrm>
                <a:off x="8607" y="1260"/>
                <a:ext cx="0" cy="108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6" name="Line 206"/>
              <p:cNvSpPr>
                <a:spLocks noChangeShapeType="1"/>
              </p:cNvSpPr>
              <p:nvPr/>
            </p:nvSpPr>
            <p:spPr bwMode="auto">
              <a:xfrm>
                <a:off x="8322" y="1800"/>
                <a:ext cx="54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7" name="Line 205"/>
              <p:cNvSpPr>
                <a:spLocks noChangeShapeType="1"/>
              </p:cNvSpPr>
              <p:nvPr/>
            </p:nvSpPr>
            <p:spPr bwMode="auto">
              <a:xfrm>
                <a:off x="8607" y="126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8" name="Line 204"/>
              <p:cNvSpPr>
                <a:spLocks noChangeShapeType="1"/>
              </p:cNvSpPr>
              <p:nvPr/>
            </p:nvSpPr>
            <p:spPr bwMode="auto">
              <a:xfrm>
                <a:off x="8602" y="234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223" name="Group 222"/>
            <p:cNvGrpSpPr>
              <a:grpSpLocks/>
            </p:cNvGrpSpPr>
            <p:nvPr/>
          </p:nvGrpSpPr>
          <p:grpSpPr bwMode="auto">
            <a:xfrm>
              <a:off x="5153" y="1401"/>
              <a:ext cx="540" cy="3639"/>
              <a:chOff x="8322" y="1260"/>
              <a:chExt cx="540" cy="1080"/>
            </a:xfrm>
          </p:grpSpPr>
          <p:sp>
            <p:nvSpPr>
              <p:cNvPr id="251" name="Line 202"/>
              <p:cNvSpPr>
                <a:spLocks noChangeShapeType="1"/>
              </p:cNvSpPr>
              <p:nvPr/>
            </p:nvSpPr>
            <p:spPr bwMode="auto">
              <a:xfrm>
                <a:off x="8607" y="1260"/>
                <a:ext cx="0" cy="108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2" name="Line 201"/>
              <p:cNvSpPr>
                <a:spLocks noChangeShapeType="1"/>
              </p:cNvSpPr>
              <p:nvPr/>
            </p:nvSpPr>
            <p:spPr bwMode="auto">
              <a:xfrm>
                <a:off x="8322" y="1800"/>
                <a:ext cx="540"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3" name="Line 200"/>
              <p:cNvSpPr>
                <a:spLocks noChangeShapeType="1"/>
              </p:cNvSpPr>
              <p:nvPr/>
            </p:nvSpPr>
            <p:spPr bwMode="auto">
              <a:xfrm>
                <a:off x="8607" y="126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4" name="Line 199"/>
              <p:cNvSpPr>
                <a:spLocks noChangeShapeType="1"/>
              </p:cNvSpPr>
              <p:nvPr/>
            </p:nvSpPr>
            <p:spPr bwMode="auto">
              <a:xfrm>
                <a:off x="8602" y="2340"/>
                <a:ext cx="245"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224" name="Rectangle 223"/>
            <p:cNvSpPr>
              <a:spLocks noChangeArrowheads="1"/>
            </p:cNvSpPr>
            <p:nvPr/>
          </p:nvSpPr>
          <p:spPr bwMode="auto">
            <a:xfrm>
              <a:off x="8734" y="720"/>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25" name="Rectangle 224"/>
            <p:cNvSpPr>
              <a:spLocks noChangeArrowheads="1"/>
            </p:cNvSpPr>
            <p:nvPr/>
          </p:nvSpPr>
          <p:spPr bwMode="auto">
            <a:xfrm>
              <a:off x="8734" y="1231"/>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26" name="Rectangle 225"/>
            <p:cNvSpPr>
              <a:spLocks noChangeArrowheads="1"/>
            </p:cNvSpPr>
            <p:nvPr/>
          </p:nvSpPr>
          <p:spPr bwMode="auto">
            <a:xfrm>
              <a:off x="8734" y="1742"/>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27" name="Rectangle 226"/>
            <p:cNvSpPr>
              <a:spLocks noChangeArrowheads="1"/>
            </p:cNvSpPr>
            <p:nvPr/>
          </p:nvSpPr>
          <p:spPr bwMode="auto">
            <a:xfrm>
              <a:off x="8734" y="2266"/>
              <a:ext cx="6243" cy="340"/>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28" name="Rectangle 227"/>
            <p:cNvSpPr>
              <a:spLocks noChangeArrowheads="1"/>
            </p:cNvSpPr>
            <p:nvPr/>
          </p:nvSpPr>
          <p:spPr bwMode="auto">
            <a:xfrm>
              <a:off x="8770" y="2777"/>
              <a:ext cx="6242" cy="340"/>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29" name="Rectangle 228"/>
            <p:cNvSpPr>
              <a:spLocks noChangeArrowheads="1"/>
            </p:cNvSpPr>
            <p:nvPr/>
          </p:nvSpPr>
          <p:spPr bwMode="auto">
            <a:xfrm>
              <a:off x="8734" y="3288"/>
              <a:ext cx="6243" cy="340"/>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0" name="Rectangle 229"/>
            <p:cNvSpPr>
              <a:spLocks noChangeArrowheads="1"/>
            </p:cNvSpPr>
            <p:nvPr/>
          </p:nvSpPr>
          <p:spPr bwMode="auto">
            <a:xfrm>
              <a:off x="8734" y="3799"/>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1" name="Rectangle 230"/>
            <p:cNvSpPr>
              <a:spLocks noChangeArrowheads="1"/>
            </p:cNvSpPr>
            <p:nvPr/>
          </p:nvSpPr>
          <p:spPr bwMode="auto">
            <a:xfrm>
              <a:off x="8734" y="4320"/>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2" name="Rectangle 231"/>
            <p:cNvSpPr>
              <a:spLocks noChangeArrowheads="1"/>
            </p:cNvSpPr>
            <p:nvPr/>
          </p:nvSpPr>
          <p:spPr bwMode="auto">
            <a:xfrm>
              <a:off x="8734" y="4831"/>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3" name="Rectangle 232"/>
            <p:cNvSpPr>
              <a:spLocks noChangeArrowheads="1"/>
            </p:cNvSpPr>
            <p:nvPr/>
          </p:nvSpPr>
          <p:spPr bwMode="auto">
            <a:xfrm>
              <a:off x="8734" y="5342"/>
              <a:ext cx="6243" cy="34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4" name="Rectangle 233"/>
            <p:cNvSpPr>
              <a:spLocks noChangeArrowheads="1"/>
            </p:cNvSpPr>
            <p:nvPr/>
          </p:nvSpPr>
          <p:spPr bwMode="auto">
            <a:xfrm>
              <a:off x="5542" y="890"/>
              <a:ext cx="2660" cy="1023"/>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5" name="Rectangle 234"/>
            <p:cNvSpPr>
              <a:spLocks noChangeArrowheads="1"/>
            </p:cNvSpPr>
            <p:nvPr/>
          </p:nvSpPr>
          <p:spPr bwMode="auto">
            <a:xfrm>
              <a:off x="5542" y="2748"/>
              <a:ext cx="2660" cy="1022"/>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6" name="Rectangle 235"/>
            <p:cNvSpPr>
              <a:spLocks noChangeArrowheads="1"/>
            </p:cNvSpPr>
            <p:nvPr/>
          </p:nvSpPr>
          <p:spPr bwMode="auto">
            <a:xfrm>
              <a:off x="5542" y="4491"/>
              <a:ext cx="2660" cy="1022"/>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7" name="Rectangle 236"/>
            <p:cNvSpPr>
              <a:spLocks noChangeArrowheads="1"/>
            </p:cNvSpPr>
            <p:nvPr/>
          </p:nvSpPr>
          <p:spPr bwMode="auto">
            <a:xfrm>
              <a:off x="5542" y="5940"/>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8" name="Rectangle 237"/>
            <p:cNvSpPr>
              <a:spLocks noChangeArrowheads="1"/>
            </p:cNvSpPr>
            <p:nvPr/>
          </p:nvSpPr>
          <p:spPr bwMode="auto">
            <a:xfrm>
              <a:off x="5542" y="6621"/>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9" name="Rectangle 238"/>
            <p:cNvSpPr>
              <a:spLocks noChangeArrowheads="1"/>
            </p:cNvSpPr>
            <p:nvPr/>
          </p:nvSpPr>
          <p:spPr bwMode="auto">
            <a:xfrm>
              <a:off x="5542" y="7303"/>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40" name="Rectangle 239"/>
            <p:cNvSpPr>
              <a:spLocks noChangeArrowheads="1"/>
            </p:cNvSpPr>
            <p:nvPr/>
          </p:nvSpPr>
          <p:spPr bwMode="auto">
            <a:xfrm>
              <a:off x="5542" y="7984"/>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41" name="Rectangle 240"/>
            <p:cNvSpPr>
              <a:spLocks noChangeArrowheads="1"/>
            </p:cNvSpPr>
            <p:nvPr/>
          </p:nvSpPr>
          <p:spPr bwMode="auto">
            <a:xfrm>
              <a:off x="5542" y="8666"/>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42" name="Rectangle 241"/>
            <p:cNvSpPr>
              <a:spLocks noChangeArrowheads="1"/>
            </p:cNvSpPr>
            <p:nvPr/>
          </p:nvSpPr>
          <p:spPr bwMode="auto">
            <a:xfrm>
              <a:off x="5542" y="9347"/>
              <a:ext cx="7803" cy="511"/>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43" name="Rectangle 242"/>
            <p:cNvSpPr>
              <a:spLocks noChangeArrowheads="1"/>
            </p:cNvSpPr>
            <p:nvPr/>
          </p:nvSpPr>
          <p:spPr bwMode="auto">
            <a:xfrm>
              <a:off x="3095" y="2594"/>
              <a:ext cx="1950" cy="1874"/>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44" name="Rectangle 243"/>
            <p:cNvSpPr>
              <a:spLocks noChangeArrowheads="1"/>
            </p:cNvSpPr>
            <p:nvPr/>
          </p:nvSpPr>
          <p:spPr bwMode="auto">
            <a:xfrm>
              <a:off x="3095" y="6893"/>
              <a:ext cx="1950" cy="1874"/>
            </a:xfrm>
            <a:prstGeom prst="rect">
              <a:avLst/>
            </a:prstGeom>
            <a:solidFill>
              <a:srgbClr val="FFFFFF"/>
            </a:solidFill>
            <a:ln w="9525">
              <a:solidFill>
                <a:srgbClr val="0070C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500" dirty="0">
                <a:ea typeface="SimSun" pitchFamily="2" charset="-122"/>
                <a:cs typeface="Times New Roman" pitchFamily="18" charset="0"/>
              </a:endParaRPr>
            </a:p>
          </p:txBody>
        </p:sp>
        <p:sp>
          <p:nvSpPr>
            <p:cNvPr id="245" name="Rectangle 244"/>
            <p:cNvSpPr>
              <a:spLocks noChangeArrowheads="1"/>
            </p:cNvSpPr>
            <p:nvPr/>
          </p:nvSpPr>
          <p:spPr bwMode="auto">
            <a:xfrm>
              <a:off x="612" y="5376"/>
              <a:ext cx="2128" cy="1756"/>
            </a:xfrm>
            <a:prstGeom prst="rect">
              <a:avLst/>
            </a:prstGeom>
            <a:solidFill>
              <a:srgbClr val="FFFFFF"/>
            </a:solidFill>
            <a:ln w="9525">
              <a:solidFill>
                <a:srgbClr val="0070C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400" dirty="0">
                <a:ea typeface="SimSun" pitchFamily="2" charset="-122"/>
                <a:cs typeface="Times New Roman" pitchFamily="18" charset="0"/>
              </a:endParaRPr>
            </a:p>
          </p:txBody>
        </p:sp>
        <p:grpSp>
          <p:nvGrpSpPr>
            <p:cNvPr id="246" name="Group 245"/>
            <p:cNvGrpSpPr>
              <a:grpSpLocks/>
            </p:cNvGrpSpPr>
            <p:nvPr/>
          </p:nvGrpSpPr>
          <p:grpSpPr bwMode="auto">
            <a:xfrm>
              <a:off x="2779" y="3616"/>
              <a:ext cx="353" cy="4304"/>
              <a:chOff x="2772" y="4140"/>
              <a:chExt cx="353" cy="5040"/>
            </a:xfrm>
          </p:grpSpPr>
          <p:sp>
            <p:nvSpPr>
              <p:cNvPr id="247" name="Line 175"/>
              <p:cNvSpPr>
                <a:spLocks noChangeShapeType="1"/>
              </p:cNvSpPr>
              <p:nvPr/>
            </p:nvSpPr>
            <p:spPr bwMode="auto">
              <a:xfrm>
                <a:off x="2959" y="4140"/>
                <a:ext cx="0" cy="504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8" name="Line 174"/>
              <p:cNvSpPr>
                <a:spLocks noChangeShapeType="1"/>
              </p:cNvSpPr>
              <p:nvPr/>
            </p:nvSpPr>
            <p:spPr bwMode="auto">
              <a:xfrm>
                <a:off x="2959" y="4140"/>
                <a:ext cx="166"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49" name="Line 173"/>
              <p:cNvSpPr>
                <a:spLocks noChangeShapeType="1"/>
              </p:cNvSpPr>
              <p:nvPr/>
            </p:nvSpPr>
            <p:spPr bwMode="auto">
              <a:xfrm>
                <a:off x="2959" y="9180"/>
                <a:ext cx="166"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250" name="Line 172"/>
              <p:cNvSpPr>
                <a:spLocks noChangeShapeType="1"/>
              </p:cNvSpPr>
              <p:nvPr/>
            </p:nvSpPr>
            <p:spPr bwMode="auto">
              <a:xfrm>
                <a:off x="2772" y="6753"/>
                <a:ext cx="176" cy="0"/>
              </a:xfrm>
              <a:prstGeom prst="line">
                <a:avLst/>
              </a:prstGeom>
              <a:noFill/>
              <a:ln w="9525">
                <a:solidFill>
                  <a:srgbClr val="0070C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spTree>
    <p:extLst>
      <p:ext uri="{BB962C8B-B14F-4D97-AF65-F5344CB8AC3E}">
        <p14:creationId xmlns:p14="http://schemas.microsoft.com/office/powerpoint/2010/main" val="463027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AE41413C-6D03-4D32-8008-D7F8D8DF75DE}" type="slidenum">
              <a:rPr lang="en-US" smtClean="0"/>
              <a:t>45</a:t>
            </a:fld>
            <a:endParaRPr lang="en-US"/>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726440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788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a:t>
            </a:r>
            <a:br>
              <a:rPr lang="en-US" dirty="0" smtClean="0"/>
            </a:br>
            <a:r>
              <a:rPr lang="en-US" sz="2700" dirty="0" smtClean="0"/>
              <a:t>with added details</a:t>
            </a:r>
            <a:endParaRPr lang="en-US" dirty="0"/>
          </a:p>
        </p:txBody>
      </p:sp>
      <p:sp>
        <p:nvSpPr>
          <p:cNvPr id="4" name="Slide Number Placeholder 3"/>
          <p:cNvSpPr>
            <a:spLocks noGrp="1"/>
          </p:cNvSpPr>
          <p:nvPr>
            <p:ph type="sldNum" sz="quarter" idx="12"/>
          </p:nvPr>
        </p:nvSpPr>
        <p:spPr/>
        <p:txBody>
          <a:bodyPr/>
          <a:lstStyle/>
          <a:p>
            <a:fld id="{AE41413C-6D03-4D32-8008-D7F8D8DF75DE}" type="slidenum">
              <a:rPr lang="en-US" smtClean="0"/>
              <a:t>46</a:t>
            </a:fld>
            <a:endParaRPr lang="en-US"/>
          </a:p>
        </p:txBody>
      </p:sp>
    </p:spTree>
    <p:extLst>
      <p:ext uri="{BB962C8B-B14F-4D97-AF65-F5344CB8AC3E}">
        <p14:creationId xmlns:p14="http://schemas.microsoft.com/office/powerpoint/2010/main" val="3799882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0"/>
            <a:ext cx="8534400" cy="1143000"/>
          </a:xfrm>
        </p:spPr>
        <p:txBody>
          <a:bodyPr>
            <a:normAutofit fontScale="90000"/>
          </a:bodyPr>
          <a:lstStyle/>
          <a:p>
            <a:pPr algn="l"/>
            <a:r>
              <a:rPr lang="en-US" sz="1800" b="1" dirty="0" smtClean="0"/>
              <a:t>          </a:t>
            </a:r>
            <a:r>
              <a:rPr lang="en-US" sz="2700" b="1" dirty="0" smtClean="0"/>
              <a:t>MULTI-OBJECTIVE </a:t>
            </a:r>
            <a:r>
              <a:rPr lang="en-US" sz="2700" b="1" dirty="0"/>
              <a:t>MULTI-STAKEHOLDER DECISION ANALYSIS</a:t>
            </a:r>
            <a:r>
              <a:rPr lang="en-US" sz="2700" dirty="0"/>
              <a:t/>
            </a:r>
            <a:br>
              <a:rPr lang="en-US" sz="2700" dirty="0"/>
            </a:br>
            <a:r>
              <a:rPr lang="en-US" sz="1800" dirty="0"/>
              <a:t> </a:t>
            </a:r>
            <a:br>
              <a:rPr lang="en-US" sz="1800" dirty="0"/>
            </a:br>
            <a:r>
              <a:rPr lang="en-US" sz="1800" dirty="0"/>
              <a:t/>
            </a:r>
            <a:br>
              <a:rPr lang="en-US" sz="1800" dirty="0"/>
            </a:br>
            <a:r>
              <a:rPr lang="en-US" sz="1800" dirty="0"/>
              <a:t> </a:t>
            </a:r>
            <a:r>
              <a:rPr lang="en-US" sz="1800" dirty="0" smtClean="0"/>
              <a:t>	A </a:t>
            </a:r>
            <a:r>
              <a:rPr lang="en-US" sz="1800" dirty="0"/>
              <a:t>key component of systems analysis is examining the perspectives and actions of multiple stakeholders. Constructing a hierarchy of each stakeholder’s objectives with respect to a decision situation can provide insights on areas of agreement and disagreement.  </a:t>
            </a:r>
            <a:r>
              <a:rPr lang="en-US" sz="1800" dirty="0" smtClean="0"/>
              <a:t/>
            </a:r>
            <a:br>
              <a:rPr lang="en-US" sz="1800" dirty="0" smtClean="0"/>
            </a:br>
            <a:r>
              <a:rPr lang="en-US" sz="1800" dirty="0"/>
              <a:t>	</a:t>
            </a:r>
            <a:r>
              <a:rPr lang="en-US" sz="1800" dirty="0" smtClean="0"/>
              <a:t>Sometimes</a:t>
            </a:r>
            <a:r>
              <a:rPr lang="en-US" sz="1800" dirty="0"/>
              <a:t>, one objectives hierarchy is suitable for a set of stakeholders, and differences in opinions across stakeholders can be characterized by differences in the multiple objectives’ weights. Examples include planning for protection against radioactive iodine releases in nuclear incidents and analysis for the merger of the Operations Research Society of America and The Institute of Management Sciences to become INFORMS. </a:t>
            </a:r>
            <a:r>
              <a:rPr lang="en-US" sz="1800" dirty="0" smtClean="0"/>
              <a:t/>
            </a:r>
            <a:br>
              <a:rPr lang="en-US" sz="1800" dirty="0" smtClean="0"/>
            </a:br>
            <a:r>
              <a:rPr lang="en-US" sz="1800" dirty="0"/>
              <a:t>	</a:t>
            </a:r>
            <a:r>
              <a:rPr lang="en-US" sz="1800" dirty="0" smtClean="0"/>
              <a:t>In </a:t>
            </a:r>
            <a:r>
              <a:rPr lang="en-US" sz="1800" dirty="0"/>
              <a:t>other cases, an objectives hierarchy will be constructed for each stakeholder because their objectives are so different that construction of separate hierarchies better represents their divergent perspectives. Examples include a tuna fish supplier source selection decision (from the perspectives of the </a:t>
            </a:r>
            <a:r>
              <a:rPr lang="en-US" sz="1800" dirty="0" err="1"/>
              <a:t>StarKist</a:t>
            </a:r>
            <a:r>
              <a:rPr lang="en-US" sz="1800" dirty="0"/>
              <a:t> company, environmentalists, and the San Diego tuna fishing fleet), a prostate cancer treatment decision (of former Intel CEO Andy Grove, his family, his company, and his doctors), and the potential siting </a:t>
            </a:r>
            <a:r>
              <a:rPr lang="en-US" sz="1800" dirty="0" smtClean="0"/>
              <a:t>of a </a:t>
            </a:r>
            <a:r>
              <a:rPr lang="en-US" sz="1800" dirty="0"/>
              <a:t>new Home Depot building supply store</a:t>
            </a:r>
            <a:r>
              <a:rPr lang="en-US" sz="1800" dirty="0" smtClean="0"/>
              <a:t>.</a:t>
            </a:r>
            <a:br>
              <a:rPr lang="en-US" sz="1800" dirty="0" smtClean="0"/>
            </a:br>
            <a:r>
              <a:rPr lang="en-US" sz="1800" dirty="0"/>
              <a:t>	</a:t>
            </a:r>
            <a:r>
              <a:rPr lang="en-US" sz="1800" dirty="0" smtClean="0"/>
              <a:t>Having </a:t>
            </a:r>
            <a:r>
              <a:rPr lang="en-US" sz="1800" dirty="0"/>
              <a:t>modeled stakeholders’ objectives, dynamic sensitivity analysis can be conducted using sliders in Excel on the objectives’ weights, to rapidly see how the preferred action may change with weight changes. It would also be possible to examine the perceived fairness across stakeholders of anticipated environmental changes or proposed societal policies. Just as groups may differ in objectives, they may also differ in their perception of risks. In particular, scientists and laypeople often judge the magnitude of risks very differently.</a:t>
            </a:r>
            <a:r>
              <a:rPr lang="en-US" sz="6700" dirty="0"/>
              <a:t/>
            </a:r>
            <a:br>
              <a:rPr lang="en-US" sz="6700" dirty="0"/>
            </a:br>
            <a:r>
              <a:rPr lang="en-US" sz="6700" dirty="0"/>
              <a:t> </a:t>
            </a:r>
            <a:br>
              <a:rPr lang="en-US" sz="6700" dirty="0"/>
            </a:br>
            <a:r>
              <a:rPr lang="en-US" dirty="0"/>
              <a:t> </a:t>
            </a:r>
            <a:br>
              <a:rPr lang="en-US" dirty="0"/>
            </a:br>
            <a:endParaRPr lang="en-US" dirty="0"/>
          </a:p>
        </p:txBody>
      </p:sp>
      <p:sp>
        <p:nvSpPr>
          <p:cNvPr id="3" name="Slide Number Placeholder 2"/>
          <p:cNvSpPr>
            <a:spLocks noGrp="1"/>
          </p:cNvSpPr>
          <p:nvPr>
            <p:ph type="sldNum" sz="quarter" idx="12"/>
          </p:nvPr>
        </p:nvSpPr>
        <p:spPr/>
        <p:txBody>
          <a:bodyPr/>
          <a:lstStyle/>
          <a:p>
            <a:fld id="{AE41413C-6D03-4D32-8008-D7F8D8DF75DE}" type="slidenum">
              <a:rPr lang="en-US" smtClean="0"/>
              <a:t>47</a:t>
            </a:fld>
            <a:endParaRPr lang="en-US"/>
          </a:p>
        </p:txBody>
      </p:sp>
    </p:spTree>
    <p:extLst>
      <p:ext uri="{BB962C8B-B14F-4D97-AF65-F5344CB8AC3E}">
        <p14:creationId xmlns:p14="http://schemas.microsoft.com/office/powerpoint/2010/main" val="35287203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762000"/>
            <a:ext cx="8229600" cy="1143000"/>
          </a:xfrm>
        </p:spPr>
        <p:txBody>
          <a:bodyPr>
            <a:normAutofit fontScale="90000"/>
          </a:bodyPr>
          <a:lstStyle/>
          <a:p>
            <a:r>
              <a:rPr lang="en-US" altLang="en-US" sz="3200" dirty="0" smtClean="0"/>
              <a:t>MULTIPLE OBJECTIVE DECISIONS UNDER CERTAINTY</a:t>
            </a:r>
            <a:br>
              <a:rPr lang="en-US" altLang="en-US" sz="3200" dirty="0" smtClean="0"/>
            </a:br>
            <a:r>
              <a:rPr lang="en-US" altLang="en-US" sz="3200" dirty="0" smtClean="0"/>
              <a:t/>
            </a:r>
            <a:br>
              <a:rPr lang="en-US" altLang="en-US" sz="3200" dirty="0" smtClean="0"/>
            </a:br>
            <a:endParaRPr lang="en-US" altLang="en-US" sz="4000" dirty="0" smtClean="0"/>
          </a:p>
        </p:txBody>
      </p:sp>
      <p:sp>
        <p:nvSpPr>
          <p:cNvPr id="6147" name="Rectangle 3"/>
          <p:cNvSpPr>
            <a:spLocks noGrp="1" noChangeArrowheads="1"/>
          </p:cNvSpPr>
          <p:nvPr>
            <p:ph type="body" idx="1"/>
          </p:nvPr>
        </p:nvSpPr>
        <p:spPr>
          <a:xfrm>
            <a:off x="304800" y="990600"/>
            <a:ext cx="8839200" cy="5105400"/>
          </a:xfrm>
        </p:spPr>
        <p:txBody>
          <a:bodyPr>
            <a:noAutofit/>
          </a:bodyPr>
          <a:lstStyle/>
          <a:p>
            <a:pPr marL="0" indent="0" algn="ctr" eaLnBrk="1" hangingPunct="1">
              <a:buFontTx/>
              <a:buNone/>
            </a:pPr>
            <a:r>
              <a:rPr lang="en-US" altLang="en-US" sz="2400" b="1" dirty="0" smtClean="0">
                <a:latin typeface="+mj-lt"/>
              </a:rPr>
              <a:t>Model</a:t>
            </a:r>
          </a:p>
          <a:p>
            <a:pPr marL="0" indent="0">
              <a:buNone/>
            </a:pPr>
            <a:r>
              <a:rPr lang="en-US" altLang="en-US" sz="2400" dirty="0">
                <a:solidFill>
                  <a:srgbClr val="FF0000"/>
                </a:solidFill>
                <a:latin typeface="+mj-lt"/>
                <a:ea typeface="Calibri" pitchFamily="34" charset="0"/>
                <a:cs typeface="Times New Roman" pitchFamily="18" charset="0"/>
              </a:rPr>
              <a:t>O</a:t>
            </a:r>
            <a:r>
              <a:rPr lang="en-US" altLang="en-US" sz="2400" dirty="0" smtClean="0">
                <a:solidFill>
                  <a:srgbClr val="FF0000"/>
                </a:solidFill>
                <a:latin typeface="+mj-lt"/>
                <a:ea typeface="Calibri" pitchFamily="34" charset="0"/>
                <a:cs typeface="Times New Roman" pitchFamily="18" charset="0"/>
              </a:rPr>
              <a:t>bjectives hierarchies </a:t>
            </a:r>
            <a:r>
              <a:rPr lang="en-US" altLang="en-US" sz="2400" dirty="0" smtClean="0">
                <a:latin typeface="+mj-lt"/>
                <a:ea typeface="Calibri" pitchFamily="34" charset="0"/>
                <a:cs typeface="Times New Roman" pitchFamily="18" charset="0"/>
              </a:rPr>
              <a:t>of stakeholder(s)</a:t>
            </a:r>
            <a:r>
              <a:rPr lang="en-US" altLang="en-US" sz="2400" dirty="0">
                <a:latin typeface="+mj-lt"/>
                <a:ea typeface="Calibri" pitchFamily="34" charset="0"/>
                <a:cs typeface="Times New Roman" pitchFamily="18" charset="0"/>
              </a:rPr>
              <a:t/>
            </a:r>
            <a:br>
              <a:rPr lang="en-US" altLang="en-US" sz="2400" dirty="0">
                <a:latin typeface="+mj-lt"/>
                <a:ea typeface="Calibri" pitchFamily="34" charset="0"/>
                <a:cs typeface="Times New Roman" pitchFamily="18" charset="0"/>
              </a:rPr>
            </a:br>
            <a:r>
              <a:rPr lang="en-US" altLang="en-US" sz="2400" dirty="0" smtClean="0">
                <a:solidFill>
                  <a:srgbClr val="FF0000"/>
                </a:solidFill>
                <a:latin typeface="+mj-lt"/>
                <a:ea typeface="Calibri" pitchFamily="34" charset="0"/>
                <a:cs typeface="Times New Roman" pitchFamily="18" charset="0"/>
              </a:rPr>
              <a:t>Additive </a:t>
            </a:r>
            <a:r>
              <a:rPr lang="en-US" altLang="en-US" sz="2000" dirty="0">
                <a:solidFill>
                  <a:srgbClr val="FF0000"/>
                </a:solidFill>
                <a:latin typeface="+mj-lt"/>
                <a:ea typeface="Calibri" pitchFamily="34" charset="0"/>
                <a:cs typeface="Times New Roman" pitchFamily="18" charset="0"/>
              </a:rPr>
              <a:t>“weight </a:t>
            </a:r>
            <a:r>
              <a:rPr lang="en-US" altLang="en-US" sz="2000" dirty="0" smtClean="0">
                <a:solidFill>
                  <a:srgbClr val="FF0000"/>
                </a:solidFill>
                <a:latin typeface="+mj-lt"/>
                <a:ea typeface="Calibri" pitchFamily="34" charset="0"/>
                <a:cs typeface="Times New Roman" pitchFamily="18" charset="0"/>
              </a:rPr>
              <a:t>&amp; </a:t>
            </a:r>
            <a:r>
              <a:rPr lang="en-US" altLang="en-US" sz="2000" dirty="0">
                <a:solidFill>
                  <a:srgbClr val="FF0000"/>
                </a:solidFill>
                <a:latin typeface="+mj-lt"/>
                <a:ea typeface="Calibri" pitchFamily="34" charset="0"/>
                <a:cs typeface="Times New Roman" pitchFamily="18" charset="0"/>
              </a:rPr>
              <a:t>rate” </a:t>
            </a:r>
            <a:r>
              <a:rPr lang="en-US" altLang="en-US" sz="2400" dirty="0" smtClean="0">
                <a:solidFill>
                  <a:srgbClr val="FF0000"/>
                </a:solidFill>
                <a:latin typeface="+mj-lt"/>
                <a:ea typeface="Calibri" pitchFamily="34" charset="0"/>
                <a:cs typeface="Times New Roman" pitchFamily="18" charset="0"/>
              </a:rPr>
              <a:t>multiple </a:t>
            </a:r>
            <a:r>
              <a:rPr lang="en-US" altLang="en-US" sz="2400" dirty="0">
                <a:solidFill>
                  <a:srgbClr val="FF0000"/>
                </a:solidFill>
                <a:latin typeface="+mj-lt"/>
                <a:ea typeface="Calibri" pitchFamily="34" charset="0"/>
                <a:cs typeface="Times New Roman" pitchFamily="18" charset="0"/>
              </a:rPr>
              <a:t>objective </a:t>
            </a:r>
            <a:r>
              <a:rPr lang="en-US" altLang="en-US" sz="2400" dirty="0" smtClean="0">
                <a:solidFill>
                  <a:srgbClr val="FF0000"/>
                </a:solidFill>
                <a:latin typeface="+mj-lt"/>
                <a:ea typeface="Calibri" pitchFamily="34" charset="0"/>
                <a:cs typeface="Times New Roman" pitchFamily="18" charset="0"/>
              </a:rPr>
              <a:t>measurable value function</a:t>
            </a:r>
            <a:r>
              <a:rPr lang="en-US" altLang="en-US" sz="2400" dirty="0">
                <a:latin typeface="+mj-lt"/>
                <a:ea typeface="Calibri" pitchFamily="34" charset="0"/>
                <a:cs typeface="Times New Roman" pitchFamily="18" charset="0"/>
              </a:rPr>
              <a:t/>
            </a:r>
            <a:br>
              <a:rPr lang="en-US" altLang="en-US" sz="2400" dirty="0">
                <a:latin typeface="+mj-lt"/>
                <a:ea typeface="Calibri" pitchFamily="34" charset="0"/>
                <a:cs typeface="Times New Roman" pitchFamily="18" charset="0"/>
              </a:rPr>
            </a:br>
            <a:endParaRPr lang="en-US" altLang="en-US" sz="1600" dirty="0" smtClean="0">
              <a:latin typeface="+mj-lt"/>
              <a:ea typeface="Calibri" pitchFamily="34" charset="0"/>
              <a:cs typeface="Times New Roman" pitchFamily="18" charset="0"/>
            </a:endParaRPr>
          </a:p>
          <a:p>
            <a:pPr marL="0" indent="0" algn="ctr">
              <a:buNone/>
            </a:pPr>
            <a:r>
              <a:rPr lang="en-US" altLang="en-US" sz="2400" b="1" dirty="0" smtClean="0">
                <a:latin typeface="+mj-lt"/>
                <a:ea typeface="Calibri" pitchFamily="34" charset="0"/>
                <a:cs typeface="Times New Roman" pitchFamily="18" charset="0"/>
              </a:rPr>
              <a:t>Software</a:t>
            </a:r>
          </a:p>
          <a:p>
            <a:pPr marL="0" indent="0" eaLnBrk="1" hangingPunct="1">
              <a:buFontTx/>
              <a:buNone/>
            </a:pPr>
            <a:r>
              <a:rPr lang="en-US" altLang="en-US" sz="2400" dirty="0" smtClean="0">
                <a:latin typeface="+mj-lt"/>
                <a:ea typeface="Calibri" pitchFamily="34" charset="0"/>
                <a:cs typeface="Times New Roman" pitchFamily="18" charset="0"/>
              </a:rPr>
              <a:t>Use </a:t>
            </a:r>
            <a:r>
              <a:rPr lang="en-US" altLang="en-US" sz="2400" dirty="0" smtClean="0">
                <a:solidFill>
                  <a:srgbClr val="FF0000"/>
                </a:solidFill>
                <a:latin typeface="+mj-lt"/>
                <a:ea typeface="Calibri" pitchFamily="34" charset="0"/>
                <a:cs typeface="Times New Roman" pitchFamily="18" charset="0"/>
              </a:rPr>
              <a:t>Excel with sliders </a:t>
            </a:r>
            <a:r>
              <a:rPr lang="en-US" altLang="en-US" sz="2400" dirty="0" smtClean="0">
                <a:latin typeface="+mj-lt"/>
                <a:ea typeface="Calibri" pitchFamily="34" charset="0"/>
                <a:cs typeface="Times New Roman" pitchFamily="18" charset="0"/>
              </a:rPr>
              <a:t>to input swing weights </a:t>
            </a:r>
          </a:p>
          <a:p>
            <a:pPr marL="0" indent="0" eaLnBrk="1" hangingPunct="1">
              <a:buFontTx/>
              <a:buNone/>
            </a:pPr>
            <a:r>
              <a:rPr lang="en-US" altLang="en-US" sz="2400" dirty="0" smtClean="0">
                <a:latin typeface="+mj-lt"/>
                <a:ea typeface="Calibri" pitchFamily="34" charset="0"/>
                <a:cs typeface="Times New Roman" pitchFamily="18" charset="0"/>
              </a:rPr>
              <a:t>Show </a:t>
            </a:r>
            <a:r>
              <a:rPr lang="en-US" altLang="en-US" sz="2400" dirty="0" smtClean="0">
                <a:solidFill>
                  <a:srgbClr val="FF0000"/>
                </a:solidFill>
                <a:latin typeface="+mj-lt"/>
                <a:ea typeface="Calibri" pitchFamily="34" charset="0"/>
                <a:cs typeface="Times New Roman" pitchFamily="18" charset="0"/>
              </a:rPr>
              <a:t>sensitivity analysis </a:t>
            </a:r>
            <a:r>
              <a:rPr lang="en-US" altLang="en-US" sz="2400" dirty="0" smtClean="0">
                <a:latin typeface="+mj-lt"/>
                <a:ea typeface="Calibri" pitchFamily="34" charset="0"/>
                <a:cs typeface="Times New Roman" pitchFamily="18" charset="0"/>
              </a:rPr>
              <a:t>in real time as bar graphs change</a:t>
            </a:r>
          </a:p>
          <a:p>
            <a:pPr marL="0" indent="0" eaLnBrk="1" hangingPunct="1">
              <a:buFontTx/>
              <a:buNone/>
            </a:pPr>
            <a:endParaRPr lang="en-US" altLang="en-US" sz="1400" dirty="0" smtClean="0">
              <a:latin typeface="+mj-lt"/>
              <a:ea typeface="Calibri" pitchFamily="34" charset="0"/>
              <a:cs typeface="Times New Roman" pitchFamily="18" charset="0"/>
            </a:endParaRPr>
          </a:p>
          <a:p>
            <a:pPr marL="0" indent="0">
              <a:buNone/>
              <a:defRPr/>
            </a:pPr>
            <a:endParaRPr lang="en-US" altLang="en-US" sz="1200" dirty="0" smtClean="0">
              <a:latin typeface="+mj-lt"/>
            </a:endParaRPr>
          </a:p>
          <a:p>
            <a:pPr marL="0" indent="0">
              <a:buNone/>
              <a:defRPr/>
            </a:pPr>
            <a:r>
              <a:rPr lang="en-US" altLang="en-US" sz="1200" dirty="0" smtClean="0">
                <a:latin typeface="+mj-lt"/>
              </a:rPr>
              <a:t>Much of this material is at </a:t>
            </a:r>
            <a:r>
              <a:rPr lang="en-US" altLang="en-US" sz="1200" dirty="0" smtClean="0">
                <a:latin typeface="+mj-lt"/>
                <a:hlinkClick r:id="rId2"/>
              </a:rPr>
              <a:t>http</a:t>
            </a:r>
            <a:r>
              <a:rPr lang="en-US" altLang="en-US" sz="1200" dirty="0">
                <a:latin typeface="+mj-lt"/>
                <a:hlinkClick r:id="rId2"/>
              </a:rPr>
              <a:t>://faculty.sites.uci.edu/lrkeller/classes</a:t>
            </a:r>
            <a:r>
              <a:rPr lang="en-US" altLang="en-US" sz="1200" dirty="0" smtClean="0">
                <a:latin typeface="+mj-lt"/>
                <a:hlinkClick r:id="rId2"/>
              </a:rPr>
              <a:t>/</a:t>
            </a:r>
            <a:r>
              <a:rPr lang="en-US" altLang="en-US" sz="1200" dirty="0" smtClean="0">
                <a:latin typeface="+mj-lt"/>
              </a:rPr>
              <a:t>. </a:t>
            </a:r>
            <a:r>
              <a:rPr lang="en-US" sz="1200" dirty="0" smtClean="0"/>
              <a:t>LR Keller</a:t>
            </a:r>
            <a:r>
              <a:rPr lang="en-US" sz="1200" dirty="0"/>
              <a:t>, </a:t>
            </a:r>
            <a:r>
              <a:rPr lang="en-US" sz="1200" dirty="0" err="1" smtClean="0"/>
              <a:t>JSimon</a:t>
            </a:r>
            <a:r>
              <a:rPr lang="en-US" sz="1200" dirty="0"/>
              <a:t>, </a:t>
            </a:r>
            <a:r>
              <a:rPr lang="en-US" sz="1200" dirty="0" smtClean="0"/>
              <a:t>Y </a:t>
            </a:r>
            <a:r>
              <a:rPr lang="en-US" sz="1200" dirty="0"/>
              <a:t>Wang. "Multiple objective decision analysis involving multiple stakeholders," Ch. 7 in M. R. Oskoorouchi (ed.) </a:t>
            </a:r>
            <a:r>
              <a:rPr lang="en-US" sz="1200" u="sng" dirty="0"/>
              <a:t>Tutorials in Operations Research- Decision Technologies and Applications.</a:t>
            </a:r>
            <a:r>
              <a:rPr lang="en-US" sz="1200" dirty="0"/>
              <a:t> INFORMS. (2009). </a:t>
            </a:r>
            <a:r>
              <a:rPr lang="en-US" sz="1100" dirty="0" smtClean="0"/>
              <a:t>[</a:t>
            </a:r>
            <a:r>
              <a:rPr lang="en-US" sz="1100" dirty="0">
                <a:hlinkClick r:id="rId3"/>
              </a:rPr>
              <a:t>faculty.sites.uci.edu/</a:t>
            </a:r>
            <a:r>
              <a:rPr lang="en-US" sz="1100" dirty="0" err="1">
                <a:hlinkClick r:id="rId3"/>
              </a:rPr>
              <a:t>lrkeller</a:t>
            </a:r>
            <a:r>
              <a:rPr lang="en-US" sz="1100" dirty="0">
                <a:hlinkClick r:id="rId3"/>
              </a:rPr>
              <a:t>/files/2011/06/multiple-objective-decision-analysis-involving-multiple-stakeholders.pdf</a:t>
            </a:r>
            <a:r>
              <a:rPr lang="en-US" sz="1100" dirty="0"/>
              <a:t>]</a:t>
            </a:r>
          </a:p>
          <a:p>
            <a:pPr marL="0" indent="0">
              <a:buNone/>
            </a:pPr>
            <a:endParaRPr lang="en-US" altLang="en-US" sz="2000" dirty="0" smtClean="0">
              <a:latin typeface="+mj-lt"/>
            </a:endParaRPr>
          </a:p>
          <a:p>
            <a:pPr marL="0" indent="0">
              <a:buNone/>
            </a:pPr>
            <a:endParaRPr lang="en-US" altLang="en-US" sz="2400" dirty="0" smtClean="0">
              <a:latin typeface="+mj-lt"/>
            </a:endParaRPr>
          </a:p>
        </p:txBody>
      </p:sp>
      <p:sp>
        <p:nvSpPr>
          <p:cNvPr id="2" name="Slide Number Placeholder 1"/>
          <p:cNvSpPr>
            <a:spLocks noGrp="1"/>
          </p:cNvSpPr>
          <p:nvPr>
            <p:ph type="sldNum" sz="quarter" idx="12"/>
          </p:nvPr>
        </p:nvSpPr>
        <p:spPr>
          <a:xfrm>
            <a:off x="8686800" y="6477000"/>
            <a:ext cx="381000" cy="273050"/>
          </a:xfrm>
        </p:spPr>
        <p:txBody>
          <a:bodyPr/>
          <a:lstStyle/>
          <a:p>
            <a:fld id="{AE41413C-6D03-4D32-8008-D7F8D8DF75DE}" type="slidenum">
              <a:rPr lang="en-US" smtClean="0"/>
              <a:t>48</a:t>
            </a:fld>
            <a:endParaRPr lang="en-US" dirty="0"/>
          </a:p>
        </p:txBody>
      </p:sp>
    </p:spTree>
    <p:extLst>
      <p:ext uri="{BB962C8B-B14F-4D97-AF65-F5344CB8AC3E}">
        <p14:creationId xmlns:p14="http://schemas.microsoft.com/office/powerpoint/2010/main" val="14458419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229600" y="6400800"/>
            <a:ext cx="838200" cy="365125"/>
          </a:xfrm>
        </p:spPr>
        <p:txBody>
          <a:bodyPr/>
          <a:lstStyle/>
          <a:p>
            <a:fld id="{7EFA32A8-786E-4ACD-9AD5-29D2E314C2D7}" type="slidenum">
              <a:rPr lang="en-US" altLang="zh-CN"/>
              <a:pPr/>
              <a:t>49</a:t>
            </a:fld>
            <a:endParaRPr lang="en-US" altLang="zh-CN" dirty="0"/>
          </a:p>
        </p:txBody>
      </p:sp>
      <p:sp>
        <p:nvSpPr>
          <p:cNvPr id="120834"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ltLang="en-US" smtClean="0">
                <a:solidFill>
                  <a:srgbClr val="3333FF"/>
                </a:solidFill>
              </a:rPr>
              <a:t>VALUE RATING SCALE</a:t>
            </a:r>
          </a:p>
        </p:txBody>
      </p:sp>
      <p:sp>
        <p:nvSpPr>
          <p:cNvPr id="120835" name="Rectangle 3"/>
          <p:cNvSpPr>
            <a:spLocks noGrp="1" noChangeArrowheads="1"/>
          </p:cNvSpPr>
          <p:nvPr>
            <p:ph type="body"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buNone/>
            </a:pPr>
            <a:r>
              <a:rPr lang="en-US" altLang="en-US" dirty="0" smtClean="0"/>
              <a:t>2:  SEEN BY </a:t>
            </a:r>
            <a:r>
              <a:rPr lang="en-US" altLang="en-US" dirty="0" smtClean="0">
                <a:solidFill>
                  <a:srgbClr val="FF0000"/>
                </a:solidFill>
              </a:rPr>
              <a:t>AVERAGE MEMBER </a:t>
            </a:r>
            <a:r>
              <a:rPr lang="en-US" altLang="en-US" dirty="0" smtClean="0"/>
              <a:t>AS </a:t>
            </a:r>
            <a:r>
              <a:rPr lang="en-US" altLang="en-US" dirty="0" smtClean="0">
                <a:solidFill>
                  <a:srgbClr val="FF0000"/>
                </a:solidFill>
              </a:rPr>
              <a:t>IMPROVED</a:t>
            </a:r>
          </a:p>
          <a:p>
            <a:pPr marL="0" indent="0">
              <a:buNone/>
            </a:pPr>
            <a:r>
              <a:rPr lang="en-US" altLang="en-US" dirty="0" smtClean="0"/>
              <a:t>1:  SEEN BY </a:t>
            </a:r>
            <a:r>
              <a:rPr lang="en-US" altLang="en-US" dirty="0" smtClean="0">
                <a:solidFill>
                  <a:srgbClr val="FF0000"/>
                </a:solidFill>
              </a:rPr>
              <a:t>OFFICERS</a:t>
            </a:r>
            <a:r>
              <a:rPr lang="en-US" altLang="en-US" dirty="0" smtClean="0"/>
              <a:t> AS </a:t>
            </a:r>
            <a:r>
              <a:rPr lang="en-US" altLang="en-US" dirty="0" smtClean="0">
                <a:solidFill>
                  <a:srgbClr val="FF0000"/>
                </a:solidFill>
              </a:rPr>
              <a:t>IMPROVED</a:t>
            </a:r>
            <a:r>
              <a:rPr lang="en-US" altLang="en-US" dirty="0" smtClean="0"/>
              <a:t/>
            </a:r>
            <a:br>
              <a:rPr lang="en-US" altLang="en-US" dirty="0" smtClean="0"/>
            </a:br>
            <a:r>
              <a:rPr lang="en-US" altLang="en-US" dirty="0" smtClean="0"/>
              <a:t>      BUT NOT BY AVERAGE MEMBER</a:t>
            </a:r>
          </a:p>
          <a:p>
            <a:pPr marL="0" indent="0">
              <a:buNone/>
            </a:pPr>
            <a:r>
              <a:rPr lang="en-US" altLang="en-US" dirty="0" smtClean="0"/>
              <a:t>0:  </a:t>
            </a:r>
            <a:r>
              <a:rPr lang="en-US" altLang="en-US" dirty="0" smtClean="0">
                <a:solidFill>
                  <a:srgbClr val="FF0000"/>
                </a:solidFill>
              </a:rPr>
              <a:t>NO CHANGE</a:t>
            </a:r>
          </a:p>
          <a:p>
            <a:pPr marL="0" indent="0">
              <a:buNone/>
            </a:pPr>
            <a:r>
              <a:rPr lang="en-US" altLang="en-US" dirty="0" smtClean="0"/>
              <a:t>-1:  SEEN BY </a:t>
            </a:r>
            <a:r>
              <a:rPr lang="en-US" altLang="en-US" dirty="0" smtClean="0">
                <a:solidFill>
                  <a:srgbClr val="FF0000"/>
                </a:solidFill>
              </a:rPr>
              <a:t>OFFICERS</a:t>
            </a:r>
            <a:r>
              <a:rPr lang="en-US" altLang="en-US" dirty="0" smtClean="0"/>
              <a:t> AS </a:t>
            </a:r>
            <a:r>
              <a:rPr lang="en-US" altLang="en-US" dirty="0" smtClean="0">
                <a:solidFill>
                  <a:srgbClr val="FF0000"/>
                </a:solidFill>
              </a:rPr>
              <a:t>WORSE</a:t>
            </a:r>
          </a:p>
          <a:p>
            <a:pPr marL="0" indent="0">
              <a:buNone/>
            </a:pPr>
            <a:r>
              <a:rPr lang="en-US" altLang="en-US" dirty="0" smtClean="0"/>
              <a:t>-2:  SEEN BY </a:t>
            </a:r>
            <a:r>
              <a:rPr lang="en-US" altLang="en-US" dirty="0" smtClean="0">
                <a:solidFill>
                  <a:srgbClr val="FF0000"/>
                </a:solidFill>
              </a:rPr>
              <a:t>AVERAGE MEMBER </a:t>
            </a:r>
            <a:r>
              <a:rPr lang="en-US" altLang="en-US" dirty="0" smtClean="0"/>
              <a:t>AS </a:t>
            </a:r>
            <a:r>
              <a:rPr lang="en-US" altLang="en-US" dirty="0" smtClean="0">
                <a:solidFill>
                  <a:srgbClr val="FF0000"/>
                </a:solidFill>
              </a:rPr>
              <a:t>WORSE</a:t>
            </a:r>
            <a:r>
              <a:rPr lang="en-US" altLang="en-US" dirty="0" smtClean="0"/>
              <a:t/>
            </a:r>
            <a:br>
              <a:rPr lang="en-US" altLang="en-US" dirty="0" smtClean="0"/>
            </a:br>
            <a:r>
              <a:rPr lang="en-US" altLang="en-US" dirty="0" smtClean="0"/>
              <a:t/>
            </a:r>
            <a:br>
              <a:rPr lang="en-US" altLang="en-US" dirty="0" smtClean="0"/>
            </a:br>
            <a:endParaRPr lang="en-US" altLang="en-US" dirty="0" smtClean="0"/>
          </a:p>
        </p:txBody>
      </p:sp>
      <p:pic>
        <p:nvPicPr>
          <p:cNvPr id="5" name="Picture 4" descr="INFORMS® Online - Institute for Operations Research and the Management Sciences"/>
          <p:cNvPicPr/>
          <p:nvPr/>
        </p:nvPicPr>
        <p:blipFill>
          <a:blip r:embed="rId3">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256681463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81600"/>
            <a:ext cx="8229600" cy="1066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Differences </a:t>
            </a:r>
            <a:r>
              <a:rPr lang="en-US" dirty="0"/>
              <a:t>across stakeholders in:</a:t>
            </a:r>
            <a:br>
              <a:rPr lang="en-US" dirty="0"/>
            </a:br>
            <a:r>
              <a:rPr lang="en-US" dirty="0"/>
              <a:t>-tradeoffs between objectives</a:t>
            </a:r>
            <a:br>
              <a:rPr lang="en-US" dirty="0"/>
            </a:br>
            <a:r>
              <a:rPr lang="en-US" dirty="0"/>
              <a:t>-evaluations of performance of alternatives on objectives</a:t>
            </a:r>
            <a:r>
              <a:rPr lang="en-US" dirty="0" smtClean="0"/>
              <a:t/>
            </a:r>
            <a:br>
              <a:rPr lang="en-US" dirty="0" smtClean="0"/>
            </a:br>
            <a:r>
              <a:rPr lang="en-US" dirty="0"/>
              <a:t/>
            </a:r>
            <a:br>
              <a:rPr lang="en-US" dirty="0"/>
            </a:br>
            <a:r>
              <a:rPr lang="en-US" dirty="0"/>
              <a:t/>
            </a:r>
            <a:br>
              <a:rPr lang="en-US" dirty="0"/>
            </a:b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AE41413C-6D03-4D32-8008-D7F8D8DF75DE}" type="slidenum">
              <a:rPr lang="en-US" smtClean="0"/>
              <a:t>5</a:t>
            </a:fld>
            <a:endParaRPr lang="en-US" dirty="0"/>
          </a:p>
        </p:txBody>
      </p:sp>
      <p:grpSp>
        <p:nvGrpSpPr>
          <p:cNvPr id="4" name="Group 3"/>
          <p:cNvGrpSpPr>
            <a:grpSpLocks/>
          </p:cNvGrpSpPr>
          <p:nvPr/>
        </p:nvGrpSpPr>
        <p:grpSpPr bwMode="auto">
          <a:xfrm>
            <a:off x="3363558" y="1640096"/>
            <a:ext cx="1759365" cy="2317485"/>
            <a:chOff x="612" y="720"/>
            <a:chExt cx="14400" cy="9138"/>
          </a:xfrm>
        </p:grpSpPr>
        <p:grpSp>
          <p:nvGrpSpPr>
            <p:cNvPr id="5" name="Group 4"/>
            <p:cNvGrpSpPr>
              <a:grpSpLocks/>
            </p:cNvGrpSpPr>
            <p:nvPr/>
          </p:nvGrpSpPr>
          <p:grpSpPr bwMode="auto">
            <a:xfrm>
              <a:off x="5117" y="6210"/>
              <a:ext cx="500" cy="3407"/>
              <a:chOff x="5112" y="7305"/>
              <a:chExt cx="500" cy="3600"/>
            </a:xfrm>
          </p:grpSpPr>
          <p:sp>
            <p:nvSpPr>
              <p:cNvPr id="55" name="Line 228"/>
              <p:cNvSpPr>
                <a:spLocks noChangeShapeType="1"/>
              </p:cNvSpPr>
              <p:nvPr/>
            </p:nvSpPr>
            <p:spPr bwMode="auto">
              <a:xfrm>
                <a:off x="5352" y="7305"/>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6" name="Line 227"/>
              <p:cNvSpPr>
                <a:spLocks noChangeShapeType="1"/>
              </p:cNvSpPr>
              <p:nvPr/>
            </p:nvSpPr>
            <p:spPr bwMode="auto">
              <a:xfrm>
                <a:off x="5352" y="730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7" name="Line 226"/>
              <p:cNvSpPr>
                <a:spLocks noChangeShapeType="1"/>
              </p:cNvSpPr>
              <p:nvPr/>
            </p:nvSpPr>
            <p:spPr bwMode="auto">
              <a:xfrm>
                <a:off x="5367" y="801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8" name="Line 225"/>
              <p:cNvSpPr>
                <a:spLocks noChangeShapeType="1"/>
              </p:cNvSpPr>
              <p:nvPr/>
            </p:nvSpPr>
            <p:spPr bwMode="auto">
              <a:xfrm>
                <a:off x="5362" y="874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9" name="Line 224"/>
              <p:cNvSpPr>
                <a:spLocks noChangeShapeType="1"/>
              </p:cNvSpPr>
              <p:nvPr/>
            </p:nvSpPr>
            <p:spPr bwMode="auto">
              <a:xfrm>
                <a:off x="5362" y="945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0" name="Line 223"/>
              <p:cNvSpPr>
                <a:spLocks noChangeShapeType="1"/>
              </p:cNvSpPr>
              <p:nvPr/>
            </p:nvSpPr>
            <p:spPr bwMode="auto">
              <a:xfrm>
                <a:off x="5367" y="1015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1" name="Line 222"/>
              <p:cNvSpPr>
                <a:spLocks noChangeShapeType="1"/>
              </p:cNvSpPr>
              <p:nvPr/>
            </p:nvSpPr>
            <p:spPr bwMode="auto">
              <a:xfrm>
                <a:off x="5352" y="1090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2" name="Line 221"/>
              <p:cNvSpPr>
                <a:spLocks noChangeShapeType="1"/>
              </p:cNvSpPr>
              <p:nvPr/>
            </p:nvSpPr>
            <p:spPr bwMode="auto">
              <a:xfrm>
                <a:off x="5112" y="9105"/>
                <a:ext cx="2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 name="Group 5"/>
            <p:cNvGrpSpPr>
              <a:grpSpLocks/>
            </p:cNvGrpSpPr>
            <p:nvPr/>
          </p:nvGrpSpPr>
          <p:grpSpPr bwMode="auto">
            <a:xfrm>
              <a:off x="8331" y="4491"/>
              <a:ext cx="540" cy="1022"/>
              <a:chOff x="8322" y="1260"/>
              <a:chExt cx="540" cy="1080"/>
            </a:xfrm>
          </p:grpSpPr>
          <p:sp>
            <p:nvSpPr>
              <p:cNvPr id="51" name="Line 219"/>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Line 218"/>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3" name="Line 217"/>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4" name="Line 216"/>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 name="Group 6"/>
            <p:cNvGrpSpPr>
              <a:grpSpLocks/>
            </p:cNvGrpSpPr>
            <p:nvPr/>
          </p:nvGrpSpPr>
          <p:grpSpPr bwMode="auto">
            <a:xfrm>
              <a:off x="8344" y="2436"/>
              <a:ext cx="530" cy="1533"/>
              <a:chOff x="8332" y="3060"/>
              <a:chExt cx="530" cy="1620"/>
            </a:xfrm>
          </p:grpSpPr>
          <p:sp>
            <p:nvSpPr>
              <p:cNvPr id="45" name="Line 214"/>
              <p:cNvSpPr>
                <a:spLocks noChangeShapeType="1"/>
              </p:cNvSpPr>
              <p:nvPr/>
            </p:nvSpPr>
            <p:spPr bwMode="auto">
              <a:xfrm>
                <a:off x="8607" y="30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Line 213"/>
              <p:cNvSpPr>
                <a:spLocks noChangeShapeType="1"/>
              </p:cNvSpPr>
              <p:nvPr/>
            </p:nvSpPr>
            <p:spPr bwMode="auto">
              <a:xfrm>
                <a:off x="8607" y="30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Line 212"/>
              <p:cNvSpPr>
                <a:spLocks noChangeShapeType="1"/>
              </p:cNvSpPr>
              <p:nvPr/>
            </p:nvSpPr>
            <p:spPr bwMode="auto">
              <a:xfrm>
                <a:off x="8617" y="360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8" name="Line 211"/>
              <p:cNvSpPr>
                <a:spLocks noChangeShapeType="1"/>
              </p:cNvSpPr>
              <p:nvPr/>
            </p:nvSpPr>
            <p:spPr bwMode="auto">
              <a:xfrm>
                <a:off x="8602" y="41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9" name="Line 210"/>
              <p:cNvSpPr>
                <a:spLocks noChangeShapeType="1"/>
              </p:cNvSpPr>
              <p:nvPr/>
            </p:nvSpPr>
            <p:spPr bwMode="auto">
              <a:xfrm>
                <a:off x="8607" y="468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0" name="Line 209"/>
              <p:cNvSpPr>
                <a:spLocks noChangeShapeType="1"/>
              </p:cNvSpPr>
              <p:nvPr/>
            </p:nvSpPr>
            <p:spPr bwMode="auto">
              <a:xfrm>
                <a:off x="8332" y="3900"/>
                <a:ext cx="2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 name="Group 7"/>
            <p:cNvGrpSpPr>
              <a:grpSpLocks/>
            </p:cNvGrpSpPr>
            <p:nvPr/>
          </p:nvGrpSpPr>
          <p:grpSpPr bwMode="auto">
            <a:xfrm>
              <a:off x="8331" y="890"/>
              <a:ext cx="540" cy="1023"/>
              <a:chOff x="8322" y="1260"/>
              <a:chExt cx="540" cy="1080"/>
            </a:xfrm>
          </p:grpSpPr>
          <p:sp>
            <p:nvSpPr>
              <p:cNvPr id="41" name="Line 207"/>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2" name="Line 206"/>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3" name="Line 205"/>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4" name="Line 204"/>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9" name="Group 8"/>
            <p:cNvGrpSpPr>
              <a:grpSpLocks/>
            </p:cNvGrpSpPr>
            <p:nvPr/>
          </p:nvGrpSpPr>
          <p:grpSpPr bwMode="auto">
            <a:xfrm>
              <a:off x="5153" y="1401"/>
              <a:ext cx="540" cy="3639"/>
              <a:chOff x="8322" y="1260"/>
              <a:chExt cx="540" cy="1080"/>
            </a:xfrm>
          </p:grpSpPr>
          <p:sp>
            <p:nvSpPr>
              <p:cNvPr id="37" name="Line 202"/>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 name="Line 201"/>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 name="Line 200"/>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0" name="Line 199"/>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10" name="Rectangle 9"/>
            <p:cNvSpPr>
              <a:spLocks noChangeArrowheads="1"/>
            </p:cNvSpPr>
            <p:nvPr/>
          </p:nvSpPr>
          <p:spPr bwMode="auto">
            <a:xfrm>
              <a:off x="8734" y="720"/>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1" name="Rectangle 10"/>
            <p:cNvSpPr>
              <a:spLocks noChangeArrowheads="1"/>
            </p:cNvSpPr>
            <p:nvPr/>
          </p:nvSpPr>
          <p:spPr bwMode="auto">
            <a:xfrm>
              <a:off x="8734" y="1231"/>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2" name="Rectangle 11"/>
            <p:cNvSpPr>
              <a:spLocks noChangeArrowheads="1"/>
            </p:cNvSpPr>
            <p:nvPr/>
          </p:nvSpPr>
          <p:spPr bwMode="auto">
            <a:xfrm>
              <a:off x="8734" y="1742"/>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3" name="Rectangle 12"/>
            <p:cNvSpPr>
              <a:spLocks noChangeArrowheads="1"/>
            </p:cNvSpPr>
            <p:nvPr/>
          </p:nvSpPr>
          <p:spPr bwMode="auto">
            <a:xfrm>
              <a:off x="8734" y="2266"/>
              <a:ext cx="6243"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4" name="Rectangle 13"/>
            <p:cNvSpPr>
              <a:spLocks noChangeArrowheads="1"/>
            </p:cNvSpPr>
            <p:nvPr/>
          </p:nvSpPr>
          <p:spPr bwMode="auto">
            <a:xfrm>
              <a:off x="8770" y="2777"/>
              <a:ext cx="6242"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5" name="Rectangle 14"/>
            <p:cNvSpPr>
              <a:spLocks noChangeArrowheads="1"/>
            </p:cNvSpPr>
            <p:nvPr/>
          </p:nvSpPr>
          <p:spPr bwMode="auto">
            <a:xfrm>
              <a:off x="8734" y="3288"/>
              <a:ext cx="6243"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6" name="Rectangle 15"/>
            <p:cNvSpPr>
              <a:spLocks noChangeArrowheads="1"/>
            </p:cNvSpPr>
            <p:nvPr/>
          </p:nvSpPr>
          <p:spPr bwMode="auto">
            <a:xfrm>
              <a:off x="8734" y="3799"/>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7" name="Rectangle 16"/>
            <p:cNvSpPr>
              <a:spLocks noChangeArrowheads="1"/>
            </p:cNvSpPr>
            <p:nvPr/>
          </p:nvSpPr>
          <p:spPr bwMode="auto">
            <a:xfrm>
              <a:off x="8734" y="4320"/>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8" name="Rectangle 17"/>
            <p:cNvSpPr>
              <a:spLocks noChangeArrowheads="1"/>
            </p:cNvSpPr>
            <p:nvPr/>
          </p:nvSpPr>
          <p:spPr bwMode="auto">
            <a:xfrm>
              <a:off x="8734" y="4831"/>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19" name="Rectangle 18"/>
            <p:cNvSpPr>
              <a:spLocks noChangeArrowheads="1"/>
            </p:cNvSpPr>
            <p:nvPr/>
          </p:nvSpPr>
          <p:spPr bwMode="auto">
            <a:xfrm>
              <a:off x="8734" y="5342"/>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0" name="Rectangle 19"/>
            <p:cNvSpPr>
              <a:spLocks noChangeArrowheads="1"/>
            </p:cNvSpPr>
            <p:nvPr/>
          </p:nvSpPr>
          <p:spPr bwMode="auto">
            <a:xfrm>
              <a:off x="5542" y="890"/>
              <a:ext cx="2660" cy="1023"/>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1" name="Rectangle 20"/>
            <p:cNvSpPr>
              <a:spLocks noChangeArrowheads="1"/>
            </p:cNvSpPr>
            <p:nvPr/>
          </p:nvSpPr>
          <p:spPr bwMode="auto">
            <a:xfrm>
              <a:off x="5542" y="2748"/>
              <a:ext cx="2660" cy="1022"/>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2" name="Rectangle 21"/>
            <p:cNvSpPr>
              <a:spLocks noChangeArrowheads="1"/>
            </p:cNvSpPr>
            <p:nvPr/>
          </p:nvSpPr>
          <p:spPr bwMode="auto">
            <a:xfrm>
              <a:off x="5542" y="4491"/>
              <a:ext cx="2660" cy="1022"/>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3" name="Rectangle 22"/>
            <p:cNvSpPr>
              <a:spLocks noChangeArrowheads="1"/>
            </p:cNvSpPr>
            <p:nvPr/>
          </p:nvSpPr>
          <p:spPr bwMode="auto">
            <a:xfrm>
              <a:off x="5542" y="5940"/>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4" name="Rectangle 23"/>
            <p:cNvSpPr>
              <a:spLocks noChangeArrowheads="1"/>
            </p:cNvSpPr>
            <p:nvPr/>
          </p:nvSpPr>
          <p:spPr bwMode="auto">
            <a:xfrm>
              <a:off x="5542" y="6621"/>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5" name="Rectangle 24"/>
            <p:cNvSpPr>
              <a:spLocks noChangeArrowheads="1"/>
            </p:cNvSpPr>
            <p:nvPr/>
          </p:nvSpPr>
          <p:spPr bwMode="auto">
            <a:xfrm>
              <a:off x="5542" y="7303"/>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6" name="Rectangle 25"/>
            <p:cNvSpPr>
              <a:spLocks noChangeArrowheads="1"/>
            </p:cNvSpPr>
            <p:nvPr/>
          </p:nvSpPr>
          <p:spPr bwMode="auto">
            <a:xfrm>
              <a:off x="5542" y="7984"/>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7" name="Rectangle 26"/>
            <p:cNvSpPr>
              <a:spLocks noChangeArrowheads="1"/>
            </p:cNvSpPr>
            <p:nvPr/>
          </p:nvSpPr>
          <p:spPr bwMode="auto">
            <a:xfrm>
              <a:off x="5542" y="8666"/>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8" name="Rectangle 27"/>
            <p:cNvSpPr>
              <a:spLocks noChangeArrowheads="1"/>
            </p:cNvSpPr>
            <p:nvPr/>
          </p:nvSpPr>
          <p:spPr bwMode="auto">
            <a:xfrm>
              <a:off x="5542" y="9347"/>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29" name="Rectangle 28"/>
            <p:cNvSpPr>
              <a:spLocks noChangeArrowheads="1"/>
            </p:cNvSpPr>
            <p:nvPr/>
          </p:nvSpPr>
          <p:spPr bwMode="auto">
            <a:xfrm>
              <a:off x="3095" y="2594"/>
              <a:ext cx="1950" cy="1874"/>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800" dirty="0">
                <a:ea typeface="SimSun" pitchFamily="2" charset="-122"/>
                <a:cs typeface="Times New Roman" pitchFamily="18" charset="0"/>
              </a:endParaRPr>
            </a:p>
          </p:txBody>
        </p:sp>
        <p:sp>
          <p:nvSpPr>
            <p:cNvPr id="30" name="Rectangle 29"/>
            <p:cNvSpPr>
              <a:spLocks noChangeArrowheads="1"/>
            </p:cNvSpPr>
            <p:nvPr/>
          </p:nvSpPr>
          <p:spPr bwMode="auto">
            <a:xfrm>
              <a:off x="3095" y="6893"/>
              <a:ext cx="1950" cy="1874"/>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500" dirty="0">
                <a:ea typeface="SimSun" pitchFamily="2" charset="-122"/>
                <a:cs typeface="Times New Roman" pitchFamily="18" charset="0"/>
              </a:endParaRPr>
            </a:p>
          </p:txBody>
        </p:sp>
        <p:sp>
          <p:nvSpPr>
            <p:cNvPr id="31" name="Rectangle 30"/>
            <p:cNvSpPr>
              <a:spLocks noChangeArrowheads="1"/>
            </p:cNvSpPr>
            <p:nvPr/>
          </p:nvSpPr>
          <p:spPr bwMode="auto">
            <a:xfrm>
              <a:off x="612" y="5376"/>
              <a:ext cx="2128" cy="1756"/>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US" altLang="zh-CN" sz="1400" dirty="0">
                <a:ea typeface="SimSun" pitchFamily="2" charset="-122"/>
                <a:cs typeface="Times New Roman" pitchFamily="18" charset="0"/>
              </a:endParaRPr>
            </a:p>
          </p:txBody>
        </p:sp>
        <p:grpSp>
          <p:nvGrpSpPr>
            <p:cNvPr id="32" name="Group 31"/>
            <p:cNvGrpSpPr>
              <a:grpSpLocks/>
            </p:cNvGrpSpPr>
            <p:nvPr/>
          </p:nvGrpSpPr>
          <p:grpSpPr bwMode="auto">
            <a:xfrm>
              <a:off x="2779" y="3616"/>
              <a:ext cx="353" cy="4304"/>
              <a:chOff x="2772" y="4140"/>
              <a:chExt cx="353" cy="5040"/>
            </a:xfrm>
          </p:grpSpPr>
          <p:sp>
            <p:nvSpPr>
              <p:cNvPr id="33" name="Line 175"/>
              <p:cNvSpPr>
                <a:spLocks noChangeShapeType="1"/>
              </p:cNvSpPr>
              <p:nvPr/>
            </p:nvSpPr>
            <p:spPr bwMode="auto">
              <a:xfrm>
                <a:off x="2959" y="4140"/>
                <a:ext cx="0" cy="50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 name="Line 174"/>
              <p:cNvSpPr>
                <a:spLocks noChangeShapeType="1"/>
              </p:cNvSpPr>
              <p:nvPr/>
            </p:nvSpPr>
            <p:spPr bwMode="auto">
              <a:xfrm>
                <a:off x="2959" y="4140"/>
                <a:ext cx="1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 name="Line 173"/>
              <p:cNvSpPr>
                <a:spLocks noChangeShapeType="1"/>
              </p:cNvSpPr>
              <p:nvPr/>
            </p:nvSpPr>
            <p:spPr bwMode="auto">
              <a:xfrm>
                <a:off x="2959" y="9180"/>
                <a:ext cx="1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6" name="Line 172"/>
              <p:cNvSpPr>
                <a:spLocks noChangeShapeType="1"/>
              </p:cNvSpPr>
              <p:nvPr/>
            </p:nvSpPr>
            <p:spPr bwMode="auto">
              <a:xfrm>
                <a:off x="2772" y="6753"/>
                <a:ext cx="1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pic>
        <p:nvPicPr>
          <p:cNvPr id="63" name="Picture 5" descr="MPj043313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2830" y="0"/>
            <a:ext cx="905479" cy="53340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187369" y="386750"/>
            <a:ext cx="8458200" cy="1877437"/>
          </a:xfrm>
          <a:prstGeom prst="rect">
            <a:avLst/>
          </a:prstGeom>
          <a:noFill/>
        </p:spPr>
        <p:txBody>
          <a:bodyPr wrap="square" rtlCol="0">
            <a:spAutoFit/>
          </a:bodyPr>
          <a:lstStyle/>
          <a:p>
            <a:pPr algn="ctr"/>
            <a:r>
              <a:rPr lang="en-US" sz="4000" dirty="0"/>
              <a:t>Sometimes, </a:t>
            </a:r>
            <a:r>
              <a:rPr lang="en-US" sz="4000" u="sng" dirty="0"/>
              <a:t>one</a:t>
            </a:r>
            <a:r>
              <a:rPr lang="en-US" sz="4000" dirty="0"/>
              <a:t> objectives hierarchy is suitable for a set of stakeholders</a:t>
            </a:r>
            <a:br>
              <a:rPr lang="en-US" sz="4000" dirty="0"/>
            </a:br>
            <a:r>
              <a:rPr lang="en-US" dirty="0"/>
              <a:t>    </a:t>
            </a:r>
            <a:br>
              <a:rPr lang="en-US" dirty="0"/>
            </a:br>
            <a:endParaRPr lang="en-US" dirty="0"/>
          </a:p>
        </p:txBody>
      </p:sp>
    </p:spTree>
    <p:extLst>
      <p:ext uri="{BB962C8B-B14F-4D97-AF65-F5344CB8AC3E}">
        <p14:creationId xmlns:p14="http://schemas.microsoft.com/office/powerpoint/2010/main" val="138172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610600" y="6400800"/>
            <a:ext cx="457200" cy="365125"/>
          </a:xfrm>
        </p:spPr>
        <p:txBody>
          <a:bodyPr/>
          <a:lstStyle/>
          <a:p>
            <a:fld id="{D6EB70CB-589C-4D0E-B263-BA372E2F0C69}" type="slidenum">
              <a:rPr lang="en-US" altLang="zh-CN"/>
              <a:pPr/>
              <a:t>50</a:t>
            </a:fld>
            <a:endParaRPr lang="en-US" altLang="zh-CN" dirty="0"/>
          </a:p>
        </p:txBody>
      </p:sp>
      <p:sp>
        <p:nvSpPr>
          <p:cNvPr id="122882"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pPr algn="ctr"/>
            <a:r>
              <a:rPr lang="en-US" altLang="en-US" sz="3200" smtClean="0">
                <a:solidFill>
                  <a:srgbClr val="3333FF"/>
                </a:solidFill>
              </a:rPr>
              <a:t>INTERPRETATION OF </a:t>
            </a:r>
            <a:br>
              <a:rPr lang="en-US" altLang="en-US" sz="3200" smtClean="0">
                <a:solidFill>
                  <a:srgbClr val="3333FF"/>
                </a:solidFill>
              </a:rPr>
            </a:br>
            <a:r>
              <a:rPr lang="en-US" altLang="en-US" sz="3200" smtClean="0">
                <a:solidFill>
                  <a:srgbClr val="3333FF"/>
                </a:solidFill>
              </a:rPr>
              <a:t>“MEASURABLE” VALUE RATINGS</a:t>
            </a:r>
          </a:p>
        </p:txBody>
      </p:sp>
      <p:sp>
        <p:nvSpPr>
          <p:cNvPr id="122883" name="Rectangle 3"/>
          <p:cNvSpPr>
            <a:spLocks noGrp="1" noChangeArrowheads="1"/>
          </p:cNvSpPr>
          <p:nvPr>
            <p:ph type="body" idx="4294967295"/>
          </p:nvPr>
        </p:nvSpPr>
        <p:spPr>
          <a:xfrm>
            <a:off x="457200" y="1600200"/>
            <a:ext cx="8229600" cy="47545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0" indent="0">
              <a:buNone/>
            </a:pPr>
            <a:r>
              <a:rPr lang="en-US" altLang="en-US" dirty="0" smtClean="0"/>
              <a:t>STRENGTH OF PREFERENCES IS REFLECTED IN DIFFERENCES OF VALUES</a:t>
            </a:r>
            <a:br>
              <a:rPr lang="en-US" altLang="en-US" dirty="0" smtClean="0"/>
            </a:br>
            <a:endParaRPr lang="en-US" altLang="en-US" dirty="0" smtClean="0"/>
          </a:p>
          <a:p>
            <a:pPr marL="0" indent="0">
              <a:buNone/>
            </a:pPr>
            <a:r>
              <a:rPr lang="en-US" altLang="en-US" dirty="0" smtClean="0">
                <a:solidFill>
                  <a:srgbClr val="FF0000"/>
                </a:solidFill>
              </a:rPr>
              <a:t>DEGREE OF IMPROVEMENT</a:t>
            </a:r>
            <a:r>
              <a:rPr lang="en-US" altLang="en-US" dirty="0" smtClean="0"/>
              <a:t/>
            </a:r>
            <a:br>
              <a:rPr lang="en-US" altLang="en-US" dirty="0" smtClean="0"/>
            </a:br>
            <a:r>
              <a:rPr lang="en-US" altLang="en-US" dirty="0" smtClean="0"/>
              <a:t/>
            </a:r>
            <a:br>
              <a:rPr lang="en-US" altLang="en-US" dirty="0" smtClean="0"/>
            </a:br>
            <a:r>
              <a:rPr lang="en-US" altLang="en-US" dirty="0" smtClean="0"/>
              <a:t>FROM </a:t>
            </a:r>
            <a:r>
              <a:rPr lang="en-US" altLang="en-US" dirty="0" smtClean="0">
                <a:solidFill>
                  <a:srgbClr val="FF0000"/>
                </a:solidFill>
              </a:rPr>
              <a:t>0 TO 1</a:t>
            </a:r>
            <a:br>
              <a:rPr lang="en-US" altLang="en-US" dirty="0" smtClean="0">
                <a:solidFill>
                  <a:srgbClr val="FF0000"/>
                </a:solidFill>
              </a:rPr>
            </a:br>
            <a:r>
              <a:rPr lang="en-US" altLang="en-US" dirty="0" smtClean="0"/>
              <a:t>		IS THE </a:t>
            </a:r>
            <a:r>
              <a:rPr lang="en-US" altLang="en-US" dirty="0" smtClean="0">
                <a:solidFill>
                  <a:srgbClr val="FF0000"/>
                </a:solidFill>
              </a:rPr>
              <a:t>SAME AS </a:t>
            </a:r>
            <a:r>
              <a:rPr lang="en-US" altLang="en-US" dirty="0" smtClean="0"/>
              <a:t/>
            </a:r>
            <a:br>
              <a:rPr lang="en-US" altLang="en-US" dirty="0" smtClean="0"/>
            </a:br>
            <a:r>
              <a:rPr lang="en-US" altLang="en-US" dirty="0" smtClean="0"/>
              <a:t>					FROM </a:t>
            </a:r>
            <a:r>
              <a:rPr lang="en-US" altLang="en-US" dirty="0" smtClean="0">
                <a:solidFill>
                  <a:srgbClr val="FF0000"/>
                </a:solidFill>
              </a:rPr>
              <a:t>1 TO 2</a:t>
            </a:r>
          </a:p>
        </p:txBody>
      </p:sp>
      <p:pic>
        <p:nvPicPr>
          <p:cNvPr id="5" name="Picture 4" descr="INFORMS® Online - Institute for Operations Research and the Management Sciences"/>
          <p:cNvPicPr/>
          <p:nvPr/>
        </p:nvPicPr>
        <p:blipFill>
          <a:blip r:embed="rId2">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1535666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Rectangle 6"/>
          <p:cNvSpPr>
            <a:spLocks noGrp="1" noChangeArrowheads="1"/>
          </p:cNvSpPr>
          <p:nvPr>
            <p:ph type="sldNum" sz="quarter" idx="11"/>
          </p:nvPr>
        </p:nvSpPr>
        <p:spPr>
          <a:xfrm>
            <a:off x="8627534" y="6458480"/>
            <a:ext cx="492125" cy="365125"/>
          </a:xfrm>
        </p:spPr>
        <p:txBody>
          <a:bodyPr/>
          <a:lstStyle/>
          <a:p>
            <a:fld id="{B944CCB5-D6FF-4176-A570-9A44A541B1D0}" type="slidenum">
              <a:rPr lang="en-US" altLang="zh-CN"/>
              <a:pPr/>
              <a:t>51</a:t>
            </a:fld>
            <a:endParaRPr lang="en-US" altLang="zh-CN" dirty="0"/>
          </a:p>
        </p:txBody>
      </p:sp>
      <p:sp>
        <p:nvSpPr>
          <p:cNvPr id="124930" name="Rectangle 2"/>
          <p:cNvSpPr>
            <a:spLocks noGrp="1" noChangeArrowheads="1"/>
          </p:cNvSpPr>
          <p:nvPr>
            <p:ph type="title" idx="4294967295"/>
          </p:nvPr>
        </p:nvSpPr>
        <p:spPr>
          <a:xfrm>
            <a:off x="381000" y="266700"/>
            <a:ext cx="8610600" cy="1104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ltLang="en-US" sz="3600" smtClean="0">
                <a:solidFill>
                  <a:srgbClr val="3333FF"/>
                </a:solidFill>
              </a:rPr>
              <a:t>JUDGED VALUE </a:t>
            </a:r>
            <a:r>
              <a:rPr lang="en-US" altLang="en-US" sz="3600" smtClean="0">
                <a:solidFill>
                  <a:srgbClr val="CC0000"/>
                </a:solidFill>
              </a:rPr>
              <a:t>RATING</a:t>
            </a:r>
            <a:r>
              <a:rPr lang="en-US" altLang="en-US" sz="3600" smtClean="0">
                <a:solidFill>
                  <a:srgbClr val="3333FF"/>
                </a:solidFill>
              </a:rPr>
              <a:t> SCORES</a:t>
            </a:r>
          </a:p>
        </p:txBody>
      </p:sp>
      <p:sp>
        <p:nvSpPr>
          <p:cNvPr id="124931" name="Line 3"/>
          <p:cNvSpPr>
            <a:spLocks noChangeShapeType="1"/>
          </p:cNvSpPr>
          <p:nvPr/>
        </p:nvSpPr>
        <p:spPr bwMode="auto">
          <a:xfrm>
            <a:off x="8326438" y="6332538"/>
            <a:ext cx="3429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2" name="Line 4"/>
          <p:cNvSpPr>
            <a:spLocks noChangeShapeType="1"/>
          </p:cNvSpPr>
          <p:nvPr/>
        </p:nvSpPr>
        <p:spPr bwMode="auto">
          <a:xfrm>
            <a:off x="8326438" y="2505075"/>
            <a:ext cx="32543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3" name="Rectangle 5"/>
          <p:cNvSpPr>
            <a:spLocks noChangeArrowheads="1"/>
          </p:cNvSpPr>
          <p:nvPr/>
        </p:nvSpPr>
        <p:spPr bwMode="auto">
          <a:xfrm>
            <a:off x="5800725" y="4973638"/>
            <a:ext cx="4763"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4" name="Rectangle 6"/>
          <p:cNvSpPr>
            <a:spLocks noChangeArrowheads="1"/>
          </p:cNvSpPr>
          <p:nvPr/>
        </p:nvSpPr>
        <p:spPr bwMode="auto">
          <a:xfrm>
            <a:off x="6435725" y="4973638"/>
            <a:ext cx="3175"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5" name="Rectangle 7"/>
          <p:cNvSpPr>
            <a:spLocks noChangeArrowheads="1"/>
          </p:cNvSpPr>
          <p:nvPr/>
        </p:nvSpPr>
        <p:spPr bwMode="auto">
          <a:xfrm>
            <a:off x="7040563" y="4973638"/>
            <a:ext cx="4762"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6" name="Rectangle 8"/>
          <p:cNvSpPr>
            <a:spLocks noChangeArrowheads="1"/>
          </p:cNvSpPr>
          <p:nvPr/>
        </p:nvSpPr>
        <p:spPr bwMode="auto">
          <a:xfrm>
            <a:off x="7669213" y="4973638"/>
            <a:ext cx="4762"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7" name="Rectangle 9"/>
          <p:cNvSpPr>
            <a:spLocks noChangeArrowheads="1"/>
          </p:cNvSpPr>
          <p:nvPr/>
        </p:nvSpPr>
        <p:spPr bwMode="auto">
          <a:xfrm>
            <a:off x="8335963" y="4973638"/>
            <a:ext cx="9525" cy="6778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8" name="Rectangle 10"/>
          <p:cNvSpPr>
            <a:spLocks noChangeArrowheads="1"/>
          </p:cNvSpPr>
          <p:nvPr/>
        </p:nvSpPr>
        <p:spPr bwMode="auto">
          <a:xfrm>
            <a:off x="4846638" y="5651500"/>
            <a:ext cx="476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39" name="Rectangle 11"/>
          <p:cNvSpPr>
            <a:spLocks noChangeArrowheads="1"/>
          </p:cNvSpPr>
          <p:nvPr/>
        </p:nvSpPr>
        <p:spPr bwMode="auto">
          <a:xfrm>
            <a:off x="5800725" y="5651500"/>
            <a:ext cx="4763"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0" name="Rectangle 12"/>
          <p:cNvSpPr>
            <a:spLocks noChangeArrowheads="1"/>
          </p:cNvSpPr>
          <p:nvPr/>
        </p:nvSpPr>
        <p:spPr bwMode="auto">
          <a:xfrm>
            <a:off x="6435725" y="5651500"/>
            <a:ext cx="3175"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1" name="Rectangle 13"/>
          <p:cNvSpPr>
            <a:spLocks noChangeArrowheads="1"/>
          </p:cNvSpPr>
          <p:nvPr/>
        </p:nvSpPr>
        <p:spPr bwMode="auto">
          <a:xfrm>
            <a:off x="7040563" y="5651500"/>
            <a:ext cx="476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2" name="Rectangle 14"/>
          <p:cNvSpPr>
            <a:spLocks noChangeArrowheads="1"/>
          </p:cNvSpPr>
          <p:nvPr/>
        </p:nvSpPr>
        <p:spPr bwMode="auto">
          <a:xfrm>
            <a:off x="7669213" y="5651500"/>
            <a:ext cx="4762"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3" name="Rectangle 15"/>
          <p:cNvSpPr>
            <a:spLocks noChangeArrowheads="1"/>
          </p:cNvSpPr>
          <p:nvPr/>
        </p:nvSpPr>
        <p:spPr bwMode="auto">
          <a:xfrm>
            <a:off x="8335963" y="5651500"/>
            <a:ext cx="9525"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4" name="Rectangle 16"/>
          <p:cNvSpPr>
            <a:spLocks noChangeArrowheads="1"/>
          </p:cNvSpPr>
          <p:nvPr/>
        </p:nvSpPr>
        <p:spPr bwMode="auto">
          <a:xfrm>
            <a:off x="4846638" y="5657850"/>
            <a:ext cx="4762"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5" name="Rectangle 17"/>
          <p:cNvSpPr>
            <a:spLocks noChangeArrowheads="1"/>
          </p:cNvSpPr>
          <p:nvPr/>
        </p:nvSpPr>
        <p:spPr bwMode="auto">
          <a:xfrm>
            <a:off x="4846638"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6" name="Rectangle 18"/>
          <p:cNvSpPr>
            <a:spLocks noChangeArrowheads="1"/>
          </p:cNvSpPr>
          <p:nvPr/>
        </p:nvSpPr>
        <p:spPr bwMode="auto">
          <a:xfrm>
            <a:off x="5800725" y="5657850"/>
            <a:ext cx="4763"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7" name="Rectangle 19"/>
          <p:cNvSpPr>
            <a:spLocks noChangeArrowheads="1"/>
          </p:cNvSpPr>
          <p:nvPr/>
        </p:nvSpPr>
        <p:spPr bwMode="auto">
          <a:xfrm>
            <a:off x="5800725"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8" name="Rectangle 20"/>
          <p:cNvSpPr>
            <a:spLocks noChangeArrowheads="1"/>
          </p:cNvSpPr>
          <p:nvPr/>
        </p:nvSpPr>
        <p:spPr bwMode="auto">
          <a:xfrm>
            <a:off x="6435725" y="5657850"/>
            <a:ext cx="3175"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49" name="Rectangle 21"/>
          <p:cNvSpPr>
            <a:spLocks noChangeArrowheads="1"/>
          </p:cNvSpPr>
          <p:nvPr/>
        </p:nvSpPr>
        <p:spPr bwMode="auto">
          <a:xfrm>
            <a:off x="6435725" y="6310313"/>
            <a:ext cx="79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0" name="Rectangle 22"/>
          <p:cNvSpPr>
            <a:spLocks noChangeArrowheads="1"/>
          </p:cNvSpPr>
          <p:nvPr/>
        </p:nvSpPr>
        <p:spPr bwMode="auto">
          <a:xfrm>
            <a:off x="7040563" y="5657850"/>
            <a:ext cx="4762"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1" name="Rectangle 23"/>
          <p:cNvSpPr>
            <a:spLocks noChangeArrowheads="1"/>
          </p:cNvSpPr>
          <p:nvPr/>
        </p:nvSpPr>
        <p:spPr bwMode="auto">
          <a:xfrm>
            <a:off x="7669213" y="5657850"/>
            <a:ext cx="4762"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2" name="Rectangle 24"/>
          <p:cNvSpPr>
            <a:spLocks noChangeArrowheads="1"/>
          </p:cNvSpPr>
          <p:nvPr/>
        </p:nvSpPr>
        <p:spPr bwMode="auto">
          <a:xfrm>
            <a:off x="7669213"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3" name="Rectangle 25"/>
          <p:cNvSpPr>
            <a:spLocks noChangeArrowheads="1"/>
          </p:cNvSpPr>
          <p:nvPr/>
        </p:nvSpPr>
        <p:spPr bwMode="auto">
          <a:xfrm>
            <a:off x="8335963" y="5657850"/>
            <a:ext cx="9525" cy="652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4" name="Rectangle 26"/>
          <p:cNvSpPr>
            <a:spLocks noChangeArrowheads="1"/>
          </p:cNvSpPr>
          <p:nvPr/>
        </p:nvSpPr>
        <p:spPr bwMode="auto">
          <a:xfrm>
            <a:off x="8335963"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5" name="Rectangle 27"/>
          <p:cNvSpPr>
            <a:spLocks noChangeArrowheads="1"/>
          </p:cNvSpPr>
          <p:nvPr/>
        </p:nvSpPr>
        <p:spPr bwMode="auto">
          <a:xfrm>
            <a:off x="8335963" y="6310313"/>
            <a:ext cx="95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24956" name="Group 28"/>
          <p:cNvGrpSpPr>
            <a:grpSpLocks/>
          </p:cNvGrpSpPr>
          <p:nvPr/>
        </p:nvGrpSpPr>
        <p:grpSpPr bwMode="auto">
          <a:xfrm>
            <a:off x="906463" y="1731963"/>
            <a:ext cx="7439025" cy="4591050"/>
            <a:chOff x="582" y="1091"/>
            <a:chExt cx="4686" cy="2892"/>
          </a:xfrm>
        </p:grpSpPr>
        <p:grpSp>
          <p:nvGrpSpPr>
            <p:cNvPr id="124957" name="Group 29"/>
            <p:cNvGrpSpPr>
              <a:grpSpLocks/>
            </p:cNvGrpSpPr>
            <p:nvPr/>
          </p:nvGrpSpPr>
          <p:grpSpPr bwMode="auto">
            <a:xfrm>
              <a:off x="582" y="1091"/>
              <a:ext cx="4675" cy="1355"/>
              <a:chOff x="582" y="1091"/>
              <a:chExt cx="4675" cy="1355"/>
            </a:xfrm>
          </p:grpSpPr>
          <p:sp>
            <p:nvSpPr>
              <p:cNvPr id="124958" name="Rectangle 30"/>
              <p:cNvSpPr>
                <a:spLocks noChangeArrowheads="1"/>
              </p:cNvSpPr>
              <p:nvPr/>
            </p:nvSpPr>
            <p:spPr bwMode="auto">
              <a:xfrm>
                <a:off x="3056" y="1099"/>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59" name="Rectangle 31"/>
              <p:cNvSpPr>
                <a:spLocks noChangeArrowheads="1"/>
              </p:cNvSpPr>
              <p:nvPr/>
            </p:nvSpPr>
            <p:spPr bwMode="auto">
              <a:xfrm>
                <a:off x="3056" y="1307"/>
                <a:ext cx="270" cy="26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60" name="Rectangle 32"/>
              <p:cNvSpPr>
                <a:spLocks noChangeArrowheads="1"/>
              </p:cNvSpPr>
              <p:nvPr/>
            </p:nvSpPr>
            <p:spPr bwMode="auto">
              <a:xfrm>
                <a:off x="3431" y="1099"/>
                <a:ext cx="17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10000"/>
                    </a:solidFill>
                    <a:latin typeface="Palatino" pitchFamily="18" charset="0"/>
                  </a:rPr>
                  <a:t>JUDGED  VALUE  RATING</a:t>
                </a:r>
                <a:endParaRPr lang="en-US" altLang="en-US">
                  <a:solidFill>
                    <a:srgbClr val="339933"/>
                  </a:solidFill>
                  <a:latin typeface="Times New Roman" pitchFamily="18" charset="0"/>
                </a:endParaRPr>
              </a:p>
            </p:txBody>
          </p:sp>
          <p:sp>
            <p:nvSpPr>
              <p:cNvPr id="124961" name="Rectangle 33"/>
              <p:cNvSpPr>
                <a:spLocks noChangeArrowheads="1"/>
              </p:cNvSpPr>
              <p:nvPr/>
            </p:nvSpPr>
            <p:spPr bwMode="auto">
              <a:xfrm>
                <a:off x="3578" y="1333"/>
                <a:ext cx="137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10000"/>
                    </a:solidFill>
                    <a:latin typeface="Palatino" pitchFamily="18" charset="0"/>
                  </a:rPr>
                  <a:t>ON  ALTERNATIVES</a:t>
                </a:r>
                <a:endParaRPr lang="en-US" altLang="en-US">
                  <a:solidFill>
                    <a:srgbClr val="339933"/>
                  </a:solidFill>
                  <a:latin typeface="Times New Roman" pitchFamily="18" charset="0"/>
                </a:endParaRPr>
              </a:p>
            </p:txBody>
          </p:sp>
          <p:sp>
            <p:nvSpPr>
              <p:cNvPr id="124962" name="Rectangle 34"/>
              <p:cNvSpPr>
                <a:spLocks noChangeArrowheads="1"/>
              </p:cNvSpPr>
              <p:nvPr/>
            </p:nvSpPr>
            <p:spPr bwMode="auto">
              <a:xfrm>
                <a:off x="582"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63" name="Line 35"/>
              <p:cNvSpPr>
                <a:spLocks noChangeShapeType="1"/>
              </p:cNvSpPr>
              <p:nvPr/>
            </p:nvSpPr>
            <p:spPr bwMode="auto">
              <a:xfrm>
                <a:off x="582"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4" name="Rectangle 36"/>
              <p:cNvSpPr>
                <a:spLocks noChangeArrowheads="1"/>
              </p:cNvSpPr>
              <p:nvPr/>
            </p:nvSpPr>
            <p:spPr bwMode="auto">
              <a:xfrm>
                <a:off x="582"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65" name="Line 37"/>
              <p:cNvSpPr>
                <a:spLocks noChangeShapeType="1"/>
              </p:cNvSpPr>
              <p:nvPr/>
            </p:nvSpPr>
            <p:spPr bwMode="auto">
              <a:xfrm>
                <a:off x="582" y="109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6" name="Line 38"/>
              <p:cNvSpPr>
                <a:spLocks noChangeShapeType="1"/>
              </p:cNvSpPr>
              <p:nvPr/>
            </p:nvSpPr>
            <p:spPr bwMode="auto">
              <a:xfrm>
                <a:off x="582"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7" name="Rectangle 39"/>
              <p:cNvSpPr>
                <a:spLocks noChangeArrowheads="1"/>
              </p:cNvSpPr>
              <p:nvPr/>
            </p:nvSpPr>
            <p:spPr bwMode="auto">
              <a:xfrm>
                <a:off x="588" y="1091"/>
                <a:ext cx="24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68" name="Line 40"/>
              <p:cNvSpPr>
                <a:spLocks noChangeShapeType="1"/>
              </p:cNvSpPr>
              <p:nvPr/>
            </p:nvSpPr>
            <p:spPr bwMode="auto">
              <a:xfrm>
                <a:off x="588" y="1091"/>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69" name="Rectangle 41"/>
              <p:cNvSpPr>
                <a:spLocks noChangeArrowheads="1"/>
              </p:cNvSpPr>
              <p:nvPr/>
            </p:nvSpPr>
            <p:spPr bwMode="auto">
              <a:xfrm>
                <a:off x="3056" y="1099"/>
                <a:ext cx="3" cy="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0" name="Rectangle 42"/>
              <p:cNvSpPr>
                <a:spLocks noChangeArrowheads="1"/>
              </p:cNvSpPr>
              <p:nvPr/>
            </p:nvSpPr>
            <p:spPr bwMode="auto">
              <a:xfrm>
                <a:off x="3053" y="1099"/>
                <a:ext cx="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1" name="Line 43"/>
              <p:cNvSpPr>
                <a:spLocks noChangeShapeType="1"/>
              </p:cNvSpPr>
              <p:nvPr/>
            </p:nvSpPr>
            <p:spPr bwMode="auto">
              <a:xfrm>
                <a:off x="3053" y="109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2" name="Rectangle 44"/>
              <p:cNvSpPr>
                <a:spLocks noChangeArrowheads="1"/>
              </p:cNvSpPr>
              <p:nvPr/>
            </p:nvSpPr>
            <p:spPr bwMode="auto">
              <a:xfrm>
                <a:off x="3053"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3" name="Line 45"/>
              <p:cNvSpPr>
                <a:spLocks noChangeShapeType="1"/>
              </p:cNvSpPr>
              <p:nvPr/>
            </p:nvSpPr>
            <p:spPr bwMode="auto">
              <a:xfrm>
                <a:off x="3053" y="109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4" name="Line 46"/>
              <p:cNvSpPr>
                <a:spLocks noChangeShapeType="1"/>
              </p:cNvSpPr>
              <p:nvPr/>
            </p:nvSpPr>
            <p:spPr bwMode="auto">
              <a:xfrm>
                <a:off x="3053"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5" name="Rectangle 47"/>
              <p:cNvSpPr>
                <a:spLocks noChangeArrowheads="1"/>
              </p:cNvSpPr>
              <p:nvPr/>
            </p:nvSpPr>
            <p:spPr bwMode="auto">
              <a:xfrm>
                <a:off x="3059" y="1091"/>
                <a:ext cx="26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6" name="Line 48"/>
              <p:cNvSpPr>
                <a:spLocks noChangeShapeType="1"/>
              </p:cNvSpPr>
              <p:nvPr/>
            </p:nvSpPr>
            <p:spPr bwMode="auto">
              <a:xfrm>
                <a:off x="3059" y="1091"/>
                <a:ext cx="2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7" name="Rectangle 49"/>
              <p:cNvSpPr>
                <a:spLocks noChangeArrowheads="1"/>
              </p:cNvSpPr>
              <p:nvPr/>
            </p:nvSpPr>
            <p:spPr bwMode="auto">
              <a:xfrm>
                <a:off x="3059" y="1099"/>
                <a:ext cx="267" cy="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8" name="Rectangle 50"/>
              <p:cNvSpPr>
                <a:spLocks noChangeArrowheads="1"/>
              </p:cNvSpPr>
              <p:nvPr/>
            </p:nvSpPr>
            <p:spPr bwMode="auto">
              <a:xfrm>
                <a:off x="3326" y="1099"/>
                <a:ext cx="3"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79" name="Line 51"/>
              <p:cNvSpPr>
                <a:spLocks noChangeShapeType="1"/>
              </p:cNvSpPr>
              <p:nvPr/>
            </p:nvSpPr>
            <p:spPr bwMode="auto">
              <a:xfrm>
                <a:off x="3326" y="109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0" name="Rectangle 52"/>
              <p:cNvSpPr>
                <a:spLocks noChangeArrowheads="1"/>
              </p:cNvSpPr>
              <p:nvPr/>
            </p:nvSpPr>
            <p:spPr bwMode="auto">
              <a:xfrm>
                <a:off x="3326"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81" name="Line 53"/>
              <p:cNvSpPr>
                <a:spLocks noChangeShapeType="1"/>
              </p:cNvSpPr>
              <p:nvPr/>
            </p:nvSpPr>
            <p:spPr bwMode="auto">
              <a:xfrm>
                <a:off x="3326" y="109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2" name="Line 54"/>
              <p:cNvSpPr>
                <a:spLocks noChangeShapeType="1"/>
              </p:cNvSpPr>
              <p:nvPr/>
            </p:nvSpPr>
            <p:spPr bwMode="auto">
              <a:xfrm>
                <a:off x="3326"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3" name="Rectangle 55"/>
              <p:cNvSpPr>
                <a:spLocks noChangeArrowheads="1"/>
              </p:cNvSpPr>
              <p:nvPr/>
            </p:nvSpPr>
            <p:spPr bwMode="auto">
              <a:xfrm>
                <a:off x="3332" y="1091"/>
                <a:ext cx="191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84" name="Line 56"/>
              <p:cNvSpPr>
                <a:spLocks noChangeShapeType="1"/>
              </p:cNvSpPr>
              <p:nvPr/>
            </p:nvSpPr>
            <p:spPr bwMode="auto">
              <a:xfrm>
                <a:off x="3332" y="1091"/>
                <a:ext cx="19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5" name="Rectangle 57"/>
              <p:cNvSpPr>
                <a:spLocks noChangeArrowheads="1"/>
              </p:cNvSpPr>
              <p:nvPr/>
            </p:nvSpPr>
            <p:spPr bwMode="auto">
              <a:xfrm>
                <a:off x="5251"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86" name="Line 58"/>
              <p:cNvSpPr>
                <a:spLocks noChangeShapeType="1"/>
              </p:cNvSpPr>
              <p:nvPr/>
            </p:nvSpPr>
            <p:spPr bwMode="auto">
              <a:xfrm>
                <a:off x="5251"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7" name="Rectangle 59"/>
              <p:cNvSpPr>
                <a:spLocks noChangeArrowheads="1"/>
              </p:cNvSpPr>
              <p:nvPr/>
            </p:nvSpPr>
            <p:spPr bwMode="auto">
              <a:xfrm>
                <a:off x="5251" y="1091"/>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88" name="Line 60"/>
              <p:cNvSpPr>
                <a:spLocks noChangeShapeType="1"/>
              </p:cNvSpPr>
              <p:nvPr/>
            </p:nvSpPr>
            <p:spPr bwMode="auto">
              <a:xfrm>
                <a:off x="5251" y="109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9" name="Line 61"/>
              <p:cNvSpPr>
                <a:spLocks noChangeShapeType="1"/>
              </p:cNvSpPr>
              <p:nvPr/>
            </p:nvSpPr>
            <p:spPr bwMode="auto">
              <a:xfrm>
                <a:off x="5251" y="1091"/>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0" name="Rectangle 62"/>
              <p:cNvSpPr>
                <a:spLocks noChangeArrowheads="1"/>
              </p:cNvSpPr>
              <p:nvPr/>
            </p:nvSpPr>
            <p:spPr bwMode="auto">
              <a:xfrm>
                <a:off x="582" y="1099"/>
                <a:ext cx="6"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91" name="Line 63"/>
              <p:cNvSpPr>
                <a:spLocks noChangeShapeType="1"/>
              </p:cNvSpPr>
              <p:nvPr/>
            </p:nvSpPr>
            <p:spPr bwMode="auto">
              <a:xfrm>
                <a:off x="582" y="1099"/>
                <a:ext cx="1" cy="4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2" name="Rectangle 64"/>
              <p:cNvSpPr>
                <a:spLocks noChangeArrowheads="1"/>
              </p:cNvSpPr>
              <p:nvPr/>
            </p:nvSpPr>
            <p:spPr bwMode="auto">
              <a:xfrm>
                <a:off x="3053" y="1099"/>
                <a:ext cx="3"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93" name="Line 65"/>
              <p:cNvSpPr>
                <a:spLocks noChangeShapeType="1"/>
              </p:cNvSpPr>
              <p:nvPr/>
            </p:nvSpPr>
            <p:spPr bwMode="auto">
              <a:xfrm>
                <a:off x="3053" y="1099"/>
                <a:ext cx="1" cy="4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4" name="Rectangle 66"/>
              <p:cNvSpPr>
                <a:spLocks noChangeArrowheads="1"/>
              </p:cNvSpPr>
              <p:nvPr/>
            </p:nvSpPr>
            <p:spPr bwMode="auto">
              <a:xfrm>
                <a:off x="3326" y="1099"/>
                <a:ext cx="3"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95" name="Line 67"/>
              <p:cNvSpPr>
                <a:spLocks noChangeShapeType="1"/>
              </p:cNvSpPr>
              <p:nvPr/>
            </p:nvSpPr>
            <p:spPr bwMode="auto">
              <a:xfrm>
                <a:off x="3326" y="1099"/>
                <a:ext cx="1" cy="4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6" name="Rectangle 68"/>
              <p:cNvSpPr>
                <a:spLocks noChangeArrowheads="1"/>
              </p:cNvSpPr>
              <p:nvPr/>
            </p:nvSpPr>
            <p:spPr bwMode="auto">
              <a:xfrm>
                <a:off x="5251" y="1099"/>
                <a:ext cx="6" cy="4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997" name="Line 69"/>
              <p:cNvSpPr>
                <a:spLocks noChangeShapeType="1"/>
              </p:cNvSpPr>
              <p:nvPr/>
            </p:nvSpPr>
            <p:spPr bwMode="auto">
              <a:xfrm>
                <a:off x="5251" y="1099"/>
                <a:ext cx="1" cy="4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8" name="Rectangle 70"/>
              <p:cNvSpPr>
                <a:spLocks noChangeArrowheads="1"/>
              </p:cNvSpPr>
              <p:nvPr/>
            </p:nvSpPr>
            <p:spPr bwMode="auto">
              <a:xfrm>
                <a:off x="840" y="1635"/>
                <a:ext cx="9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000">
                    <a:solidFill>
                      <a:srgbClr val="010000"/>
                    </a:solidFill>
                    <a:latin typeface="Palatino" pitchFamily="18" charset="0"/>
                  </a:rPr>
                  <a:t>OBJECTIVES</a:t>
                </a:r>
                <a:endParaRPr lang="en-US" altLang="en-US" sz="2000">
                  <a:solidFill>
                    <a:srgbClr val="339933"/>
                  </a:solidFill>
                  <a:latin typeface="Times New Roman" pitchFamily="18" charset="0"/>
                </a:endParaRPr>
              </a:p>
            </p:txBody>
          </p:sp>
          <p:sp>
            <p:nvSpPr>
              <p:cNvPr id="124999" name="Rectangle 71"/>
              <p:cNvSpPr>
                <a:spLocks noChangeArrowheads="1"/>
              </p:cNvSpPr>
              <p:nvPr/>
            </p:nvSpPr>
            <p:spPr bwMode="auto">
              <a:xfrm>
                <a:off x="3056" y="1570"/>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00" name="Rectangle 72"/>
              <p:cNvSpPr>
                <a:spLocks noChangeArrowheads="1"/>
              </p:cNvSpPr>
              <p:nvPr/>
            </p:nvSpPr>
            <p:spPr bwMode="auto">
              <a:xfrm>
                <a:off x="3056" y="1778"/>
                <a:ext cx="270" cy="9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01" name="Rectangle 73"/>
              <p:cNvSpPr>
                <a:spLocks noChangeArrowheads="1"/>
              </p:cNvSpPr>
              <p:nvPr/>
            </p:nvSpPr>
            <p:spPr bwMode="auto">
              <a:xfrm>
                <a:off x="3379" y="1635"/>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10000"/>
                    </a:solidFill>
                    <a:latin typeface="Palatino" pitchFamily="18" charset="0"/>
                  </a:rPr>
                  <a:t>SEP</a:t>
                </a:r>
                <a:endParaRPr lang="en-US" altLang="en-US">
                  <a:solidFill>
                    <a:srgbClr val="339933"/>
                  </a:solidFill>
                  <a:latin typeface="Times New Roman" pitchFamily="18" charset="0"/>
                </a:endParaRPr>
              </a:p>
            </p:txBody>
          </p:sp>
          <p:sp>
            <p:nvSpPr>
              <p:cNvPr id="125002" name="Rectangle 74"/>
              <p:cNvSpPr>
                <a:spLocks noChangeArrowheads="1"/>
              </p:cNvSpPr>
              <p:nvPr/>
            </p:nvSpPr>
            <p:spPr bwMode="auto">
              <a:xfrm>
                <a:off x="3770" y="1635"/>
                <a:ext cx="2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10000"/>
                    </a:solidFill>
                    <a:latin typeface="Palatino" pitchFamily="18" charset="0"/>
                  </a:rPr>
                  <a:t>SQ</a:t>
                </a:r>
                <a:endParaRPr lang="en-US" altLang="en-US">
                  <a:solidFill>
                    <a:srgbClr val="339933"/>
                  </a:solidFill>
                  <a:latin typeface="Times New Roman" pitchFamily="18" charset="0"/>
                </a:endParaRPr>
              </a:p>
            </p:txBody>
          </p:sp>
          <p:sp>
            <p:nvSpPr>
              <p:cNvPr id="125003" name="Rectangle 75"/>
              <p:cNvSpPr>
                <a:spLocks noChangeArrowheads="1"/>
              </p:cNvSpPr>
              <p:nvPr/>
            </p:nvSpPr>
            <p:spPr bwMode="auto">
              <a:xfrm>
                <a:off x="4150" y="1635"/>
                <a:ext cx="2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08000"/>
                    </a:solidFill>
                    <a:latin typeface="Palatino" pitchFamily="18" charset="0"/>
                  </a:rPr>
                  <a:t>SM</a:t>
                </a:r>
                <a:endParaRPr lang="en-US" altLang="en-US">
                  <a:solidFill>
                    <a:srgbClr val="339933"/>
                  </a:solidFill>
                  <a:latin typeface="Times New Roman" pitchFamily="18" charset="0"/>
                </a:endParaRPr>
              </a:p>
            </p:txBody>
          </p:sp>
          <p:sp>
            <p:nvSpPr>
              <p:cNvPr id="125004" name="Rectangle 76"/>
              <p:cNvSpPr>
                <a:spLocks noChangeArrowheads="1"/>
              </p:cNvSpPr>
              <p:nvPr/>
            </p:nvSpPr>
            <p:spPr bwMode="auto">
              <a:xfrm>
                <a:off x="4541" y="1635"/>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00000"/>
                    </a:solidFill>
                    <a:latin typeface="Palatino" pitchFamily="18" charset="0"/>
                  </a:rPr>
                  <a:t>M2</a:t>
                </a:r>
                <a:endParaRPr lang="en-US" altLang="en-US">
                  <a:solidFill>
                    <a:srgbClr val="339933"/>
                  </a:solidFill>
                  <a:latin typeface="Times New Roman" pitchFamily="18" charset="0"/>
                </a:endParaRPr>
              </a:p>
            </p:txBody>
          </p:sp>
          <p:sp>
            <p:nvSpPr>
              <p:cNvPr id="125005" name="Rectangle 77"/>
              <p:cNvSpPr>
                <a:spLocks noChangeArrowheads="1"/>
              </p:cNvSpPr>
              <p:nvPr/>
            </p:nvSpPr>
            <p:spPr bwMode="auto">
              <a:xfrm>
                <a:off x="4949" y="1635"/>
                <a:ext cx="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000000"/>
                    </a:solidFill>
                    <a:latin typeface="Palatino" pitchFamily="18" charset="0"/>
                  </a:rPr>
                  <a:t>M3</a:t>
                </a:r>
                <a:endParaRPr lang="en-US" altLang="en-US">
                  <a:solidFill>
                    <a:srgbClr val="339933"/>
                  </a:solidFill>
                  <a:latin typeface="Times New Roman" pitchFamily="18" charset="0"/>
                </a:endParaRPr>
              </a:p>
            </p:txBody>
          </p:sp>
          <p:sp>
            <p:nvSpPr>
              <p:cNvPr id="125006" name="Rectangle 78"/>
              <p:cNvSpPr>
                <a:spLocks noChangeArrowheads="1"/>
              </p:cNvSpPr>
              <p:nvPr/>
            </p:nvSpPr>
            <p:spPr bwMode="auto">
              <a:xfrm>
                <a:off x="582" y="1567"/>
                <a:ext cx="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07" name="Line 79"/>
              <p:cNvSpPr>
                <a:spLocks noChangeShapeType="1"/>
              </p:cNvSpPr>
              <p:nvPr/>
            </p:nvSpPr>
            <p:spPr bwMode="auto">
              <a:xfrm>
                <a:off x="582" y="156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8" name="Rectangle 80"/>
              <p:cNvSpPr>
                <a:spLocks noChangeArrowheads="1"/>
              </p:cNvSpPr>
              <p:nvPr/>
            </p:nvSpPr>
            <p:spPr bwMode="auto">
              <a:xfrm>
                <a:off x="588" y="1567"/>
                <a:ext cx="24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09" name="Line 81"/>
              <p:cNvSpPr>
                <a:spLocks noChangeShapeType="1"/>
              </p:cNvSpPr>
              <p:nvPr/>
            </p:nvSpPr>
            <p:spPr bwMode="auto">
              <a:xfrm>
                <a:off x="588" y="1567"/>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0" name="Rectangle 82"/>
              <p:cNvSpPr>
                <a:spLocks noChangeArrowheads="1"/>
              </p:cNvSpPr>
              <p:nvPr/>
            </p:nvSpPr>
            <p:spPr bwMode="auto">
              <a:xfrm>
                <a:off x="3053"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11" name="Line 83"/>
              <p:cNvSpPr>
                <a:spLocks noChangeShapeType="1"/>
              </p:cNvSpPr>
              <p:nvPr/>
            </p:nvSpPr>
            <p:spPr bwMode="auto">
              <a:xfrm>
                <a:off x="3053"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2" name="Line 84"/>
              <p:cNvSpPr>
                <a:spLocks noChangeShapeType="1"/>
              </p:cNvSpPr>
              <p:nvPr/>
            </p:nvSpPr>
            <p:spPr bwMode="auto">
              <a:xfrm>
                <a:off x="3053"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3" name="Rectangle 85"/>
              <p:cNvSpPr>
                <a:spLocks noChangeArrowheads="1"/>
              </p:cNvSpPr>
              <p:nvPr/>
            </p:nvSpPr>
            <p:spPr bwMode="auto">
              <a:xfrm>
                <a:off x="3056" y="1567"/>
                <a:ext cx="27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14" name="Line 86"/>
              <p:cNvSpPr>
                <a:spLocks noChangeShapeType="1"/>
              </p:cNvSpPr>
              <p:nvPr/>
            </p:nvSpPr>
            <p:spPr bwMode="auto">
              <a:xfrm>
                <a:off x="3056" y="1567"/>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5" name="Rectangle 87"/>
              <p:cNvSpPr>
                <a:spLocks noChangeArrowheads="1"/>
              </p:cNvSpPr>
              <p:nvPr/>
            </p:nvSpPr>
            <p:spPr bwMode="auto">
              <a:xfrm>
                <a:off x="3326"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16" name="Line 88"/>
              <p:cNvSpPr>
                <a:spLocks noChangeShapeType="1"/>
              </p:cNvSpPr>
              <p:nvPr/>
            </p:nvSpPr>
            <p:spPr bwMode="auto">
              <a:xfrm>
                <a:off x="3326"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7" name="Line 89"/>
              <p:cNvSpPr>
                <a:spLocks noChangeShapeType="1"/>
              </p:cNvSpPr>
              <p:nvPr/>
            </p:nvSpPr>
            <p:spPr bwMode="auto">
              <a:xfrm>
                <a:off x="3326"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8" name="Rectangle 90"/>
              <p:cNvSpPr>
                <a:spLocks noChangeArrowheads="1"/>
              </p:cNvSpPr>
              <p:nvPr/>
            </p:nvSpPr>
            <p:spPr bwMode="auto">
              <a:xfrm>
                <a:off x="3329" y="1567"/>
                <a:ext cx="32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19" name="Line 91"/>
              <p:cNvSpPr>
                <a:spLocks noChangeShapeType="1"/>
              </p:cNvSpPr>
              <p:nvPr/>
            </p:nvSpPr>
            <p:spPr bwMode="auto">
              <a:xfrm>
                <a:off x="3329" y="1567"/>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0" name="Rectangle 92"/>
              <p:cNvSpPr>
                <a:spLocks noChangeArrowheads="1"/>
              </p:cNvSpPr>
              <p:nvPr/>
            </p:nvSpPr>
            <p:spPr bwMode="auto">
              <a:xfrm>
                <a:off x="3654"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21" name="Line 93"/>
              <p:cNvSpPr>
                <a:spLocks noChangeShapeType="1"/>
              </p:cNvSpPr>
              <p:nvPr/>
            </p:nvSpPr>
            <p:spPr bwMode="auto">
              <a:xfrm>
                <a:off x="3654"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2" name="Line 94"/>
              <p:cNvSpPr>
                <a:spLocks noChangeShapeType="1"/>
              </p:cNvSpPr>
              <p:nvPr/>
            </p:nvSpPr>
            <p:spPr bwMode="auto">
              <a:xfrm>
                <a:off x="3654"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3" name="Rectangle 95"/>
              <p:cNvSpPr>
                <a:spLocks noChangeArrowheads="1"/>
              </p:cNvSpPr>
              <p:nvPr/>
            </p:nvSpPr>
            <p:spPr bwMode="auto">
              <a:xfrm>
                <a:off x="3657" y="1567"/>
                <a:ext cx="39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24" name="Line 96"/>
              <p:cNvSpPr>
                <a:spLocks noChangeShapeType="1"/>
              </p:cNvSpPr>
              <p:nvPr/>
            </p:nvSpPr>
            <p:spPr bwMode="auto">
              <a:xfrm>
                <a:off x="3657" y="1567"/>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5" name="Rectangle 97"/>
              <p:cNvSpPr>
                <a:spLocks noChangeArrowheads="1"/>
              </p:cNvSpPr>
              <p:nvPr/>
            </p:nvSpPr>
            <p:spPr bwMode="auto">
              <a:xfrm>
                <a:off x="4054" y="1567"/>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26" name="Line 98"/>
              <p:cNvSpPr>
                <a:spLocks noChangeShapeType="1"/>
              </p:cNvSpPr>
              <p:nvPr/>
            </p:nvSpPr>
            <p:spPr bwMode="auto">
              <a:xfrm>
                <a:off x="4054" y="156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7" name="Line 99"/>
              <p:cNvSpPr>
                <a:spLocks noChangeShapeType="1"/>
              </p:cNvSpPr>
              <p:nvPr/>
            </p:nvSpPr>
            <p:spPr bwMode="auto">
              <a:xfrm>
                <a:off x="4054"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8" name="Rectangle 100"/>
              <p:cNvSpPr>
                <a:spLocks noChangeArrowheads="1"/>
              </p:cNvSpPr>
              <p:nvPr/>
            </p:nvSpPr>
            <p:spPr bwMode="auto">
              <a:xfrm>
                <a:off x="4056" y="1567"/>
                <a:ext cx="37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29" name="Line 101"/>
              <p:cNvSpPr>
                <a:spLocks noChangeShapeType="1"/>
              </p:cNvSpPr>
              <p:nvPr/>
            </p:nvSpPr>
            <p:spPr bwMode="auto">
              <a:xfrm>
                <a:off x="4056" y="1567"/>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0" name="Rectangle 102"/>
              <p:cNvSpPr>
                <a:spLocks noChangeArrowheads="1"/>
              </p:cNvSpPr>
              <p:nvPr/>
            </p:nvSpPr>
            <p:spPr bwMode="auto">
              <a:xfrm>
                <a:off x="4435"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31" name="Line 103"/>
              <p:cNvSpPr>
                <a:spLocks noChangeShapeType="1"/>
              </p:cNvSpPr>
              <p:nvPr/>
            </p:nvSpPr>
            <p:spPr bwMode="auto">
              <a:xfrm>
                <a:off x="4435"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2" name="Line 104"/>
              <p:cNvSpPr>
                <a:spLocks noChangeShapeType="1"/>
              </p:cNvSpPr>
              <p:nvPr/>
            </p:nvSpPr>
            <p:spPr bwMode="auto">
              <a:xfrm>
                <a:off x="4435"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3" name="Rectangle 105"/>
              <p:cNvSpPr>
                <a:spLocks noChangeArrowheads="1"/>
              </p:cNvSpPr>
              <p:nvPr/>
            </p:nvSpPr>
            <p:spPr bwMode="auto">
              <a:xfrm>
                <a:off x="4438" y="1567"/>
                <a:ext cx="39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34" name="Line 106"/>
              <p:cNvSpPr>
                <a:spLocks noChangeShapeType="1"/>
              </p:cNvSpPr>
              <p:nvPr/>
            </p:nvSpPr>
            <p:spPr bwMode="auto">
              <a:xfrm>
                <a:off x="4438" y="1567"/>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5" name="Rectangle 107"/>
              <p:cNvSpPr>
                <a:spLocks noChangeArrowheads="1"/>
              </p:cNvSpPr>
              <p:nvPr/>
            </p:nvSpPr>
            <p:spPr bwMode="auto">
              <a:xfrm>
                <a:off x="4831" y="156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36" name="Line 108"/>
              <p:cNvSpPr>
                <a:spLocks noChangeShapeType="1"/>
              </p:cNvSpPr>
              <p:nvPr/>
            </p:nvSpPr>
            <p:spPr bwMode="auto">
              <a:xfrm>
                <a:off x="4831" y="156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7" name="Line 109"/>
              <p:cNvSpPr>
                <a:spLocks noChangeShapeType="1"/>
              </p:cNvSpPr>
              <p:nvPr/>
            </p:nvSpPr>
            <p:spPr bwMode="auto">
              <a:xfrm>
                <a:off x="4831" y="1567"/>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8" name="Rectangle 110"/>
              <p:cNvSpPr>
                <a:spLocks noChangeArrowheads="1"/>
              </p:cNvSpPr>
              <p:nvPr/>
            </p:nvSpPr>
            <p:spPr bwMode="auto">
              <a:xfrm>
                <a:off x="4834" y="1567"/>
                <a:ext cx="41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39" name="Line 111"/>
              <p:cNvSpPr>
                <a:spLocks noChangeShapeType="1"/>
              </p:cNvSpPr>
              <p:nvPr/>
            </p:nvSpPr>
            <p:spPr bwMode="auto">
              <a:xfrm>
                <a:off x="4834" y="1567"/>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0" name="Rectangle 112"/>
              <p:cNvSpPr>
                <a:spLocks noChangeArrowheads="1"/>
              </p:cNvSpPr>
              <p:nvPr/>
            </p:nvSpPr>
            <p:spPr bwMode="auto">
              <a:xfrm>
                <a:off x="5251" y="1567"/>
                <a:ext cx="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1" name="Line 113"/>
              <p:cNvSpPr>
                <a:spLocks noChangeShapeType="1"/>
              </p:cNvSpPr>
              <p:nvPr/>
            </p:nvSpPr>
            <p:spPr bwMode="auto">
              <a:xfrm>
                <a:off x="5251" y="156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2" name="Rectangle 114"/>
              <p:cNvSpPr>
                <a:spLocks noChangeArrowheads="1"/>
              </p:cNvSpPr>
              <p:nvPr/>
            </p:nvSpPr>
            <p:spPr bwMode="auto">
              <a:xfrm>
                <a:off x="582" y="1570"/>
                <a:ext cx="6"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3" name="Line 115"/>
              <p:cNvSpPr>
                <a:spLocks noChangeShapeType="1"/>
              </p:cNvSpPr>
              <p:nvPr/>
            </p:nvSpPr>
            <p:spPr bwMode="auto">
              <a:xfrm>
                <a:off x="582"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4" name="Rectangle 116"/>
              <p:cNvSpPr>
                <a:spLocks noChangeArrowheads="1"/>
              </p:cNvSpPr>
              <p:nvPr/>
            </p:nvSpPr>
            <p:spPr bwMode="auto">
              <a:xfrm>
                <a:off x="3053"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5" name="Line 117"/>
              <p:cNvSpPr>
                <a:spLocks noChangeShapeType="1"/>
              </p:cNvSpPr>
              <p:nvPr/>
            </p:nvSpPr>
            <p:spPr bwMode="auto">
              <a:xfrm>
                <a:off x="3053"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6" name="Rectangle 118"/>
              <p:cNvSpPr>
                <a:spLocks noChangeArrowheads="1"/>
              </p:cNvSpPr>
              <p:nvPr/>
            </p:nvSpPr>
            <p:spPr bwMode="auto">
              <a:xfrm>
                <a:off x="3326"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7" name="Line 119"/>
              <p:cNvSpPr>
                <a:spLocks noChangeShapeType="1"/>
              </p:cNvSpPr>
              <p:nvPr/>
            </p:nvSpPr>
            <p:spPr bwMode="auto">
              <a:xfrm>
                <a:off x="3326"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8" name="Rectangle 120"/>
              <p:cNvSpPr>
                <a:spLocks noChangeArrowheads="1"/>
              </p:cNvSpPr>
              <p:nvPr/>
            </p:nvSpPr>
            <p:spPr bwMode="auto">
              <a:xfrm>
                <a:off x="3654"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49" name="Line 121"/>
              <p:cNvSpPr>
                <a:spLocks noChangeShapeType="1"/>
              </p:cNvSpPr>
              <p:nvPr/>
            </p:nvSpPr>
            <p:spPr bwMode="auto">
              <a:xfrm>
                <a:off x="3654"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0" name="Rectangle 122"/>
              <p:cNvSpPr>
                <a:spLocks noChangeArrowheads="1"/>
              </p:cNvSpPr>
              <p:nvPr/>
            </p:nvSpPr>
            <p:spPr bwMode="auto">
              <a:xfrm>
                <a:off x="4054" y="1570"/>
                <a:ext cx="2"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1" name="Line 123"/>
              <p:cNvSpPr>
                <a:spLocks noChangeShapeType="1"/>
              </p:cNvSpPr>
              <p:nvPr/>
            </p:nvSpPr>
            <p:spPr bwMode="auto">
              <a:xfrm>
                <a:off x="4054"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2" name="Rectangle 124"/>
              <p:cNvSpPr>
                <a:spLocks noChangeArrowheads="1"/>
              </p:cNvSpPr>
              <p:nvPr/>
            </p:nvSpPr>
            <p:spPr bwMode="auto">
              <a:xfrm>
                <a:off x="4435"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3" name="Line 125"/>
              <p:cNvSpPr>
                <a:spLocks noChangeShapeType="1"/>
              </p:cNvSpPr>
              <p:nvPr/>
            </p:nvSpPr>
            <p:spPr bwMode="auto">
              <a:xfrm>
                <a:off x="4435"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4" name="Rectangle 126"/>
              <p:cNvSpPr>
                <a:spLocks noChangeArrowheads="1"/>
              </p:cNvSpPr>
              <p:nvPr/>
            </p:nvSpPr>
            <p:spPr bwMode="auto">
              <a:xfrm>
                <a:off x="4831" y="1570"/>
                <a:ext cx="3"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5" name="Line 127"/>
              <p:cNvSpPr>
                <a:spLocks noChangeShapeType="1"/>
              </p:cNvSpPr>
              <p:nvPr/>
            </p:nvSpPr>
            <p:spPr bwMode="auto">
              <a:xfrm>
                <a:off x="4831"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6" name="Rectangle 128"/>
              <p:cNvSpPr>
                <a:spLocks noChangeArrowheads="1"/>
              </p:cNvSpPr>
              <p:nvPr/>
            </p:nvSpPr>
            <p:spPr bwMode="auto">
              <a:xfrm>
                <a:off x="5251" y="1570"/>
                <a:ext cx="6" cy="2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7" name="Line 129"/>
              <p:cNvSpPr>
                <a:spLocks noChangeShapeType="1"/>
              </p:cNvSpPr>
              <p:nvPr/>
            </p:nvSpPr>
            <p:spPr bwMode="auto">
              <a:xfrm>
                <a:off x="5251" y="1570"/>
                <a:ext cx="1" cy="29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8" name="Rectangle 130"/>
              <p:cNvSpPr>
                <a:spLocks noChangeArrowheads="1"/>
              </p:cNvSpPr>
              <p:nvPr/>
            </p:nvSpPr>
            <p:spPr bwMode="auto">
              <a:xfrm>
                <a:off x="588" y="1872"/>
                <a:ext cx="2465"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59" name="Rectangle 131"/>
              <p:cNvSpPr>
                <a:spLocks noChangeArrowheads="1"/>
              </p:cNvSpPr>
              <p:nvPr/>
            </p:nvSpPr>
            <p:spPr bwMode="auto">
              <a:xfrm>
                <a:off x="588" y="2002"/>
                <a:ext cx="2465" cy="7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0" name="Rectangle 132"/>
              <p:cNvSpPr>
                <a:spLocks noChangeArrowheads="1"/>
              </p:cNvSpPr>
              <p:nvPr/>
            </p:nvSpPr>
            <p:spPr bwMode="auto">
              <a:xfrm>
                <a:off x="3056" y="1872"/>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1" name="Rectangle 133"/>
              <p:cNvSpPr>
                <a:spLocks noChangeArrowheads="1"/>
              </p:cNvSpPr>
              <p:nvPr/>
            </p:nvSpPr>
            <p:spPr bwMode="auto">
              <a:xfrm>
                <a:off x="3329" y="1872"/>
                <a:ext cx="325"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2" name="Rectangle 134"/>
              <p:cNvSpPr>
                <a:spLocks noChangeArrowheads="1"/>
              </p:cNvSpPr>
              <p:nvPr/>
            </p:nvSpPr>
            <p:spPr bwMode="auto">
              <a:xfrm>
                <a:off x="3657" y="1872"/>
                <a:ext cx="397"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3" name="Rectangle 135"/>
              <p:cNvSpPr>
                <a:spLocks noChangeArrowheads="1"/>
              </p:cNvSpPr>
              <p:nvPr/>
            </p:nvSpPr>
            <p:spPr bwMode="auto">
              <a:xfrm>
                <a:off x="4056" y="1872"/>
                <a:ext cx="379"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4" name="Rectangle 136"/>
              <p:cNvSpPr>
                <a:spLocks noChangeArrowheads="1"/>
              </p:cNvSpPr>
              <p:nvPr/>
            </p:nvSpPr>
            <p:spPr bwMode="auto">
              <a:xfrm>
                <a:off x="4438" y="1872"/>
                <a:ext cx="393"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5" name="Rectangle 137"/>
              <p:cNvSpPr>
                <a:spLocks noChangeArrowheads="1"/>
              </p:cNvSpPr>
              <p:nvPr/>
            </p:nvSpPr>
            <p:spPr bwMode="auto">
              <a:xfrm>
                <a:off x="4834" y="1872"/>
                <a:ext cx="417"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6" name="Rectangle 138"/>
              <p:cNvSpPr>
                <a:spLocks noChangeArrowheads="1"/>
              </p:cNvSpPr>
              <p:nvPr/>
            </p:nvSpPr>
            <p:spPr bwMode="auto">
              <a:xfrm>
                <a:off x="582" y="1868"/>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7" name="Line 139"/>
              <p:cNvSpPr>
                <a:spLocks noChangeShapeType="1"/>
              </p:cNvSpPr>
              <p:nvPr/>
            </p:nvSpPr>
            <p:spPr bwMode="auto">
              <a:xfrm>
                <a:off x="582" y="18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68" name="Rectangle 140"/>
              <p:cNvSpPr>
                <a:spLocks noChangeArrowheads="1"/>
              </p:cNvSpPr>
              <p:nvPr/>
            </p:nvSpPr>
            <p:spPr bwMode="auto">
              <a:xfrm>
                <a:off x="588" y="1868"/>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69" name="Line 141"/>
              <p:cNvSpPr>
                <a:spLocks noChangeShapeType="1"/>
              </p:cNvSpPr>
              <p:nvPr/>
            </p:nvSpPr>
            <p:spPr bwMode="auto">
              <a:xfrm>
                <a:off x="588" y="1868"/>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0" name="Rectangle 142"/>
              <p:cNvSpPr>
                <a:spLocks noChangeArrowheads="1"/>
              </p:cNvSpPr>
              <p:nvPr/>
            </p:nvSpPr>
            <p:spPr bwMode="auto">
              <a:xfrm>
                <a:off x="3053"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71" name="Line 143"/>
              <p:cNvSpPr>
                <a:spLocks noChangeShapeType="1"/>
              </p:cNvSpPr>
              <p:nvPr/>
            </p:nvSpPr>
            <p:spPr bwMode="auto">
              <a:xfrm>
                <a:off x="3053"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2" name="Line 144"/>
              <p:cNvSpPr>
                <a:spLocks noChangeShapeType="1"/>
              </p:cNvSpPr>
              <p:nvPr/>
            </p:nvSpPr>
            <p:spPr bwMode="auto">
              <a:xfrm>
                <a:off x="3053"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3" name="Rectangle 145"/>
              <p:cNvSpPr>
                <a:spLocks noChangeArrowheads="1"/>
              </p:cNvSpPr>
              <p:nvPr/>
            </p:nvSpPr>
            <p:spPr bwMode="auto">
              <a:xfrm>
                <a:off x="3056" y="1868"/>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74" name="Line 146"/>
              <p:cNvSpPr>
                <a:spLocks noChangeShapeType="1"/>
              </p:cNvSpPr>
              <p:nvPr/>
            </p:nvSpPr>
            <p:spPr bwMode="auto">
              <a:xfrm>
                <a:off x="3056" y="1868"/>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5" name="Rectangle 147"/>
              <p:cNvSpPr>
                <a:spLocks noChangeArrowheads="1"/>
              </p:cNvSpPr>
              <p:nvPr/>
            </p:nvSpPr>
            <p:spPr bwMode="auto">
              <a:xfrm>
                <a:off x="3326"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76" name="Line 148"/>
              <p:cNvSpPr>
                <a:spLocks noChangeShapeType="1"/>
              </p:cNvSpPr>
              <p:nvPr/>
            </p:nvSpPr>
            <p:spPr bwMode="auto">
              <a:xfrm>
                <a:off x="3326"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7" name="Line 149"/>
              <p:cNvSpPr>
                <a:spLocks noChangeShapeType="1"/>
              </p:cNvSpPr>
              <p:nvPr/>
            </p:nvSpPr>
            <p:spPr bwMode="auto">
              <a:xfrm>
                <a:off x="3326"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78" name="Rectangle 150"/>
              <p:cNvSpPr>
                <a:spLocks noChangeArrowheads="1"/>
              </p:cNvSpPr>
              <p:nvPr/>
            </p:nvSpPr>
            <p:spPr bwMode="auto">
              <a:xfrm>
                <a:off x="3329" y="1868"/>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79" name="Line 151"/>
              <p:cNvSpPr>
                <a:spLocks noChangeShapeType="1"/>
              </p:cNvSpPr>
              <p:nvPr/>
            </p:nvSpPr>
            <p:spPr bwMode="auto">
              <a:xfrm>
                <a:off x="3329" y="1868"/>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0" name="Rectangle 152"/>
              <p:cNvSpPr>
                <a:spLocks noChangeArrowheads="1"/>
              </p:cNvSpPr>
              <p:nvPr/>
            </p:nvSpPr>
            <p:spPr bwMode="auto">
              <a:xfrm>
                <a:off x="3654"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81" name="Line 153"/>
              <p:cNvSpPr>
                <a:spLocks noChangeShapeType="1"/>
              </p:cNvSpPr>
              <p:nvPr/>
            </p:nvSpPr>
            <p:spPr bwMode="auto">
              <a:xfrm>
                <a:off x="3654"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2" name="Line 154"/>
              <p:cNvSpPr>
                <a:spLocks noChangeShapeType="1"/>
              </p:cNvSpPr>
              <p:nvPr/>
            </p:nvSpPr>
            <p:spPr bwMode="auto">
              <a:xfrm>
                <a:off x="3654"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3" name="Rectangle 155"/>
              <p:cNvSpPr>
                <a:spLocks noChangeArrowheads="1"/>
              </p:cNvSpPr>
              <p:nvPr/>
            </p:nvSpPr>
            <p:spPr bwMode="auto">
              <a:xfrm>
                <a:off x="3657" y="1868"/>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84" name="Line 156"/>
              <p:cNvSpPr>
                <a:spLocks noChangeShapeType="1"/>
              </p:cNvSpPr>
              <p:nvPr/>
            </p:nvSpPr>
            <p:spPr bwMode="auto">
              <a:xfrm>
                <a:off x="3657" y="1868"/>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5" name="Rectangle 157"/>
              <p:cNvSpPr>
                <a:spLocks noChangeArrowheads="1"/>
              </p:cNvSpPr>
              <p:nvPr/>
            </p:nvSpPr>
            <p:spPr bwMode="auto">
              <a:xfrm>
                <a:off x="4054" y="1868"/>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86" name="Line 158"/>
              <p:cNvSpPr>
                <a:spLocks noChangeShapeType="1"/>
              </p:cNvSpPr>
              <p:nvPr/>
            </p:nvSpPr>
            <p:spPr bwMode="auto">
              <a:xfrm>
                <a:off x="4054" y="1868"/>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7" name="Line 159"/>
              <p:cNvSpPr>
                <a:spLocks noChangeShapeType="1"/>
              </p:cNvSpPr>
              <p:nvPr/>
            </p:nvSpPr>
            <p:spPr bwMode="auto">
              <a:xfrm>
                <a:off x="4054"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88" name="Rectangle 160"/>
              <p:cNvSpPr>
                <a:spLocks noChangeArrowheads="1"/>
              </p:cNvSpPr>
              <p:nvPr/>
            </p:nvSpPr>
            <p:spPr bwMode="auto">
              <a:xfrm>
                <a:off x="4056" y="1868"/>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89" name="Line 161"/>
              <p:cNvSpPr>
                <a:spLocks noChangeShapeType="1"/>
              </p:cNvSpPr>
              <p:nvPr/>
            </p:nvSpPr>
            <p:spPr bwMode="auto">
              <a:xfrm>
                <a:off x="4056" y="1868"/>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0" name="Rectangle 162"/>
              <p:cNvSpPr>
                <a:spLocks noChangeArrowheads="1"/>
              </p:cNvSpPr>
              <p:nvPr/>
            </p:nvSpPr>
            <p:spPr bwMode="auto">
              <a:xfrm>
                <a:off x="4435"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91" name="Line 163"/>
              <p:cNvSpPr>
                <a:spLocks noChangeShapeType="1"/>
              </p:cNvSpPr>
              <p:nvPr/>
            </p:nvSpPr>
            <p:spPr bwMode="auto">
              <a:xfrm>
                <a:off x="4435"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2" name="Line 164"/>
              <p:cNvSpPr>
                <a:spLocks noChangeShapeType="1"/>
              </p:cNvSpPr>
              <p:nvPr/>
            </p:nvSpPr>
            <p:spPr bwMode="auto">
              <a:xfrm>
                <a:off x="4435"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3" name="Rectangle 165"/>
              <p:cNvSpPr>
                <a:spLocks noChangeArrowheads="1"/>
              </p:cNvSpPr>
              <p:nvPr/>
            </p:nvSpPr>
            <p:spPr bwMode="auto">
              <a:xfrm>
                <a:off x="4438" y="1868"/>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94" name="Line 166"/>
              <p:cNvSpPr>
                <a:spLocks noChangeShapeType="1"/>
              </p:cNvSpPr>
              <p:nvPr/>
            </p:nvSpPr>
            <p:spPr bwMode="auto">
              <a:xfrm>
                <a:off x="4438" y="1868"/>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5" name="Rectangle 167"/>
              <p:cNvSpPr>
                <a:spLocks noChangeArrowheads="1"/>
              </p:cNvSpPr>
              <p:nvPr/>
            </p:nvSpPr>
            <p:spPr bwMode="auto">
              <a:xfrm>
                <a:off x="4831" y="1868"/>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96" name="Line 168"/>
              <p:cNvSpPr>
                <a:spLocks noChangeShapeType="1"/>
              </p:cNvSpPr>
              <p:nvPr/>
            </p:nvSpPr>
            <p:spPr bwMode="auto">
              <a:xfrm>
                <a:off x="4831" y="1868"/>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7" name="Line 169"/>
              <p:cNvSpPr>
                <a:spLocks noChangeShapeType="1"/>
              </p:cNvSpPr>
              <p:nvPr/>
            </p:nvSpPr>
            <p:spPr bwMode="auto">
              <a:xfrm>
                <a:off x="4831" y="1868"/>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98" name="Rectangle 170"/>
              <p:cNvSpPr>
                <a:spLocks noChangeArrowheads="1"/>
              </p:cNvSpPr>
              <p:nvPr/>
            </p:nvSpPr>
            <p:spPr bwMode="auto">
              <a:xfrm>
                <a:off x="4834" y="1868"/>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099" name="Line 171"/>
              <p:cNvSpPr>
                <a:spLocks noChangeShapeType="1"/>
              </p:cNvSpPr>
              <p:nvPr/>
            </p:nvSpPr>
            <p:spPr bwMode="auto">
              <a:xfrm>
                <a:off x="4834" y="1868"/>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0" name="Rectangle 172"/>
              <p:cNvSpPr>
                <a:spLocks noChangeArrowheads="1"/>
              </p:cNvSpPr>
              <p:nvPr/>
            </p:nvSpPr>
            <p:spPr bwMode="auto">
              <a:xfrm>
                <a:off x="5251" y="1868"/>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1" name="Line 173"/>
              <p:cNvSpPr>
                <a:spLocks noChangeShapeType="1"/>
              </p:cNvSpPr>
              <p:nvPr/>
            </p:nvSpPr>
            <p:spPr bwMode="auto">
              <a:xfrm>
                <a:off x="5251" y="18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2" name="Rectangle 174"/>
              <p:cNvSpPr>
                <a:spLocks noChangeArrowheads="1"/>
              </p:cNvSpPr>
              <p:nvPr/>
            </p:nvSpPr>
            <p:spPr bwMode="auto">
              <a:xfrm>
                <a:off x="582" y="1872"/>
                <a:ext cx="6"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3" name="Line 175"/>
              <p:cNvSpPr>
                <a:spLocks noChangeShapeType="1"/>
              </p:cNvSpPr>
              <p:nvPr/>
            </p:nvSpPr>
            <p:spPr bwMode="auto">
              <a:xfrm>
                <a:off x="582"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4" name="Rectangle 176"/>
              <p:cNvSpPr>
                <a:spLocks noChangeArrowheads="1"/>
              </p:cNvSpPr>
              <p:nvPr/>
            </p:nvSpPr>
            <p:spPr bwMode="auto">
              <a:xfrm>
                <a:off x="3053"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5" name="Line 177"/>
              <p:cNvSpPr>
                <a:spLocks noChangeShapeType="1"/>
              </p:cNvSpPr>
              <p:nvPr/>
            </p:nvSpPr>
            <p:spPr bwMode="auto">
              <a:xfrm>
                <a:off x="3053"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6" name="Rectangle 178"/>
              <p:cNvSpPr>
                <a:spLocks noChangeArrowheads="1"/>
              </p:cNvSpPr>
              <p:nvPr/>
            </p:nvSpPr>
            <p:spPr bwMode="auto">
              <a:xfrm>
                <a:off x="3326"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7" name="Line 179"/>
              <p:cNvSpPr>
                <a:spLocks noChangeShapeType="1"/>
              </p:cNvSpPr>
              <p:nvPr/>
            </p:nvSpPr>
            <p:spPr bwMode="auto">
              <a:xfrm>
                <a:off x="3326"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08" name="Rectangle 180"/>
              <p:cNvSpPr>
                <a:spLocks noChangeArrowheads="1"/>
              </p:cNvSpPr>
              <p:nvPr/>
            </p:nvSpPr>
            <p:spPr bwMode="auto">
              <a:xfrm>
                <a:off x="3654"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9" name="Line 181"/>
              <p:cNvSpPr>
                <a:spLocks noChangeShapeType="1"/>
              </p:cNvSpPr>
              <p:nvPr/>
            </p:nvSpPr>
            <p:spPr bwMode="auto">
              <a:xfrm>
                <a:off x="3654"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0" name="Rectangle 182"/>
              <p:cNvSpPr>
                <a:spLocks noChangeArrowheads="1"/>
              </p:cNvSpPr>
              <p:nvPr/>
            </p:nvSpPr>
            <p:spPr bwMode="auto">
              <a:xfrm>
                <a:off x="4054" y="1872"/>
                <a:ext cx="2"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11" name="Line 183"/>
              <p:cNvSpPr>
                <a:spLocks noChangeShapeType="1"/>
              </p:cNvSpPr>
              <p:nvPr/>
            </p:nvSpPr>
            <p:spPr bwMode="auto">
              <a:xfrm>
                <a:off x="4054"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2" name="Rectangle 184"/>
              <p:cNvSpPr>
                <a:spLocks noChangeArrowheads="1"/>
              </p:cNvSpPr>
              <p:nvPr/>
            </p:nvSpPr>
            <p:spPr bwMode="auto">
              <a:xfrm>
                <a:off x="4435"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13" name="Line 185"/>
              <p:cNvSpPr>
                <a:spLocks noChangeShapeType="1"/>
              </p:cNvSpPr>
              <p:nvPr/>
            </p:nvSpPr>
            <p:spPr bwMode="auto">
              <a:xfrm>
                <a:off x="4435"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4" name="Rectangle 186"/>
              <p:cNvSpPr>
                <a:spLocks noChangeArrowheads="1"/>
              </p:cNvSpPr>
              <p:nvPr/>
            </p:nvSpPr>
            <p:spPr bwMode="auto">
              <a:xfrm>
                <a:off x="4831" y="1872"/>
                <a:ext cx="3"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15" name="Line 187"/>
              <p:cNvSpPr>
                <a:spLocks noChangeShapeType="1"/>
              </p:cNvSpPr>
              <p:nvPr/>
            </p:nvSpPr>
            <p:spPr bwMode="auto">
              <a:xfrm>
                <a:off x="4831"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6" name="Rectangle 188"/>
              <p:cNvSpPr>
                <a:spLocks noChangeArrowheads="1"/>
              </p:cNvSpPr>
              <p:nvPr/>
            </p:nvSpPr>
            <p:spPr bwMode="auto">
              <a:xfrm>
                <a:off x="5251" y="1872"/>
                <a:ext cx="6" cy="2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17" name="Line 189"/>
              <p:cNvSpPr>
                <a:spLocks noChangeShapeType="1"/>
              </p:cNvSpPr>
              <p:nvPr/>
            </p:nvSpPr>
            <p:spPr bwMode="auto">
              <a:xfrm>
                <a:off x="5251" y="1872"/>
                <a:ext cx="1" cy="20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18" name="Rectangle 190"/>
              <p:cNvSpPr>
                <a:spLocks noChangeArrowheads="1"/>
              </p:cNvSpPr>
              <p:nvPr/>
            </p:nvSpPr>
            <p:spPr bwMode="auto">
              <a:xfrm>
                <a:off x="607" y="2148"/>
                <a:ext cx="2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a:solidFill>
                      <a:srgbClr val="FF0000"/>
                    </a:solidFill>
                    <a:latin typeface="Palatino" pitchFamily="18" charset="0"/>
                  </a:rPr>
                  <a:t>1. IMPROVE  COST  EFFICIENCY</a:t>
                </a:r>
                <a:endParaRPr lang="en-US" altLang="en-US">
                  <a:solidFill>
                    <a:srgbClr val="339933"/>
                  </a:solidFill>
                  <a:latin typeface="Times New Roman" pitchFamily="18" charset="0"/>
                </a:endParaRPr>
              </a:p>
            </p:txBody>
          </p:sp>
          <p:sp>
            <p:nvSpPr>
              <p:cNvPr id="125119" name="Rectangle 191"/>
              <p:cNvSpPr>
                <a:spLocks noChangeArrowheads="1"/>
              </p:cNvSpPr>
              <p:nvPr/>
            </p:nvSpPr>
            <p:spPr bwMode="auto">
              <a:xfrm>
                <a:off x="3056" y="2084"/>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0" name="Rectangle 192"/>
              <p:cNvSpPr>
                <a:spLocks noChangeArrowheads="1"/>
              </p:cNvSpPr>
              <p:nvPr/>
            </p:nvSpPr>
            <p:spPr bwMode="auto">
              <a:xfrm>
                <a:off x="3056" y="2292"/>
                <a:ext cx="270"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1" name="Rectangle 193"/>
              <p:cNvSpPr>
                <a:spLocks noChangeArrowheads="1"/>
              </p:cNvSpPr>
              <p:nvPr/>
            </p:nvSpPr>
            <p:spPr bwMode="auto">
              <a:xfrm>
                <a:off x="3329" y="2084"/>
                <a:ext cx="325"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2" name="Rectangle 194"/>
              <p:cNvSpPr>
                <a:spLocks noChangeArrowheads="1"/>
              </p:cNvSpPr>
              <p:nvPr/>
            </p:nvSpPr>
            <p:spPr bwMode="auto">
              <a:xfrm>
                <a:off x="3329" y="2292"/>
                <a:ext cx="325"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3" name="Rectangle 195"/>
              <p:cNvSpPr>
                <a:spLocks noChangeArrowheads="1"/>
              </p:cNvSpPr>
              <p:nvPr/>
            </p:nvSpPr>
            <p:spPr bwMode="auto">
              <a:xfrm>
                <a:off x="3657" y="2084"/>
                <a:ext cx="397"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4" name="Rectangle 196"/>
              <p:cNvSpPr>
                <a:spLocks noChangeArrowheads="1"/>
              </p:cNvSpPr>
              <p:nvPr/>
            </p:nvSpPr>
            <p:spPr bwMode="auto">
              <a:xfrm>
                <a:off x="3657" y="2292"/>
                <a:ext cx="397"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5" name="Rectangle 197"/>
              <p:cNvSpPr>
                <a:spLocks noChangeArrowheads="1"/>
              </p:cNvSpPr>
              <p:nvPr/>
            </p:nvSpPr>
            <p:spPr bwMode="auto">
              <a:xfrm>
                <a:off x="4056" y="2084"/>
                <a:ext cx="379"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6" name="Rectangle 198"/>
              <p:cNvSpPr>
                <a:spLocks noChangeArrowheads="1"/>
              </p:cNvSpPr>
              <p:nvPr/>
            </p:nvSpPr>
            <p:spPr bwMode="auto">
              <a:xfrm>
                <a:off x="4056" y="2292"/>
                <a:ext cx="379"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7" name="Rectangle 199"/>
              <p:cNvSpPr>
                <a:spLocks noChangeArrowheads="1"/>
              </p:cNvSpPr>
              <p:nvPr/>
            </p:nvSpPr>
            <p:spPr bwMode="auto">
              <a:xfrm>
                <a:off x="4438" y="2084"/>
                <a:ext cx="393"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8" name="Rectangle 200"/>
              <p:cNvSpPr>
                <a:spLocks noChangeArrowheads="1"/>
              </p:cNvSpPr>
              <p:nvPr/>
            </p:nvSpPr>
            <p:spPr bwMode="auto">
              <a:xfrm>
                <a:off x="4438" y="2292"/>
                <a:ext cx="393"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29" name="Rectangle 201"/>
              <p:cNvSpPr>
                <a:spLocks noChangeArrowheads="1"/>
              </p:cNvSpPr>
              <p:nvPr/>
            </p:nvSpPr>
            <p:spPr bwMode="auto">
              <a:xfrm>
                <a:off x="4834" y="2084"/>
                <a:ext cx="417"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0" name="Rectangle 202"/>
              <p:cNvSpPr>
                <a:spLocks noChangeArrowheads="1"/>
              </p:cNvSpPr>
              <p:nvPr/>
            </p:nvSpPr>
            <p:spPr bwMode="auto">
              <a:xfrm>
                <a:off x="4834" y="2292"/>
                <a:ext cx="417" cy="154"/>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1" name="Rectangle 203"/>
              <p:cNvSpPr>
                <a:spLocks noChangeArrowheads="1"/>
              </p:cNvSpPr>
              <p:nvPr/>
            </p:nvSpPr>
            <p:spPr bwMode="auto">
              <a:xfrm>
                <a:off x="582" y="2080"/>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2" name="Line 204"/>
              <p:cNvSpPr>
                <a:spLocks noChangeShapeType="1"/>
              </p:cNvSpPr>
              <p:nvPr/>
            </p:nvSpPr>
            <p:spPr bwMode="auto">
              <a:xfrm>
                <a:off x="582" y="208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3" name="Rectangle 205"/>
              <p:cNvSpPr>
                <a:spLocks noChangeArrowheads="1"/>
              </p:cNvSpPr>
              <p:nvPr/>
            </p:nvSpPr>
            <p:spPr bwMode="auto">
              <a:xfrm>
                <a:off x="588" y="2080"/>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4" name="Line 206"/>
              <p:cNvSpPr>
                <a:spLocks noChangeShapeType="1"/>
              </p:cNvSpPr>
              <p:nvPr/>
            </p:nvSpPr>
            <p:spPr bwMode="auto">
              <a:xfrm>
                <a:off x="588" y="2080"/>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5" name="Rectangle 207"/>
              <p:cNvSpPr>
                <a:spLocks noChangeArrowheads="1"/>
              </p:cNvSpPr>
              <p:nvPr/>
            </p:nvSpPr>
            <p:spPr bwMode="auto">
              <a:xfrm>
                <a:off x="3053"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6" name="Line 208"/>
              <p:cNvSpPr>
                <a:spLocks noChangeShapeType="1"/>
              </p:cNvSpPr>
              <p:nvPr/>
            </p:nvSpPr>
            <p:spPr bwMode="auto">
              <a:xfrm>
                <a:off x="3053"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7" name="Line 209"/>
              <p:cNvSpPr>
                <a:spLocks noChangeShapeType="1"/>
              </p:cNvSpPr>
              <p:nvPr/>
            </p:nvSpPr>
            <p:spPr bwMode="auto">
              <a:xfrm>
                <a:off x="3053"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38" name="Rectangle 210"/>
              <p:cNvSpPr>
                <a:spLocks noChangeArrowheads="1"/>
              </p:cNvSpPr>
              <p:nvPr/>
            </p:nvSpPr>
            <p:spPr bwMode="auto">
              <a:xfrm>
                <a:off x="3056" y="2080"/>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39" name="Line 211"/>
              <p:cNvSpPr>
                <a:spLocks noChangeShapeType="1"/>
              </p:cNvSpPr>
              <p:nvPr/>
            </p:nvSpPr>
            <p:spPr bwMode="auto">
              <a:xfrm>
                <a:off x="3056" y="2080"/>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0" name="Rectangle 212"/>
              <p:cNvSpPr>
                <a:spLocks noChangeArrowheads="1"/>
              </p:cNvSpPr>
              <p:nvPr/>
            </p:nvSpPr>
            <p:spPr bwMode="auto">
              <a:xfrm>
                <a:off x="3326"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41" name="Line 213"/>
              <p:cNvSpPr>
                <a:spLocks noChangeShapeType="1"/>
              </p:cNvSpPr>
              <p:nvPr/>
            </p:nvSpPr>
            <p:spPr bwMode="auto">
              <a:xfrm>
                <a:off x="3326"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2" name="Line 214"/>
              <p:cNvSpPr>
                <a:spLocks noChangeShapeType="1"/>
              </p:cNvSpPr>
              <p:nvPr/>
            </p:nvSpPr>
            <p:spPr bwMode="auto">
              <a:xfrm>
                <a:off x="3326"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3" name="Rectangle 215"/>
              <p:cNvSpPr>
                <a:spLocks noChangeArrowheads="1"/>
              </p:cNvSpPr>
              <p:nvPr/>
            </p:nvSpPr>
            <p:spPr bwMode="auto">
              <a:xfrm>
                <a:off x="3329" y="2080"/>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44" name="Line 216"/>
              <p:cNvSpPr>
                <a:spLocks noChangeShapeType="1"/>
              </p:cNvSpPr>
              <p:nvPr/>
            </p:nvSpPr>
            <p:spPr bwMode="auto">
              <a:xfrm>
                <a:off x="3329" y="2080"/>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5" name="Rectangle 217"/>
              <p:cNvSpPr>
                <a:spLocks noChangeArrowheads="1"/>
              </p:cNvSpPr>
              <p:nvPr/>
            </p:nvSpPr>
            <p:spPr bwMode="auto">
              <a:xfrm>
                <a:off x="3654"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46" name="Line 218"/>
              <p:cNvSpPr>
                <a:spLocks noChangeShapeType="1"/>
              </p:cNvSpPr>
              <p:nvPr/>
            </p:nvSpPr>
            <p:spPr bwMode="auto">
              <a:xfrm>
                <a:off x="3654"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7" name="Line 219"/>
              <p:cNvSpPr>
                <a:spLocks noChangeShapeType="1"/>
              </p:cNvSpPr>
              <p:nvPr/>
            </p:nvSpPr>
            <p:spPr bwMode="auto">
              <a:xfrm>
                <a:off x="3654"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48" name="Rectangle 220"/>
              <p:cNvSpPr>
                <a:spLocks noChangeArrowheads="1"/>
              </p:cNvSpPr>
              <p:nvPr/>
            </p:nvSpPr>
            <p:spPr bwMode="auto">
              <a:xfrm>
                <a:off x="3657" y="2080"/>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49" name="Line 221"/>
              <p:cNvSpPr>
                <a:spLocks noChangeShapeType="1"/>
              </p:cNvSpPr>
              <p:nvPr/>
            </p:nvSpPr>
            <p:spPr bwMode="auto">
              <a:xfrm>
                <a:off x="3657" y="2080"/>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0" name="Rectangle 222"/>
              <p:cNvSpPr>
                <a:spLocks noChangeArrowheads="1"/>
              </p:cNvSpPr>
              <p:nvPr/>
            </p:nvSpPr>
            <p:spPr bwMode="auto">
              <a:xfrm>
                <a:off x="4054" y="2080"/>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51" name="Line 223"/>
              <p:cNvSpPr>
                <a:spLocks noChangeShapeType="1"/>
              </p:cNvSpPr>
              <p:nvPr/>
            </p:nvSpPr>
            <p:spPr bwMode="auto">
              <a:xfrm>
                <a:off x="4054" y="208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2" name="Line 224"/>
              <p:cNvSpPr>
                <a:spLocks noChangeShapeType="1"/>
              </p:cNvSpPr>
              <p:nvPr/>
            </p:nvSpPr>
            <p:spPr bwMode="auto">
              <a:xfrm>
                <a:off x="4054"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3" name="Rectangle 225"/>
              <p:cNvSpPr>
                <a:spLocks noChangeArrowheads="1"/>
              </p:cNvSpPr>
              <p:nvPr/>
            </p:nvSpPr>
            <p:spPr bwMode="auto">
              <a:xfrm>
                <a:off x="4056" y="2080"/>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54" name="Line 226"/>
              <p:cNvSpPr>
                <a:spLocks noChangeShapeType="1"/>
              </p:cNvSpPr>
              <p:nvPr/>
            </p:nvSpPr>
            <p:spPr bwMode="auto">
              <a:xfrm>
                <a:off x="4056" y="2080"/>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5" name="Rectangle 227"/>
              <p:cNvSpPr>
                <a:spLocks noChangeArrowheads="1"/>
              </p:cNvSpPr>
              <p:nvPr/>
            </p:nvSpPr>
            <p:spPr bwMode="auto">
              <a:xfrm>
                <a:off x="4435"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56" name="Line 228"/>
              <p:cNvSpPr>
                <a:spLocks noChangeShapeType="1"/>
              </p:cNvSpPr>
              <p:nvPr/>
            </p:nvSpPr>
            <p:spPr bwMode="auto">
              <a:xfrm>
                <a:off x="4435"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57" name="Line 229"/>
              <p:cNvSpPr>
                <a:spLocks noChangeShapeType="1"/>
              </p:cNvSpPr>
              <p:nvPr/>
            </p:nvSpPr>
            <p:spPr bwMode="auto">
              <a:xfrm>
                <a:off x="4435"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5158" name="Group 230"/>
            <p:cNvGrpSpPr>
              <a:grpSpLocks/>
            </p:cNvGrpSpPr>
            <p:nvPr/>
          </p:nvGrpSpPr>
          <p:grpSpPr bwMode="auto">
            <a:xfrm>
              <a:off x="582" y="2080"/>
              <a:ext cx="4675" cy="1481"/>
              <a:chOff x="582" y="2080"/>
              <a:chExt cx="4675" cy="1481"/>
            </a:xfrm>
          </p:grpSpPr>
          <p:sp>
            <p:nvSpPr>
              <p:cNvPr id="125159" name="Rectangle 231"/>
              <p:cNvSpPr>
                <a:spLocks noChangeArrowheads="1"/>
              </p:cNvSpPr>
              <p:nvPr/>
            </p:nvSpPr>
            <p:spPr bwMode="auto">
              <a:xfrm>
                <a:off x="4438" y="2080"/>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0" name="Line 232"/>
              <p:cNvSpPr>
                <a:spLocks noChangeShapeType="1"/>
              </p:cNvSpPr>
              <p:nvPr/>
            </p:nvSpPr>
            <p:spPr bwMode="auto">
              <a:xfrm>
                <a:off x="4438" y="2080"/>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1" name="Rectangle 233"/>
              <p:cNvSpPr>
                <a:spLocks noChangeArrowheads="1"/>
              </p:cNvSpPr>
              <p:nvPr/>
            </p:nvSpPr>
            <p:spPr bwMode="auto">
              <a:xfrm>
                <a:off x="4831" y="2080"/>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2" name="Line 234"/>
              <p:cNvSpPr>
                <a:spLocks noChangeShapeType="1"/>
              </p:cNvSpPr>
              <p:nvPr/>
            </p:nvSpPr>
            <p:spPr bwMode="auto">
              <a:xfrm>
                <a:off x="4831" y="2080"/>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3" name="Line 235"/>
              <p:cNvSpPr>
                <a:spLocks noChangeShapeType="1"/>
              </p:cNvSpPr>
              <p:nvPr/>
            </p:nvSpPr>
            <p:spPr bwMode="auto">
              <a:xfrm>
                <a:off x="4831" y="2080"/>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4" name="Rectangle 236"/>
              <p:cNvSpPr>
                <a:spLocks noChangeArrowheads="1"/>
              </p:cNvSpPr>
              <p:nvPr/>
            </p:nvSpPr>
            <p:spPr bwMode="auto">
              <a:xfrm>
                <a:off x="4834" y="2080"/>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5" name="Line 237"/>
              <p:cNvSpPr>
                <a:spLocks noChangeShapeType="1"/>
              </p:cNvSpPr>
              <p:nvPr/>
            </p:nvSpPr>
            <p:spPr bwMode="auto">
              <a:xfrm>
                <a:off x="4834" y="2080"/>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6" name="Rectangle 238"/>
              <p:cNvSpPr>
                <a:spLocks noChangeArrowheads="1"/>
              </p:cNvSpPr>
              <p:nvPr/>
            </p:nvSpPr>
            <p:spPr bwMode="auto">
              <a:xfrm>
                <a:off x="5251" y="2080"/>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7" name="Line 239"/>
              <p:cNvSpPr>
                <a:spLocks noChangeShapeType="1"/>
              </p:cNvSpPr>
              <p:nvPr/>
            </p:nvSpPr>
            <p:spPr bwMode="auto">
              <a:xfrm>
                <a:off x="5251" y="208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68" name="Rectangle 240"/>
              <p:cNvSpPr>
                <a:spLocks noChangeArrowheads="1"/>
              </p:cNvSpPr>
              <p:nvPr/>
            </p:nvSpPr>
            <p:spPr bwMode="auto">
              <a:xfrm>
                <a:off x="582" y="2084"/>
                <a:ext cx="6"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69" name="Line 241"/>
              <p:cNvSpPr>
                <a:spLocks noChangeShapeType="1"/>
              </p:cNvSpPr>
              <p:nvPr/>
            </p:nvSpPr>
            <p:spPr bwMode="auto">
              <a:xfrm>
                <a:off x="582"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0" name="Rectangle 242"/>
              <p:cNvSpPr>
                <a:spLocks noChangeArrowheads="1"/>
              </p:cNvSpPr>
              <p:nvPr/>
            </p:nvSpPr>
            <p:spPr bwMode="auto">
              <a:xfrm>
                <a:off x="3053"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1" name="Line 243"/>
              <p:cNvSpPr>
                <a:spLocks noChangeShapeType="1"/>
              </p:cNvSpPr>
              <p:nvPr/>
            </p:nvSpPr>
            <p:spPr bwMode="auto">
              <a:xfrm>
                <a:off x="3053"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2" name="Rectangle 244"/>
              <p:cNvSpPr>
                <a:spLocks noChangeArrowheads="1"/>
              </p:cNvSpPr>
              <p:nvPr/>
            </p:nvSpPr>
            <p:spPr bwMode="auto">
              <a:xfrm>
                <a:off x="3326"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3" name="Line 245"/>
              <p:cNvSpPr>
                <a:spLocks noChangeShapeType="1"/>
              </p:cNvSpPr>
              <p:nvPr/>
            </p:nvSpPr>
            <p:spPr bwMode="auto">
              <a:xfrm>
                <a:off x="3326"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4" name="Rectangle 246"/>
              <p:cNvSpPr>
                <a:spLocks noChangeArrowheads="1"/>
              </p:cNvSpPr>
              <p:nvPr/>
            </p:nvSpPr>
            <p:spPr bwMode="auto">
              <a:xfrm>
                <a:off x="3654"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5" name="Line 247"/>
              <p:cNvSpPr>
                <a:spLocks noChangeShapeType="1"/>
              </p:cNvSpPr>
              <p:nvPr/>
            </p:nvSpPr>
            <p:spPr bwMode="auto">
              <a:xfrm>
                <a:off x="3654"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6" name="Rectangle 248"/>
              <p:cNvSpPr>
                <a:spLocks noChangeArrowheads="1"/>
              </p:cNvSpPr>
              <p:nvPr/>
            </p:nvSpPr>
            <p:spPr bwMode="auto">
              <a:xfrm>
                <a:off x="4054" y="2084"/>
                <a:ext cx="2"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7" name="Line 249"/>
              <p:cNvSpPr>
                <a:spLocks noChangeShapeType="1"/>
              </p:cNvSpPr>
              <p:nvPr/>
            </p:nvSpPr>
            <p:spPr bwMode="auto">
              <a:xfrm>
                <a:off x="4054"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78" name="Rectangle 250"/>
              <p:cNvSpPr>
                <a:spLocks noChangeArrowheads="1"/>
              </p:cNvSpPr>
              <p:nvPr/>
            </p:nvSpPr>
            <p:spPr bwMode="auto">
              <a:xfrm>
                <a:off x="4435"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9" name="Line 251"/>
              <p:cNvSpPr>
                <a:spLocks noChangeShapeType="1"/>
              </p:cNvSpPr>
              <p:nvPr/>
            </p:nvSpPr>
            <p:spPr bwMode="auto">
              <a:xfrm>
                <a:off x="4435"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80" name="Rectangle 252"/>
              <p:cNvSpPr>
                <a:spLocks noChangeArrowheads="1"/>
              </p:cNvSpPr>
              <p:nvPr/>
            </p:nvSpPr>
            <p:spPr bwMode="auto">
              <a:xfrm>
                <a:off x="4831" y="2084"/>
                <a:ext cx="3"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1" name="Line 253"/>
              <p:cNvSpPr>
                <a:spLocks noChangeShapeType="1"/>
              </p:cNvSpPr>
              <p:nvPr/>
            </p:nvSpPr>
            <p:spPr bwMode="auto">
              <a:xfrm>
                <a:off x="4831"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82" name="Rectangle 254"/>
              <p:cNvSpPr>
                <a:spLocks noChangeArrowheads="1"/>
              </p:cNvSpPr>
              <p:nvPr/>
            </p:nvSpPr>
            <p:spPr bwMode="auto">
              <a:xfrm>
                <a:off x="5251" y="2084"/>
                <a:ext cx="6" cy="3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3" name="Line 255"/>
              <p:cNvSpPr>
                <a:spLocks noChangeShapeType="1"/>
              </p:cNvSpPr>
              <p:nvPr/>
            </p:nvSpPr>
            <p:spPr bwMode="auto">
              <a:xfrm>
                <a:off x="5251" y="2084"/>
                <a:ext cx="1" cy="3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84" name="Rectangle 256"/>
              <p:cNvSpPr>
                <a:spLocks noChangeArrowheads="1"/>
              </p:cNvSpPr>
              <p:nvPr/>
            </p:nvSpPr>
            <p:spPr bwMode="auto">
              <a:xfrm>
                <a:off x="607" y="2514"/>
                <a:ext cx="240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1.1  MAINTAIN  EFFICIENT  USE  OF FUNDS</a:t>
                </a:r>
                <a:endParaRPr lang="en-US" altLang="en-US" sz="2800">
                  <a:solidFill>
                    <a:srgbClr val="339933"/>
                  </a:solidFill>
                  <a:latin typeface="Times New Roman" pitchFamily="18" charset="0"/>
                </a:endParaRPr>
              </a:p>
            </p:txBody>
          </p:sp>
          <p:sp>
            <p:nvSpPr>
              <p:cNvPr id="125185" name="Rectangle 257"/>
              <p:cNvSpPr>
                <a:spLocks noChangeArrowheads="1"/>
              </p:cNvSpPr>
              <p:nvPr/>
            </p:nvSpPr>
            <p:spPr bwMode="auto">
              <a:xfrm>
                <a:off x="3056" y="2450"/>
                <a:ext cx="270"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6" name="Rectangle 258"/>
              <p:cNvSpPr>
                <a:spLocks noChangeArrowheads="1"/>
              </p:cNvSpPr>
              <p:nvPr/>
            </p:nvSpPr>
            <p:spPr bwMode="auto">
              <a:xfrm>
                <a:off x="3056" y="2657"/>
                <a:ext cx="270"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7" name="Rectangle 259"/>
              <p:cNvSpPr>
                <a:spLocks noChangeArrowheads="1"/>
              </p:cNvSpPr>
              <p:nvPr/>
            </p:nvSpPr>
            <p:spPr bwMode="auto">
              <a:xfrm>
                <a:off x="3329" y="2450"/>
                <a:ext cx="325"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8" name="Rectangle 260"/>
              <p:cNvSpPr>
                <a:spLocks noChangeArrowheads="1"/>
              </p:cNvSpPr>
              <p:nvPr/>
            </p:nvSpPr>
            <p:spPr bwMode="auto">
              <a:xfrm>
                <a:off x="3329" y="2657"/>
                <a:ext cx="325"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89" name="Rectangle 261"/>
              <p:cNvSpPr>
                <a:spLocks noChangeArrowheads="1"/>
              </p:cNvSpPr>
              <p:nvPr/>
            </p:nvSpPr>
            <p:spPr bwMode="auto">
              <a:xfrm>
                <a:off x="3657" y="2450"/>
                <a:ext cx="397"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0" name="Rectangle 262"/>
              <p:cNvSpPr>
                <a:spLocks noChangeArrowheads="1"/>
              </p:cNvSpPr>
              <p:nvPr/>
            </p:nvSpPr>
            <p:spPr bwMode="auto">
              <a:xfrm>
                <a:off x="3657" y="2657"/>
                <a:ext cx="397"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1" name="Rectangle 263"/>
              <p:cNvSpPr>
                <a:spLocks noChangeArrowheads="1"/>
              </p:cNvSpPr>
              <p:nvPr/>
            </p:nvSpPr>
            <p:spPr bwMode="auto">
              <a:xfrm>
                <a:off x="4056" y="2450"/>
                <a:ext cx="379"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2" name="Rectangle 264"/>
              <p:cNvSpPr>
                <a:spLocks noChangeArrowheads="1"/>
              </p:cNvSpPr>
              <p:nvPr/>
            </p:nvSpPr>
            <p:spPr bwMode="auto">
              <a:xfrm>
                <a:off x="4056" y="2657"/>
                <a:ext cx="379"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3" name="Rectangle 265"/>
              <p:cNvSpPr>
                <a:spLocks noChangeArrowheads="1"/>
              </p:cNvSpPr>
              <p:nvPr/>
            </p:nvSpPr>
            <p:spPr bwMode="auto">
              <a:xfrm>
                <a:off x="4438" y="2450"/>
                <a:ext cx="393"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4" name="Rectangle 266"/>
              <p:cNvSpPr>
                <a:spLocks noChangeArrowheads="1"/>
              </p:cNvSpPr>
              <p:nvPr/>
            </p:nvSpPr>
            <p:spPr bwMode="auto">
              <a:xfrm>
                <a:off x="4438" y="2657"/>
                <a:ext cx="393"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5" name="Rectangle 267"/>
              <p:cNvSpPr>
                <a:spLocks noChangeArrowheads="1"/>
              </p:cNvSpPr>
              <p:nvPr/>
            </p:nvSpPr>
            <p:spPr bwMode="auto">
              <a:xfrm>
                <a:off x="4834" y="2450"/>
                <a:ext cx="417" cy="207"/>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6" name="Rectangle 268"/>
              <p:cNvSpPr>
                <a:spLocks noChangeArrowheads="1"/>
              </p:cNvSpPr>
              <p:nvPr/>
            </p:nvSpPr>
            <p:spPr bwMode="auto">
              <a:xfrm>
                <a:off x="4834" y="2657"/>
                <a:ext cx="417"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7" name="Rectangle 269"/>
              <p:cNvSpPr>
                <a:spLocks noChangeArrowheads="1"/>
              </p:cNvSpPr>
              <p:nvPr/>
            </p:nvSpPr>
            <p:spPr bwMode="auto">
              <a:xfrm>
                <a:off x="582" y="2446"/>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98" name="Line 270"/>
              <p:cNvSpPr>
                <a:spLocks noChangeShapeType="1"/>
              </p:cNvSpPr>
              <p:nvPr/>
            </p:nvSpPr>
            <p:spPr bwMode="auto">
              <a:xfrm>
                <a:off x="582" y="244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199" name="Rectangle 271"/>
              <p:cNvSpPr>
                <a:spLocks noChangeArrowheads="1"/>
              </p:cNvSpPr>
              <p:nvPr/>
            </p:nvSpPr>
            <p:spPr bwMode="auto">
              <a:xfrm>
                <a:off x="588" y="2446"/>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00" name="Line 272"/>
              <p:cNvSpPr>
                <a:spLocks noChangeShapeType="1"/>
              </p:cNvSpPr>
              <p:nvPr/>
            </p:nvSpPr>
            <p:spPr bwMode="auto">
              <a:xfrm>
                <a:off x="588" y="2446"/>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1" name="Rectangle 273"/>
              <p:cNvSpPr>
                <a:spLocks noChangeArrowheads="1"/>
              </p:cNvSpPr>
              <p:nvPr/>
            </p:nvSpPr>
            <p:spPr bwMode="auto">
              <a:xfrm>
                <a:off x="3053"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02" name="Line 274"/>
              <p:cNvSpPr>
                <a:spLocks noChangeShapeType="1"/>
              </p:cNvSpPr>
              <p:nvPr/>
            </p:nvSpPr>
            <p:spPr bwMode="auto">
              <a:xfrm>
                <a:off x="3053"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3" name="Line 275"/>
              <p:cNvSpPr>
                <a:spLocks noChangeShapeType="1"/>
              </p:cNvSpPr>
              <p:nvPr/>
            </p:nvSpPr>
            <p:spPr bwMode="auto">
              <a:xfrm>
                <a:off x="3053"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4" name="Rectangle 276"/>
              <p:cNvSpPr>
                <a:spLocks noChangeArrowheads="1"/>
              </p:cNvSpPr>
              <p:nvPr/>
            </p:nvSpPr>
            <p:spPr bwMode="auto">
              <a:xfrm>
                <a:off x="3056" y="2446"/>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05" name="Line 277"/>
              <p:cNvSpPr>
                <a:spLocks noChangeShapeType="1"/>
              </p:cNvSpPr>
              <p:nvPr/>
            </p:nvSpPr>
            <p:spPr bwMode="auto">
              <a:xfrm>
                <a:off x="3056" y="2446"/>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6" name="Rectangle 278"/>
              <p:cNvSpPr>
                <a:spLocks noChangeArrowheads="1"/>
              </p:cNvSpPr>
              <p:nvPr/>
            </p:nvSpPr>
            <p:spPr bwMode="auto">
              <a:xfrm>
                <a:off x="3326"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07" name="Line 279"/>
              <p:cNvSpPr>
                <a:spLocks noChangeShapeType="1"/>
              </p:cNvSpPr>
              <p:nvPr/>
            </p:nvSpPr>
            <p:spPr bwMode="auto">
              <a:xfrm>
                <a:off x="3326"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8" name="Line 280"/>
              <p:cNvSpPr>
                <a:spLocks noChangeShapeType="1"/>
              </p:cNvSpPr>
              <p:nvPr/>
            </p:nvSpPr>
            <p:spPr bwMode="auto">
              <a:xfrm>
                <a:off x="3326"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09" name="Rectangle 281"/>
              <p:cNvSpPr>
                <a:spLocks noChangeArrowheads="1"/>
              </p:cNvSpPr>
              <p:nvPr/>
            </p:nvSpPr>
            <p:spPr bwMode="auto">
              <a:xfrm>
                <a:off x="3329" y="2446"/>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10" name="Line 282"/>
              <p:cNvSpPr>
                <a:spLocks noChangeShapeType="1"/>
              </p:cNvSpPr>
              <p:nvPr/>
            </p:nvSpPr>
            <p:spPr bwMode="auto">
              <a:xfrm>
                <a:off x="3329" y="2446"/>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1" name="Rectangle 283"/>
              <p:cNvSpPr>
                <a:spLocks noChangeArrowheads="1"/>
              </p:cNvSpPr>
              <p:nvPr/>
            </p:nvSpPr>
            <p:spPr bwMode="auto">
              <a:xfrm>
                <a:off x="3654"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12" name="Line 284"/>
              <p:cNvSpPr>
                <a:spLocks noChangeShapeType="1"/>
              </p:cNvSpPr>
              <p:nvPr/>
            </p:nvSpPr>
            <p:spPr bwMode="auto">
              <a:xfrm>
                <a:off x="3654"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3" name="Line 285"/>
              <p:cNvSpPr>
                <a:spLocks noChangeShapeType="1"/>
              </p:cNvSpPr>
              <p:nvPr/>
            </p:nvSpPr>
            <p:spPr bwMode="auto">
              <a:xfrm>
                <a:off x="3654"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4" name="Rectangle 286"/>
              <p:cNvSpPr>
                <a:spLocks noChangeArrowheads="1"/>
              </p:cNvSpPr>
              <p:nvPr/>
            </p:nvSpPr>
            <p:spPr bwMode="auto">
              <a:xfrm>
                <a:off x="3657" y="2446"/>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15" name="Line 287"/>
              <p:cNvSpPr>
                <a:spLocks noChangeShapeType="1"/>
              </p:cNvSpPr>
              <p:nvPr/>
            </p:nvSpPr>
            <p:spPr bwMode="auto">
              <a:xfrm>
                <a:off x="3657" y="2446"/>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6" name="Rectangle 288"/>
              <p:cNvSpPr>
                <a:spLocks noChangeArrowheads="1"/>
              </p:cNvSpPr>
              <p:nvPr/>
            </p:nvSpPr>
            <p:spPr bwMode="auto">
              <a:xfrm>
                <a:off x="4054" y="2446"/>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17" name="Line 289"/>
              <p:cNvSpPr>
                <a:spLocks noChangeShapeType="1"/>
              </p:cNvSpPr>
              <p:nvPr/>
            </p:nvSpPr>
            <p:spPr bwMode="auto">
              <a:xfrm>
                <a:off x="4054" y="244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8" name="Line 290"/>
              <p:cNvSpPr>
                <a:spLocks noChangeShapeType="1"/>
              </p:cNvSpPr>
              <p:nvPr/>
            </p:nvSpPr>
            <p:spPr bwMode="auto">
              <a:xfrm>
                <a:off x="4054"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19" name="Rectangle 291"/>
              <p:cNvSpPr>
                <a:spLocks noChangeArrowheads="1"/>
              </p:cNvSpPr>
              <p:nvPr/>
            </p:nvSpPr>
            <p:spPr bwMode="auto">
              <a:xfrm>
                <a:off x="4056" y="2446"/>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20" name="Line 292"/>
              <p:cNvSpPr>
                <a:spLocks noChangeShapeType="1"/>
              </p:cNvSpPr>
              <p:nvPr/>
            </p:nvSpPr>
            <p:spPr bwMode="auto">
              <a:xfrm>
                <a:off x="4056" y="2446"/>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1" name="Rectangle 293"/>
              <p:cNvSpPr>
                <a:spLocks noChangeArrowheads="1"/>
              </p:cNvSpPr>
              <p:nvPr/>
            </p:nvSpPr>
            <p:spPr bwMode="auto">
              <a:xfrm>
                <a:off x="4435"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22" name="Line 294"/>
              <p:cNvSpPr>
                <a:spLocks noChangeShapeType="1"/>
              </p:cNvSpPr>
              <p:nvPr/>
            </p:nvSpPr>
            <p:spPr bwMode="auto">
              <a:xfrm>
                <a:off x="4435"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3" name="Line 295"/>
              <p:cNvSpPr>
                <a:spLocks noChangeShapeType="1"/>
              </p:cNvSpPr>
              <p:nvPr/>
            </p:nvSpPr>
            <p:spPr bwMode="auto">
              <a:xfrm>
                <a:off x="4435"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4" name="Rectangle 296"/>
              <p:cNvSpPr>
                <a:spLocks noChangeArrowheads="1"/>
              </p:cNvSpPr>
              <p:nvPr/>
            </p:nvSpPr>
            <p:spPr bwMode="auto">
              <a:xfrm>
                <a:off x="4438" y="2446"/>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25" name="Line 297"/>
              <p:cNvSpPr>
                <a:spLocks noChangeShapeType="1"/>
              </p:cNvSpPr>
              <p:nvPr/>
            </p:nvSpPr>
            <p:spPr bwMode="auto">
              <a:xfrm>
                <a:off x="4438" y="2446"/>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6" name="Rectangle 298"/>
              <p:cNvSpPr>
                <a:spLocks noChangeArrowheads="1"/>
              </p:cNvSpPr>
              <p:nvPr/>
            </p:nvSpPr>
            <p:spPr bwMode="auto">
              <a:xfrm>
                <a:off x="4831" y="2446"/>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27" name="Line 299"/>
              <p:cNvSpPr>
                <a:spLocks noChangeShapeType="1"/>
              </p:cNvSpPr>
              <p:nvPr/>
            </p:nvSpPr>
            <p:spPr bwMode="auto">
              <a:xfrm>
                <a:off x="4831" y="2446"/>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8" name="Line 300"/>
              <p:cNvSpPr>
                <a:spLocks noChangeShapeType="1"/>
              </p:cNvSpPr>
              <p:nvPr/>
            </p:nvSpPr>
            <p:spPr bwMode="auto">
              <a:xfrm>
                <a:off x="4831" y="2446"/>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29" name="Rectangle 301"/>
              <p:cNvSpPr>
                <a:spLocks noChangeArrowheads="1"/>
              </p:cNvSpPr>
              <p:nvPr/>
            </p:nvSpPr>
            <p:spPr bwMode="auto">
              <a:xfrm>
                <a:off x="4834" y="2446"/>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0" name="Line 302"/>
              <p:cNvSpPr>
                <a:spLocks noChangeShapeType="1"/>
              </p:cNvSpPr>
              <p:nvPr/>
            </p:nvSpPr>
            <p:spPr bwMode="auto">
              <a:xfrm>
                <a:off x="4834" y="2446"/>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1" name="Rectangle 303"/>
              <p:cNvSpPr>
                <a:spLocks noChangeArrowheads="1"/>
              </p:cNvSpPr>
              <p:nvPr/>
            </p:nvSpPr>
            <p:spPr bwMode="auto">
              <a:xfrm>
                <a:off x="5251" y="2446"/>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2" name="Line 304"/>
              <p:cNvSpPr>
                <a:spLocks noChangeShapeType="1"/>
              </p:cNvSpPr>
              <p:nvPr/>
            </p:nvSpPr>
            <p:spPr bwMode="auto">
              <a:xfrm>
                <a:off x="5251" y="2446"/>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3" name="Rectangle 305"/>
              <p:cNvSpPr>
                <a:spLocks noChangeArrowheads="1"/>
              </p:cNvSpPr>
              <p:nvPr/>
            </p:nvSpPr>
            <p:spPr bwMode="auto">
              <a:xfrm>
                <a:off x="582" y="2450"/>
                <a:ext cx="6"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4" name="Line 306"/>
              <p:cNvSpPr>
                <a:spLocks noChangeShapeType="1"/>
              </p:cNvSpPr>
              <p:nvPr/>
            </p:nvSpPr>
            <p:spPr bwMode="auto">
              <a:xfrm>
                <a:off x="582"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5" name="Rectangle 307"/>
              <p:cNvSpPr>
                <a:spLocks noChangeArrowheads="1"/>
              </p:cNvSpPr>
              <p:nvPr/>
            </p:nvSpPr>
            <p:spPr bwMode="auto">
              <a:xfrm>
                <a:off x="3053"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6" name="Line 308"/>
              <p:cNvSpPr>
                <a:spLocks noChangeShapeType="1"/>
              </p:cNvSpPr>
              <p:nvPr/>
            </p:nvSpPr>
            <p:spPr bwMode="auto">
              <a:xfrm>
                <a:off x="3053"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7" name="Rectangle 309"/>
              <p:cNvSpPr>
                <a:spLocks noChangeArrowheads="1"/>
              </p:cNvSpPr>
              <p:nvPr/>
            </p:nvSpPr>
            <p:spPr bwMode="auto">
              <a:xfrm>
                <a:off x="3326"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38" name="Line 310"/>
              <p:cNvSpPr>
                <a:spLocks noChangeShapeType="1"/>
              </p:cNvSpPr>
              <p:nvPr/>
            </p:nvSpPr>
            <p:spPr bwMode="auto">
              <a:xfrm>
                <a:off x="3326"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39" name="Rectangle 311"/>
              <p:cNvSpPr>
                <a:spLocks noChangeArrowheads="1"/>
              </p:cNvSpPr>
              <p:nvPr/>
            </p:nvSpPr>
            <p:spPr bwMode="auto">
              <a:xfrm>
                <a:off x="3654"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0" name="Line 312"/>
              <p:cNvSpPr>
                <a:spLocks noChangeShapeType="1"/>
              </p:cNvSpPr>
              <p:nvPr/>
            </p:nvSpPr>
            <p:spPr bwMode="auto">
              <a:xfrm>
                <a:off x="3654"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1" name="Rectangle 313"/>
              <p:cNvSpPr>
                <a:spLocks noChangeArrowheads="1"/>
              </p:cNvSpPr>
              <p:nvPr/>
            </p:nvSpPr>
            <p:spPr bwMode="auto">
              <a:xfrm>
                <a:off x="4054" y="2450"/>
                <a:ext cx="2"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2" name="Line 314"/>
              <p:cNvSpPr>
                <a:spLocks noChangeShapeType="1"/>
              </p:cNvSpPr>
              <p:nvPr/>
            </p:nvSpPr>
            <p:spPr bwMode="auto">
              <a:xfrm>
                <a:off x="4054"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3" name="Rectangle 315"/>
              <p:cNvSpPr>
                <a:spLocks noChangeArrowheads="1"/>
              </p:cNvSpPr>
              <p:nvPr/>
            </p:nvSpPr>
            <p:spPr bwMode="auto">
              <a:xfrm>
                <a:off x="4435"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4" name="Line 316"/>
              <p:cNvSpPr>
                <a:spLocks noChangeShapeType="1"/>
              </p:cNvSpPr>
              <p:nvPr/>
            </p:nvSpPr>
            <p:spPr bwMode="auto">
              <a:xfrm>
                <a:off x="4435"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5" name="Rectangle 317"/>
              <p:cNvSpPr>
                <a:spLocks noChangeArrowheads="1"/>
              </p:cNvSpPr>
              <p:nvPr/>
            </p:nvSpPr>
            <p:spPr bwMode="auto">
              <a:xfrm>
                <a:off x="4831" y="2450"/>
                <a:ext cx="3"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6" name="Line 318"/>
              <p:cNvSpPr>
                <a:spLocks noChangeShapeType="1"/>
              </p:cNvSpPr>
              <p:nvPr/>
            </p:nvSpPr>
            <p:spPr bwMode="auto">
              <a:xfrm>
                <a:off x="4831"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7" name="Rectangle 319"/>
              <p:cNvSpPr>
                <a:spLocks noChangeArrowheads="1"/>
              </p:cNvSpPr>
              <p:nvPr/>
            </p:nvSpPr>
            <p:spPr bwMode="auto">
              <a:xfrm>
                <a:off x="5251" y="2450"/>
                <a:ext cx="6" cy="3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48" name="Line 320"/>
              <p:cNvSpPr>
                <a:spLocks noChangeShapeType="1"/>
              </p:cNvSpPr>
              <p:nvPr/>
            </p:nvSpPr>
            <p:spPr bwMode="auto">
              <a:xfrm>
                <a:off x="5251" y="2450"/>
                <a:ext cx="1" cy="33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49" name="Rectangle 321"/>
              <p:cNvSpPr>
                <a:spLocks noChangeArrowheads="1"/>
              </p:cNvSpPr>
              <p:nvPr/>
            </p:nvSpPr>
            <p:spPr bwMode="auto">
              <a:xfrm>
                <a:off x="607" y="2856"/>
                <a:ext cx="241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1.1.1  </a:t>
                </a:r>
                <a:r>
                  <a:rPr lang="en-US" altLang="en-US" sz="1200">
                    <a:solidFill>
                      <a:srgbClr val="008000"/>
                    </a:solidFill>
                    <a:latin typeface="Palatino" pitchFamily="18" charset="0"/>
                  </a:rPr>
                  <a:t>EXPLOIT  </a:t>
                </a:r>
                <a:r>
                  <a:rPr lang="en-US" altLang="en-US" sz="1400">
                    <a:solidFill>
                      <a:srgbClr val="008000"/>
                    </a:solidFill>
                    <a:latin typeface="Palatino" pitchFamily="18" charset="0"/>
                  </a:rPr>
                  <a:t>ECONOMIES OF SCALE</a:t>
                </a:r>
                <a:endParaRPr lang="en-US" altLang="en-US" sz="1400">
                  <a:solidFill>
                    <a:srgbClr val="339933"/>
                  </a:solidFill>
                  <a:latin typeface="Times New Roman" pitchFamily="18" charset="0"/>
                </a:endParaRPr>
              </a:p>
            </p:txBody>
          </p:sp>
          <p:sp>
            <p:nvSpPr>
              <p:cNvPr id="125250" name="Rectangle 322"/>
              <p:cNvSpPr>
                <a:spLocks noChangeArrowheads="1"/>
              </p:cNvSpPr>
              <p:nvPr/>
            </p:nvSpPr>
            <p:spPr bwMode="auto">
              <a:xfrm>
                <a:off x="3056" y="2791"/>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51" name="Rectangle 323"/>
              <p:cNvSpPr>
                <a:spLocks noChangeArrowheads="1"/>
              </p:cNvSpPr>
              <p:nvPr/>
            </p:nvSpPr>
            <p:spPr bwMode="auto">
              <a:xfrm>
                <a:off x="3056" y="2999"/>
                <a:ext cx="270" cy="13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52" name="Rectangle 324"/>
              <p:cNvSpPr>
                <a:spLocks noChangeArrowheads="1"/>
              </p:cNvSpPr>
              <p:nvPr/>
            </p:nvSpPr>
            <p:spPr bwMode="auto">
              <a:xfrm>
                <a:off x="3430" y="2856"/>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-2</a:t>
                </a:r>
                <a:endParaRPr lang="en-US" altLang="en-US" sz="2800">
                  <a:solidFill>
                    <a:srgbClr val="339933"/>
                  </a:solidFill>
                  <a:latin typeface="Times New Roman" pitchFamily="18" charset="0"/>
                </a:endParaRPr>
              </a:p>
            </p:txBody>
          </p:sp>
          <p:sp>
            <p:nvSpPr>
              <p:cNvPr id="125253" name="Rectangle 325"/>
              <p:cNvSpPr>
                <a:spLocks noChangeArrowheads="1"/>
              </p:cNvSpPr>
              <p:nvPr/>
            </p:nvSpPr>
            <p:spPr bwMode="auto">
              <a:xfrm>
                <a:off x="3819" y="2856"/>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0</a:t>
                </a:r>
                <a:endParaRPr lang="en-US" altLang="en-US" sz="2800">
                  <a:solidFill>
                    <a:srgbClr val="339933"/>
                  </a:solidFill>
                  <a:latin typeface="Times New Roman" pitchFamily="18" charset="0"/>
                </a:endParaRPr>
              </a:p>
            </p:txBody>
          </p:sp>
          <p:sp>
            <p:nvSpPr>
              <p:cNvPr id="125254" name="Rectangle 326"/>
              <p:cNvSpPr>
                <a:spLocks noChangeArrowheads="1"/>
              </p:cNvSpPr>
              <p:nvPr/>
            </p:nvSpPr>
            <p:spPr bwMode="auto">
              <a:xfrm>
                <a:off x="4210" y="2856"/>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255" name="Rectangle 327"/>
              <p:cNvSpPr>
                <a:spLocks noChangeArrowheads="1"/>
              </p:cNvSpPr>
              <p:nvPr/>
            </p:nvSpPr>
            <p:spPr bwMode="auto">
              <a:xfrm>
                <a:off x="4574" y="2856"/>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256" name="Rectangle 328"/>
              <p:cNvSpPr>
                <a:spLocks noChangeArrowheads="1"/>
              </p:cNvSpPr>
              <p:nvPr/>
            </p:nvSpPr>
            <p:spPr bwMode="auto">
              <a:xfrm>
                <a:off x="4855" y="2856"/>
                <a:ext cx="2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  1</a:t>
                </a:r>
                <a:endParaRPr lang="en-US" altLang="en-US" sz="2800">
                  <a:solidFill>
                    <a:srgbClr val="339933"/>
                  </a:solidFill>
                  <a:latin typeface="Times New Roman" pitchFamily="18" charset="0"/>
                </a:endParaRPr>
              </a:p>
            </p:txBody>
          </p:sp>
          <p:sp>
            <p:nvSpPr>
              <p:cNvPr id="125257" name="Rectangle 329"/>
              <p:cNvSpPr>
                <a:spLocks noChangeArrowheads="1"/>
              </p:cNvSpPr>
              <p:nvPr/>
            </p:nvSpPr>
            <p:spPr bwMode="auto">
              <a:xfrm>
                <a:off x="582" y="2787"/>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58" name="Line 330"/>
              <p:cNvSpPr>
                <a:spLocks noChangeShapeType="1"/>
              </p:cNvSpPr>
              <p:nvPr/>
            </p:nvSpPr>
            <p:spPr bwMode="auto">
              <a:xfrm>
                <a:off x="582" y="278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59" name="Rectangle 331"/>
              <p:cNvSpPr>
                <a:spLocks noChangeArrowheads="1"/>
              </p:cNvSpPr>
              <p:nvPr/>
            </p:nvSpPr>
            <p:spPr bwMode="auto">
              <a:xfrm>
                <a:off x="588" y="2787"/>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60" name="Line 332"/>
              <p:cNvSpPr>
                <a:spLocks noChangeShapeType="1"/>
              </p:cNvSpPr>
              <p:nvPr/>
            </p:nvSpPr>
            <p:spPr bwMode="auto">
              <a:xfrm>
                <a:off x="588" y="2787"/>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1" name="Rectangle 333"/>
              <p:cNvSpPr>
                <a:spLocks noChangeArrowheads="1"/>
              </p:cNvSpPr>
              <p:nvPr/>
            </p:nvSpPr>
            <p:spPr bwMode="auto">
              <a:xfrm>
                <a:off x="3053"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62" name="Line 334"/>
              <p:cNvSpPr>
                <a:spLocks noChangeShapeType="1"/>
              </p:cNvSpPr>
              <p:nvPr/>
            </p:nvSpPr>
            <p:spPr bwMode="auto">
              <a:xfrm>
                <a:off x="3053"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3" name="Line 335"/>
              <p:cNvSpPr>
                <a:spLocks noChangeShapeType="1"/>
              </p:cNvSpPr>
              <p:nvPr/>
            </p:nvSpPr>
            <p:spPr bwMode="auto">
              <a:xfrm>
                <a:off x="3053"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4" name="Rectangle 336"/>
              <p:cNvSpPr>
                <a:spLocks noChangeArrowheads="1"/>
              </p:cNvSpPr>
              <p:nvPr/>
            </p:nvSpPr>
            <p:spPr bwMode="auto">
              <a:xfrm>
                <a:off x="3056" y="2787"/>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65" name="Line 337"/>
              <p:cNvSpPr>
                <a:spLocks noChangeShapeType="1"/>
              </p:cNvSpPr>
              <p:nvPr/>
            </p:nvSpPr>
            <p:spPr bwMode="auto">
              <a:xfrm>
                <a:off x="3056" y="2787"/>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6" name="Rectangle 338"/>
              <p:cNvSpPr>
                <a:spLocks noChangeArrowheads="1"/>
              </p:cNvSpPr>
              <p:nvPr/>
            </p:nvSpPr>
            <p:spPr bwMode="auto">
              <a:xfrm>
                <a:off x="3326"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67" name="Line 339"/>
              <p:cNvSpPr>
                <a:spLocks noChangeShapeType="1"/>
              </p:cNvSpPr>
              <p:nvPr/>
            </p:nvSpPr>
            <p:spPr bwMode="auto">
              <a:xfrm>
                <a:off x="3326"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8" name="Line 340"/>
              <p:cNvSpPr>
                <a:spLocks noChangeShapeType="1"/>
              </p:cNvSpPr>
              <p:nvPr/>
            </p:nvSpPr>
            <p:spPr bwMode="auto">
              <a:xfrm>
                <a:off x="3326"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69" name="Rectangle 341"/>
              <p:cNvSpPr>
                <a:spLocks noChangeArrowheads="1"/>
              </p:cNvSpPr>
              <p:nvPr/>
            </p:nvSpPr>
            <p:spPr bwMode="auto">
              <a:xfrm>
                <a:off x="3329" y="2787"/>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70" name="Line 342"/>
              <p:cNvSpPr>
                <a:spLocks noChangeShapeType="1"/>
              </p:cNvSpPr>
              <p:nvPr/>
            </p:nvSpPr>
            <p:spPr bwMode="auto">
              <a:xfrm>
                <a:off x="3329" y="2787"/>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1" name="Rectangle 343"/>
              <p:cNvSpPr>
                <a:spLocks noChangeArrowheads="1"/>
              </p:cNvSpPr>
              <p:nvPr/>
            </p:nvSpPr>
            <p:spPr bwMode="auto">
              <a:xfrm>
                <a:off x="3654"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72" name="Line 344"/>
              <p:cNvSpPr>
                <a:spLocks noChangeShapeType="1"/>
              </p:cNvSpPr>
              <p:nvPr/>
            </p:nvSpPr>
            <p:spPr bwMode="auto">
              <a:xfrm>
                <a:off x="3654"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3" name="Line 345"/>
              <p:cNvSpPr>
                <a:spLocks noChangeShapeType="1"/>
              </p:cNvSpPr>
              <p:nvPr/>
            </p:nvSpPr>
            <p:spPr bwMode="auto">
              <a:xfrm>
                <a:off x="3654"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4" name="Rectangle 346"/>
              <p:cNvSpPr>
                <a:spLocks noChangeArrowheads="1"/>
              </p:cNvSpPr>
              <p:nvPr/>
            </p:nvSpPr>
            <p:spPr bwMode="auto">
              <a:xfrm>
                <a:off x="3657" y="2787"/>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75" name="Line 347"/>
              <p:cNvSpPr>
                <a:spLocks noChangeShapeType="1"/>
              </p:cNvSpPr>
              <p:nvPr/>
            </p:nvSpPr>
            <p:spPr bwMode="auto">
              <a:xfrm>
                <a:off x="3657" y="2787"/>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6" name="Rectangle 348"/>
              <p:cNvSpPr>
                <a:spLocks noChangeArrowheads="1"/>
              </p:cNvSpPr>
              <p:nvPr/>
            </p:nvSpPr>
            <p:spPr bwMode="auto">
              <a:xfrm>
                <a:off x="4054" y="2787"/>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77" name="Line 349"/>
              <p:cNvSpPr>
                <a:spLocks noChangeShapeType="1"/>
              </p:cNvSpPr>
              <p:nvPr/>
            </p:nvSpPr>
            <p:spPr bwMode="auto">
              <a:xfrm>
                <a:off x="4054" y="278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8" name="Line 350"/>
              <p:cNvSpPr>
                <a:spLocks noChangeShapeType="1"/>
              </p:cNvSpPr>
              <p:nvPr/>
            </p:nvSpPr>
            <p:spPr bwMode="auto">
              <a:xfrm>
                <a:off x="4054"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9" name="Rectangle 351"/>
              <p:cNvSpPr>
                <a:spLocks noChangeArrowheads="1"/>
              </p:cNvSpPr>
              <p:nvPr/>
            </p:nvSpPr>
            <p:spPr bwMode="auto">
              <a:xfrm>
                <a:off x="4056" y="2787"/>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80" name="Line 352"/>
              <p:cNvSpPr>
                <a:spLocks noChangeShapeType="1"/>
              </p:cNvSpPr>
              <p:nvPr/>
            </p:nvSpPr>
            <p:spPr bwMode="auto">
              <a:xfrm>
                <a:off x="4056" y="2787"/>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1" name="Rectangle 353"/>
              <p:cNvSpPr>
                <a:spLocks noChangeArrowheads="1"/>
              </p:cNvSpPr>
              <p:nvPr/>
            </p:nvSpPr>
            <p:spPr bwMode="auto">
              <a:xfrm>
                <a:off x="4435"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82" name="Line 354"/>
              <p:cNvSpPr>
                <a:spLocks noChangeShapeType="1"/>
              </p:cNvSpPr>
              <p:nvPr/>
            </p:nvSpPr>
            <p:spPr bwMode="auto">
              <a:xfrm>
                <a:off x="4435"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3" name="Line 355"/>
              <p:cNvSpPr>
                <a:spLocks noChangeShapeType="1"/>
              </p:cNvSpPr>
              <p:nvPr/>
            </p:nvSpPr>
            <p:spPr bwMode="auto">
              <a:xfrm>
                <a:off x="4435"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4" name="Rectangle 356"/>
              <p:cNvSpPr>
                <a:spLocks noChangeArrowheads="1"/>
              </p:cNvSpPr>
              <p:nvPr/>
            </p:nvSpPr>
            <p:spPr bwMode="auto">
              <a:xfrm>
                <a:off x="4438" y="2787"/>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85" name="Line 357"/>
              <p:cNvSpPr>
                <a:spLocks noChangeShapeType="1"/>
              </p:cNvSpPr>
              <p:nvPr/>
            </p:nvSpPr>
            <p:spPr bwMode="auto">
              <a:xfrm>
                <a:off x="4438" y="2787"/>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6" name="Rectangle 358"/>
              <p:cNvSpPr>
                <a:spLocks noChangeArrowheads="1"/>
              </p:cNvSpPr>
              <p:nvPr/>
            </p:nvSpPr>
            <p:spPr bwMode="auto">
              <a:xfrm>
                <a:off x="4831" y="2787"/>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87" name="Line 359"/>
              <p:cNvSpPr>
                <a:spLocks noChangeShapeType="1"/>
              </p:cNvSpPr>
              <p:nvPr/>
            </p:nvSpPr>
            <p:spPr bwMode="auto">
              <a:xfrm>
                <a:off x="4831" y="2787"/>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8" name="Line 360"/>
              <p:cNvSpPr>
                <a:spLocks noChangeShapeType="1"/>
              </p:cNvSpPr>
              <p:nvPr/>
            </p:nvSpPr>
            <p:spPr bwMode="auto">
              <a:xfrm>
                <a:off x="4831" y="2787"/>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89" name="Rectangle 361"/>
              <p:cNvSpPr>
                <a:spLocks noChangeArrowheads="1"/>
              </p:cNvSpPr>
              <p:nvPr/>
            </p:nvSpPr>
            <p:spPr bwMode="auto">
              <a:xfrm>
                <a:off x="4834" y="2787"/>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0" name="Line 362"/>
              <p:cNvSpPr>
                <a:spLocks noChangeShapeType="1"/>
              </p:cNvSpPr>
              <p:nvPr/>
            </p:nvSpPr>
            <p:spPr bwMode="auto">
              <a:xfrm>
                <a:off x="4834" y="2787"/>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1" name="Rectangle 363"/>
              <p:cNvSpPr>
                <a:spLocks noChangeArrowheads="1"/>
              </p:cNvSpPr>
              <p:nvPr/>
            </p:nvSpPr>
            <p:spPr bwMode="auto">
              <a:xfrm>
                <a:off x="5251" y="2787"/>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2" name="Line 364"/>
              <p:cNvSpPr>
                <a:spLocks noChangeShapeType="1"/>
              </p:cNvSpPr>
              <p:nvPr/>
            </p:nvSpPr>
            <p:spPr bwMode="auto">
              <a:xfrm>
                <a:off x="5251" y="2787"/>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3" name="Rectangle 365"/>
              <p:cNvSpPr>
                <a:spLocks noChangeArrowheads="1"/>
              </p:cNvSpPr>
              <p:nvPr/>
            </p:nvSpPr>
            <p:spPr bwMode="auto">
              <a:xfrm>
                <a:off x="582" y="2791"/>
                <a:ext cx="6"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4" name="Line 366"/>
              <p:cNvSpPr>
                <a:spLocks noChangeShapeType="1"/>
              </p:cNvSpPr>
              <p:nvPr/>
            </p:nvSpPr>
            <p:spPr bwMode="auto">
              <a:xfrm>
                <a:off x="582"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5" name="Rectangle 367"/>
              <p:cNvSpPr>
                <a:spLocks noChangeArrowheads="1"/>
              </p:cNvSpPr>
              <p:nvPr/>
            </p:nvSpPr>
            <p:spPr bwMode="auto">
              <a:xfrm>
                <a:off x="3053"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6" name="Line 368"/>
              <p:cNvSpPr>
                <a:spLocks noChangeShapeType="1"/>
              </p:cNvSpPr>
              <p:nvPr/>
            </p:nvSpPr>
            <p:spPr bwMode="auto">
              <a:xfrm>
                <a:off x="3053"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7" name="Rectangle 369"/>
              <p:cNvSpPr>
                <a:spLocks noChangeArrowheads="1"/>
              </p:cNvSpPr>
              <p:nvPr/>
            </p:nvSpPr>
            <p:spPr bwMode="auto">
              <a:xfrm>
                <a:off x="3326"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298" name="Line 370"/>
              <p:cNvSpPr>
                <a:spLocks noChangeShapeType="1"/>
              </p:cNvSpPr>
              <p:nvPr/>
            </p:nvSpPr>
            <p:spPr bwMode="auto">
              <a:xfrm>
                <a:off x="3326"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99" name="Rectangle 371"/>
              <p:cNvSpPr>
                <a:spLocks noChangeArrowheads="1"/>
              </p:cNvSpPr>
              <p:nvPr/>
            </p:nvSpPr>
            <p:spPr bwMode="auto">
              <a:xfrm>
                <a:off x="3654"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0" name="Line 372"/>
              <p:cNvSpPr>
                <a:spLocks noChangeShapeType="1"/>
              </p:cNvSpPr>
              <p:nvPr/>
            </p:nvSpPr>
            <p:spPr bwMode="auto">
              <a:xfrm>
                <a:off x="3654"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1" name="Rectangle 373"/>
              <p:cNvSpPr>
                <a:spLocks noChangeArrowheads="1"/>
              </p:cNvSpPr>
              <p:nvPr/>
            </p:nvSpPr>
            <p:spPr bwMode="auto">
              <a:xfrm>
                <a:off x="4054" y="2791"/>
                <a:ext cx="2"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2" name="Line 374"/>
              <p:cNvSpPr>
                <a:spLocks noChangeShapeType="1"/>
              </p:cNvSpPr>
              <p:nvPr/>
            </p:nvSpPr>
            <p:spPr bwMode="auto">
              <a:xfrm>
                <a:off x="4054"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3" name="Rectangle 375"/>
              <p:cNvSpPr>
                <a:spLocks noChangeArrowheads="1"/>
              </p:cNvSpPr>
              <p:nvPr/>
            </p:nvSpPr>
            <p:spPr bwMode="auto">
              <a:xfrm>
                <a:off x="4435"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4" name="Line 376"/>
              <p:cNvSpPr>
                <a:spLocks noChangeShapeType="1"/>
              </p:cNvSpPr>
              <p:nvPr/>
            </p:nvSpPr>
            <p:spPr bwMode="auto">
              <a:xfrm>
                <a:off x="4435"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5" name="Rectangle 377"/>
              <p:cNvSpPr>
                <a:spLocks noChangeArrowheads="1"/>
              </p:cNvSpPr>
              <p:nvPr/>
            </p:nvSpPr>
            <p:spPr bwMode="auto">
              <a:xfrm>
                <a:off x="4831" y="2791"/>
                <a:ext cx="3"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6" name="Line 378"/>
              <p:cNvSpPr>
                <a:spLocks noChangeShapeType="1"/>
              </p:cNvSpPr>
              <p:nvPr/>
            </p:nvSpPr>
            <p:spPr bwMode="auto">
              <a:xfrm>
                <a:off x="4831"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7" name="Rectangle 379"/>
              <p:cNvSpPr>
                <a:spLocks noChangeArrowheads="1"/>
              </p:cNvSpPr>
              <p:nvPr/>
            </p:nvSpPr>
            <p:spPr bwMode="auto">
              <a:xfrm>
                <a:off x="5251" y="2791"/>
                <a:ext cx="6" cy="3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08" name="Line 380"/>
              <p:cNvSpPr>
                <a:spLocks noChangeShapeType="1"/>
              </p:cNvSpPr>
              <p:nvPr/>
            </p:nvSpPr>
            <p:spPr bwMode="auto">
              <a:xfrm>
                <a:off x="5251" y="2791"/>
                <a:ext cx="1" cy="3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09" name="Rectangle 381"/>
              <p:cNvSpPr>
                <a:spLocks noChangeArrowheads="1"/>
              </p:cNvSpPr>
              <p:nvPr/>
            </p:nvSpPr>
            <p:spPr bwMode="auto">
              <a:xfrm>
                <a:off x="607" y="3197"/>
                <a:ext cx="224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1.1.2  BALANCE  DUES  RATE  AND</a:t>
                </a:r>
                <a:endParaRPr lang="en-US" altLang="en-US" sz="1400">
                  <a:solidFill>
                    <a:srgbClr val="339933"/>
                  </a:solidFill>
                  <a:latin typeface="Times New Roman" pitchFamily="18" charset="0"/>
                </a:endParaRPr>
              </a:p>
            </p:txBody>
          </p:sp>
          <p:sp>
            <p:nvSpPr>
              <p:cNvPr id="125310" name="Rectangle 382"/>
              <p:cNvSpPr>
                <a:spLocks noChangeArrowheads="1"/>
              </p:cNvSpPr>
              <p:nvPr/>
            </p:nvSpPr>
            <p:spPr bwMode="auto">
              <a:xfrm>
                <a:off x="607" y="3379"/>
                <a:ext cx="1819"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FEE-FOR-SERVICE</a:t>
                </a:r>
                <a:endParaRPr lang="en-US" altLang="en-US" sz="1400">
                  <a:solidFill>
                    <a:srgbClr val="339933"/>
                  </a:solidFill>
                  <a:latin typeface="Times New Roman" pitchFamily="18" charset="0"/>
                </a:endParaRPr>
              </a:p>
            </p:txBody>
          </p:sp>
          <p:sp>
            <p:nvSpPr>
              <p:cNvPr id="125311" name="Rectangle 383"/>
              <p:cNvSpPr>
                <a:spLocks noChangeArrowheads="1"/>
              </p:cNvSpPr>
              <p:nvPr/>
            </p:nvSpPr>
            <p:spPr bwMode="auto">
              <a:xfrm>
                <a:off x="3056" y="3133"/>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12" name="Rectangle 384"/>
              <p:cNvSpPr>
                <a:spLocks noChangeArrowheads="1"/>
              </p:cNvSpPr>
              <p:nvPr/>
            </p:nvSpPr>
            <p:spPr bwMode="auto">
              <a:xfrm>
                <a:off x="3056" y="3341"/>
                <a:ext cx="270" cy="219"/>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13" name="Rectangle 385"/>
              <p:cNvSpPr>
                <a:spLocks noChangeArrowheads="1"/>
              </p:cNvSpPr>
              <p:nvPr/>
            </p:nvSpPr>
            <p:spPr bwMode="auto">
              <a:xfrm>
                <a:off x="3430" y="3197"/>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-2</a:t>
                </a:r>
                <a:endParaRPr lang="en-US" altLang="en-US" sz="2800">
                  <a:solidFill>
                    <a:srgbClr val="339933"/>
                  </a:solidFill>
                  <a:latin typeface="Times New Roman" pitchFamily="18" charset="0"/>
                </a:endParaRPr>
              </a:p>
            </p:txBody>
          </p:sp>
          <p:sp>
            <p:nvSpPr>
              <p:cNvPr id="125314" name="Rectangle 386"/>
              <p:cNvSpPr>
                <a:spLocks noChangeArrowheads="1"/>
              </p:cNvSpPr>
              <p:nvPr/>
            </p:nvSpPr>
            <p:spPr bwMode="auto">
              <a:xfrm>
                <a:off x="3819" y="3197"/>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0</a:t>
                </a:r>
                <a:endParaRPr lang="en-US" altLang="en-US" sz="2800">
                  <a:solidFill>
                    <a:srgbClr val="339933"/>
                  </a:solidFill>
                  <a:latin typeface="Times New Roman" pitchFamily="18" charset="0"/>
                </a:endParaRPr>
              </a:p>
            </p:txBody>
          </p:sp>
          <p:sp>
            <p:nvSpPr>
              <p:cNvPr id="125315" name="Rectangle 387"/>
              <p:cNvSpPr>
                <a:spLocks noChangeArrowheads="1"/>
              </p:cNvSpPr>
              <p:nvPr/>
            </p:nvSpPr>
            <p:spPr bwMode="auto">
              <a:xfrm>
                <a:off x="4210" y="3197"/>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316" name="Rectangle 388"/>
              <p:cNvSpPr>
                <a:spLocks noChangeArrowheads="1"/>
              </p:cNvSpPr>
              <p:nvPr/>
            </p:nvSpPr>
            <p:spPr bwMode="auto">
              <a:xfrm>
                <a:off x="4574" y="3197"/>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317" name="Rectangle 389"/>
              <p:cNvSpPr>
                <a:spLocks noChangeArrowheads="1"/>
              </p:cNvSpPr>
              <p:nvPr/>
            </p:nvSpPr>
            <p:spPr bwMode="auto">
              <a:xfrm>
                <a:off x="4855" y="3197"/>
                <a:ext cx="2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  1</a:t>
                </a:r>
                <a:endParaRPr lang="en-US" altLang="en-US" sz="2800">
                  <a:solidFill>
                    <a:srgbClr val="339933"/>
                  </a:solidFill>
                  <a:latin typeface="Times New Roman" pitchFamily="18" charset="0"/>
                </a:endParaRPr>
              </a:p>
            </p:txBody>
          </p:sp>
          <p:sp>
            <p:nvSpPr>
              <p:cNvPr id="125318" name="Rectangle 390"/>
              <p:cNvSpPr>
                <a:spLocks noChangeArrowheads="1"/>
              </p:cNvSpPr>
              <p:nvPr/>
            </p:nvSpPr>
            <p:spPr bwMode="auto">
              <a:xfrm>
                <a:off x="582" y="3129"/>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19" name="Line 391"/>
              <p:cNvSpPr>
                <a:spLocks noChangeShapeType="1"/>
              </p:cNvSpPr>
              <p:nvPr/>
            </p:nvSpPr>
            <p:spPr bwMode="auto">
              <a:xfrm>
                <a:off x="582" y="312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0" name="Rectangle 392"/>
              <p:cNvSpPr>
                <a:spLocks noChangeArrowheads="1"/>
              </p:cNvSpPr>
              <p:nvPr/>
            </p:nvSpPr>
            <p:spPr bwMode="auto">
              <a:xfrm>
                <a:off x="588" y="3129"/>
                <a:ext cx="246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21" name="Line 393"/>
              <p:cNvSpPr>
                <a:spLocks noChangeShapeType="1"/>
              </p:cNvSpPr>
              <p:nvPr/>
            </p:nvSpPr>
            <p:spPr bwMode="auto">
              <a:xfrm>
                <a:off x="588" y="3129"/>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2" name="Rectangle 394"/>
              <p:cNvSpPr>
                <a:spLocks noChangeArrowheads="1"/>
              </p:cNvSpPr>
              <p:nvPr/>
            </p:nvSpPr>
            <p:spPr bwMode="auto">
              <a:xfrm>
                <a:off x="3053"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23" name="Line 395"/>
              <p:cNvSpPr>
                <a:spLocks noChangeShapeType="1"/>
              </p:cNvSpPr>
              <p:nvPr/>
            </p:nvSpPr>
            <p:spPr bwMode="auto">
              <a:xfrm>
                <a:off x="3053"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4" name="Line 396"/>
              <p:cNvSpPr>
                <a:spLocks noChangeShapeType="1"/>
              </p:cNvSpPr>
              <p:nvPr/>
            </p:nvSpPr>
            <p:spPr bwMode="auto">
              <a:xfrm>
                <a:off x="3053"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5" name="Rectangle 397"/>
              <p:cNvSpPr>
                <a:spLocks noChangeArrowheads="1"/>
              </p:cNvSpPr>
              <p:nvPr/>
            </p:nvSpPr>
            <p:spPr bwMode="auto">
              <a:xfrm>
                <a:off x="3056" y="3129"/>
                <a:ext cx="2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26" name="Line 398"/>
              <p:cNvSpPr>
                <a:spLocks noChangeShapeType="1"/>
              </p:cNvSpPr>
              <p:nvPr/>
            </p:nvSpPr>
            <p:spPr bwMode="auto">
              <a:xfrm>
                <a:off x="3056" y="3129"/>
                <a:ext cx="2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7" name="Rectangle 399"/>
              <p:cNvSpPr>
                <a:spLocks noChangeArrowheads="1"/>
              </p:cNvSpPr>
              <p:nvPr/>
            </p:nvSpPr>
            <p:spPr bwMode="auto">
              <a:xfrm>
                <a:off x="3326"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28" name="Line 400"/>
              <p:cNvSpPr>
                <a:spLocks noChangeShapeType="1"/>
              </p:cNvSpPr>
              <p:nvPr/>
            </p:nvSpPr>
            <p:spPr bwMode="auto">
              <a:xfrm>
                <a:off x="3326"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29" name="Line 401"/>
              <p:cNvSpPr>
                <a:spLocks noChangeShapeType="1"/>
              </p:cNvSpPr>
              <p:nvPr/>
            </p:nvSpPr>
            <p:spPr bwMode="auto">
              <a:xfrm>
                <a:off x="3326"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0" name="Rectangle 402"/>
              <p:cNvSpPr>
                <a:spLocks noChangeArrowheads="1"/>
              </p:cNvSpPr>
              <p:nvPr/>
            </p:nvSpPr>
            <p:spPr bwMode="auto">
              <a:xfrm>
                <a:off x="3329" y="3129"/>
                <a:ext cx="32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31" name="Line 403"/>
              <p:cNvSpPr>
                <a:spLocks noChangeShapeType="1"/>
              </p:cNvSpPr>
              <p:nvPr/>
            </p:nvSpPr>
            <p:spPr bwMode="auto">
              <a:xfrm>
                <a:off x="3329" y="3129"/>
                <a:ext cx="32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2" name="Rectangle 404"/>
              <p:cNvSpPr>
                <a:spLocks noChangeArrowheads="1"/>
              </p:cNvSpPr>
              <p:nvPr/>
            </p:nvSpPr>
            <p:spPr bwMode="auto">
              <a:xfrm>
                <a:off x="3654"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33" name="Line 405"/>
              <p:cNvSpPr>
                <a:spLocks noChangeShapeType="1"/>
              </p:cNvSpPr>
              <p:nvPr/>
            </p:nvSpPr>
            <p:spPr bwMode="auto">
              <a:xfrm>
                <a:off x="3654"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4" name="Line 406"/>
              <p:cNvSpPr>
                <a:spLocks noChangeShapeType="1"/>
              </p:cNvSpPr>
              <p:nvPr/>
            </p:nvSpPr>
            <p:spPr bwMode="auto">
              <a:xfrm>
                <a:off x="3654"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5" name="Rectangle 407"/>
              <p:cNvSpPr>
                <a:spLocks noChangeArrowheads="1"/>
              </p:cNvSpPr>
              <p:nvPr/>
            </p:nvSpPr>
            <p:spPr bwMode="auto">
              <a:xfrm>
                <a:off x="3657" y="3129"/>
                <a:ext cx="39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36" name="Line 408"/>
              <p:cNvSpPr>
                <a:spLocks noChangeShapeType="1"/>
              </p:cNvSpPr>
              <p:nvPr/>
            </p:nvSpPr>
            <p:spPr bwMode="auto">
              <a:xfrm>
                <a:off x="3657" y="3129"/>
                <a:ext cx="39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7" name="Rectangle 409"/>
              <p:cNvSpPr>
                <a:spLocks noChangeArrowheads="1"/>
              </p:cNvSpPr>
              <p:nvPr/>
            </p:nvSpPr>
            <p:spPr bwMode="auto">
              <a:xfrm>
                <a:off x="4054" y="3129"/>
                <a:ext cx="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38" name="Line 410"/>
              <p:cNvSpPr>
                <a:spLocks noChangeShapeType="1"/>
              </p:cNvSpPr>
              <p:nvPr/>
            </p:nvSpPr>
            <p:spPr bwMode="auto">
              <a:xfrm>
                <a:off x="4054" y="3129"/>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39" name="Line 411"/>
              <p:cNvSpPr>
                <a:spLocks noChangeShapeType="1"/>
              </p:cNvSpPr>
              <p:nvPr/>
            </p:nvSpPr>
            <p:spPr bwMode="auto">
              <a:xfrm>
                <a:off x="4054"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0" name="Rectangle 412"/>
              <p:cNvSpPr>
                <a:spLocks noChangeArrowheads="1"/>
              </p:cNvSpPr>
              <p:nvPr/>
            </p:nvSpPr>
            <p:spPr bwMode="auto">
              <a:xfrm>
                <a:off x="4056" y="3129"/>
                <a:ext cx="37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41" name="Line 413"/>
              <p:cNvSpPr>
                <a:spLocks noChangeShapeType="1"/>
              </p:cNvSpPr>
              <p:nvPr/>
            </p:nvSpPr>
            <p:spPr bwMode="auto">
              <a:xfrm>
                <a:off x="4056" y="3129"/>
                <a:ext cx="3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2" name="Rectangle 414"/>
              <p:cNvSpPr>
                <a:spLocks noChangeArrowheads="1"/>
              </p:cNvSpPr>
              <p:nvPr/>
            </p:nvSpPr>
            <p:spPr bwMode="auto">
              <a:xfrm>
                <a:off x="4435"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43" name="Line 415"/>
              <p:cNvSpPr>
                <a:spLocks noChangeShapeType="1"/>
              </p:cNvSpPr>
              <p:nvPr/>
            </p:nvSpPr>
            <p:spPr bwMode="auto">
              <a:xfrm>
                <a:off x="4435"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4" name="Line 416"/>
              <p:cNvSpPr>
                <a:spLocks noChangeShapeType="1"/>
              </p:cNvSpPr>
              <p:nvPr/>
            </p:nvSpPr>
            <p:spPr bwMode="auto">
              <a:xfrm>
                <a:off x="4435"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5" name="Rectangle 417"/>
              <p:cNvSpPr>
                <a:spLocks noChangeArrowheads="1"/>
              </p:cNvSpPr>
              <p:nvPr/>
            </p:nvSpPr>
            <p:spPr bwMode="auto">
              <a:xfrm>
                <a:off x="4438" y="3129"/>
                <a:ext cx="39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46" name="Line 418"/>
              <p:cNvSpPr>
                <a:spLocks noChangeShapeType="1"/>
              </p:cNvSpPr>
              <p:nvPr/>
            </p:nvSpPr>
            <p:spPr bwMode="auto">
              <a:xfrm>
                <a:off x="4438" y="3129"/>
                <a:ext cx="39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7" name="Rectangle 419"/>
              <p:cNvSpPr>
                <a:spLocks noChangeArrowheads="1"/>
              </p:cNvSpPr>
              <p:nvPr/>
            </p:nvSpPr>
            <p:spPr bwMode="auto">
              <a:xfrm>
                <a:off x="4831" y="3129"/>
                <a:ext cx="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48" name="Line 420"/>
              <p:cNvSpPr>
                <a:spLocks noChangeShapeType="1"/>
              </p:cNvSpPr>
              <p:nvPr/>
            </p:nvSpPr>
            <p:spPr bwMode="auto">
              <a:xfrm>
                <a:off x="4831" y="3129"/>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49" name="Line 421"/>
              <p:cNvSpPr>
                <a:spLocks noChangeShapeType="1"/>
              </p:cNvSpPr>
              <p:nvPr/>
            </p:nvSpPr>
            <p:spPr bwMode="auto">
              <a:xfrm>
                <a:off x="4831" y="312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0" name="Rectangle 422"/>
              <p:cNvSpPr>
                <a:spLocks noChangeArrowheads="1"/>
              </p:cNvSpPr>
              <p:nvPr/>
            </p:nvSpPr>
            <p:spPr bwMode="auto">
              <a:xfrm>
                <a:off x="4834" y="3129"/>
                <a:ext cx="41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51" name="Line 423"/>
              <p:cNvSpPr>
                <a:spLocks noChangeShapeType="1"/>
              </p:cNvSpPr>
              <p:nvPr/>
            </p:nvSpPr>
            <p:spPr bwMode="auto">
              <a:xfrm>
                <a:off x="4834" y="3129"/>
                <a:ext cx="4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2" name="Rectangle 424"/>
              <p:cNvSpPr>
                <a:spLocks noChangeArrowheads="1"/>
              </p:cNvSpPr>
              <p:nvPr/>
            </p:nvSpPr>
            <p:spPr bwMode="auto">
              <a:xfrm>
                <a:off x="5251" y="3129"/>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53" name="Line 425"/>
              <p:cNvSpPr>
                <a:spLocks noChangeShapeType="1"/>
              </p:cNvSpPr>
              <p:nvPr/>
            </p:nvSpPr>
            <p:spPr bwMode="auto">
              <a:xfrm>
                <a:off x="5251" y="312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4" name="Rectangle 426"/>
              <p:cNvSpPr>
                <a:spLocks noChangeArrowheads="1"/>
              </p:cNvSpPr>
              <p:nvPr/>
            </p:nvSpPr>
            <p:spPr bwMode="auto">
              <a:xfrm>
                <a:off x="582" y="3133"/>
                <a:ext cx="6" cy="4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55" name="Line 427"/>
              <p:cNvSpPr>
                <a:spLocks noChangeShapeType="1"/>
              </p:cNvSpPr>
              <p:nvPr/>
            </p:nvSpPr>
            <p:spPr bwMode="auto">
              <a:xfrm>
                <a:off x="582"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6" name="Rectangle 428"/>
              <p:cNvSpPr>
                <a:spLocks noChangeArrowheads="1"/>
              </p:cNvSpPr>
              <p:nvPr/>
            </p:nvSpPr>
            <p:spPr bwMode="auto">
              <a:xfrm>
                <a:off x="3053" y="3133"/>
                <a:ext cx="3" cy="4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57" name="Line 429"/>
              <p:cNvSpPr>
                <a:spLocks noChangeShapeType="1"/>
              </p:cNvSpPr>
              <p:nvPr/>
            </p:nvSpPr>
            <p:spPr bwMode="auto">
              <a:xfrm>
                <a:off x="3053"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58" name="Rectangle 430"/>
              <p:cNvSpPr>
                <a:spLocks noChangeArrowheads="1"/>
              </p:cNvSpPr>
              <p:nvPr/>
            </p:nvSpPr>
            <p:spPr bwMode="auto">
              <a:xfrm>
                <a:off x="3326" y="3133"/>
                <a:ext cx="3" cy="4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125359" name="Line 431"/>
            <p:cNvSpPr>
              <a:spLocks noChangeShapeType="1"/>
            </p:cNvSpPr>
            <p:nvPr/>
          </p:nvSpPr>
          <p:spPr bwMode="auto">
            <a:xfrm>
              <a:off x="3326"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0" name="Line 432"/>
            <p:cNvSpPr>
              <a:spLocks noChangeShapeType="1"/>
            </p:cNvSpPr>
            <p:nvPr/>
          </p:nvSpPr>
          <p:spPr bwMode="auto">
            <a:xfrm>
              <a:off x="3654"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1" name="Line 433"/>
            <p:cNvSpPr>
              <a:spLocks noChangeShapeType="1"/>
            </p:cNvSpPr>
            <p:nvPr/>
          </p:nvSpPr>
          <p:spPr bwMode="auto">
            <a:xfrm>
              <a:off x="4054"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2" name="Line 434"/>
            <p:cNvSpPr>
              <a:spLocks noChangeShapeType="1"/>
            </p:cNvSpPr>
            <p:nvPr/>
          </p:nvSpPr>
          <p:spPr bwMode="auto">
            <a:xfrm>
              <a:off x="4435"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3" name="Line 435"/>
            <p:cNvSpPr>
              <a:spLocks noChangeShapeType="1"/>
            </p:cNvSpPr>
            <p:nvPr/>
          </p:nvSpPr>
          <p:spPr bwMode="auto">
            <a:xfrm>
              <a:off x="4831"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4" name="Line 436"/>
            <p:cNvSpPr>
              <a:spLocks noChangeShapeType="1"/>
            </p:cNvSpPr>
            <p:nvPr/>
          </p:nvSpPr>
          <p:spPr bwMode="auto">
            <a:xfrm>
              <a:off x="5251" y="3133"/>
              <a:ext cx="1" cy="4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65" name="Rectangle 437"/>
            <p:cNvSpPr>
              <a:spLocks noChangeArrowheads="1"/>
            </p:cNvSpPr>
            <p:nvPr/>
          </p:nvSpPr>
          <p:spPr bwMode="auto">
            <a:xfrm>
              <a:off x="607" y="3629"/>
              <a:ext cx="215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1900">
                  <a:solidFill>
                    <a:srgbClr val="008000"/>
                  </a:solidFill>
                  <a:latin typeface="Palatino" pitchFamily="18" charset="0"/>
                </a:rPr>
                <a:t>         </a:t>
              </a:r>
              <a:r>
                <a:rPr lang="en-US" altLang="en-US" sz="1400">
                  <a:solidFill>
                    <a:srgbClr val="008000"/>
                  </a:solidFill>
                  <a:latin typeface="Palatino" pitchFamily="18" charset="0"/>
                </a:rPr>
                <a:t>1.1.3  REMOVE  DOUBLED  DUES</a:t>
              </a:r>
              <a:endParaRPr lang="en-US" altLang="en-US" sz="1400">
                <a:solidFill>
                  <a:srgbClr val="339933"/>
                </a:solidFill>
                <a:latin typeface="Times New Roman" pitchFamily="18" charset="0"/>
              </a:endParaRPr>
            </a:p>
          </p:txBody>
        </p:sp>
        <p:sp>
          <p:nvSpPr>
            <p:cNvPr id="125366" name="Rectangle 438"/>
            <p:cNvSpPr>
              <a:spLocks noChangeArrowheads="1"/>
            </p:cNvSpPr>
            <p:nvPr/>
          </p:nvSpPr>
          <p:spPr bwMode="auto">
            <a:xfrm>
              <a:off x="3056" y="3564"/>
              <a:ext cx="270" cy="208"/>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67" name="Rectangle 439"/>
            <p:cNvSpPr>
              <a:spLocks noChangeArrowheads="1"/>
            </p:cNvSpPr>
            <p:nvPr/>
          </p:nvSpPr>
          <p:spPr bwMode="auto">
            <a:xfrm>
              <a:off x="3056" y="3772"/>
              <a:ext cx="270" cy="203"/>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68" name="Rectangle 440"/>
            <p:cNvSpPr>
              <a:spLocks noChangeArrowheads="1"/>
            </p:cNvSpPr>
            <p:nvPr/>
          </p:nvSpPr>
          <p:spPr bwMode="auto">
            <a:xfrm>
              <a:off x="3430" y="3629"/>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-1</a:t>
              </a:r>
              <a:endParaRPr lang="en-US" altLang="en-US" sz="2800">
                <a:solidFill>
                  <a:srgbClr val="339933"/>
                </a:solidFill>
                <a:latin typeface="Times New Roman" pitchFamily="18" charset="0"/>
              </a:endParaRPr>
            </a:p>
          </p:txBody>
        </p:sp>
        <p:sp>
          <p:nvSpPr>
            <p:cNvPr id="125369" name="Rectangle 441"/>
            <p:cNvSpPr>
              <a:spLocks noChangeArrowheads="1"/>
            </p:cNvSpPr>
            <p:nvPr/>
          </p:nvSpPr>
          <p:spPr bwMode="auto">
            <a:xfrm>
              <a:off x="3819" y="3629"/>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0</a:t>
              </a:r>
              <a:endParaRPr lang="en-US" altLang="en-US" sz="2800">
                <a:solidFill>
                  <a:srgbClr val="339933"/>
                </a:solidFill>
                <a:latin typeface="Times New Roman" pitchFamily="18" charset="0"/>
              </a:endParaRPr>
            </a:p>
          </p:txBody>
        </p:sp>
        <p:sp>
          <p:nvSpPr>
            <p:cNvPr id="125370" name="Rectangle 442"/>
            <p:cNvSpPr>
              <a:spLocks noChangeArrowheads="1"/>
            </p:cNvSpPr>
            <p:nvPr/>
          </p:nvSpPr>
          <p:spPr bwMode="auto">
            <a:xfrm>
              <a:off x="4210" y="3629"/>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2</a:t>
              </a:r>
              <a:endParaRPr lang="en-US" altLang="en-US" sz="2800">
                <a:solidFill>
                  <a:srgbClr val="339933"/>
                </a:solidFill>
                <a:latin typeface="Times New Roman" pitchFamily="18" charset="0"/>
              </a:endParaRPr>
            </a:p>
          </p:txBody>
        </p:sp>
        <p:sp>
          <p:nvSpPr>
            <p:cNvPr id="125371" name="Rectangle 443"/>
            <p:cNvSpPr>
              <a:spLocks noChangeArrowheads="1"/>
            </p:cNvSpPr>
            <p:nvPr/>
          </p:nvSpPr>
          <p:spPr bwMode="auto">
            <a:xfrm>
              <a:off x="4580" y="3629"/>
              <a:ext cx="16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 1</a:t>
              </a:r>
              <a:endParaRPr lang="en-US" altLang="en-US" sz="2800">
                <a:solidFill>
                  <a:srgbClr val="339933"/>
                </a:solidFill>
                <a:latin typeface="Times New Roman" pitchFamily="18" charset="0"/>
              </a:endParaRPr>
            </a:p>
          </p:txBody>
        </p:sp>
        <p:sp>
          <p:nvSpPr>
            <p:cNvPr id="125372" name="Rectangle 444"/>
            <p:cNvSpPr>
              <a:spLocks noChangeArrowheads="1"/>
            </p:cNvSpPr>
            <p:nvPr/>
          </p:nvSpPr>
          <p:spPr bwMode="auto">
            <a:xfrm>
              <a:off x="4855" y="3629"/>
              <a:ext cx="2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n-US" sz="2400">
                  <a:solidFill>
                    <a:srgbClr val="010000"/>
                  </a:solidFill>
                  <a:latin typeface="Palatino" pitchFamily="18" charset="0"/>
                </a:rPr>
                <a:t>  2</a:t>
              </a:r>
              <a:endParaRPr lang="en-US" altLang="en-US" sz="2800">
                <a:solidFill>
                  <a:srgbClr val="339933"/>
                </a:solidFill>
                <a:latin typeface="Times New Roman" pitchFamily="18" charset="0"/>
              </a:endParaRPr>
            </a:p>
          </p:txBody>
        </p:sp>
        <p:sp>
          <p:nvSpPr>
            <p:cNvPr id="125373" name="Rectangle 445"/>
            <p:cNvSpPr>
              <a:spLocks noChangeArrowheads="1"/>
            </p:cNvSpPr>
            <p:nvPr/>
          </p:nvSpPr>
          <p:spPr bwMode="auto">
            <a:xfrm>
              <a:off x="582" y="3560"/>
              <a:ext cx="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74" name="Line 446"/>
            <p:cNvSpPr>
              <a:spLocks noChangeShapeType="1"/>
            </p:cNvSpPr>
            <p:nvPr/>
          </p:nvSpPr>
          <p:spPr bwMode="auto">
            <a:xfrm>
              <a:off x="582" y="356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5" name="Rectangle 447"/>
            <p:cNvSpPr>
              <a:spLocks noChangeArrowheads="1"/>
            </p:cNvSpPr>
            <p:nvPr/>
          </p:nvSpPr>
          <p:spPr bwMode="auto">
            <a:xfrm>
              <a:off x="582" y="3564"/>
              <a:ext cx="6" cy="4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76" name="Rectangle 448"/>
            <p:cNvSpPr>
              <a:spLocks noChangeArrowheads="1"/>
            </p:cNvSpPr>
            <p:nvPr/>
          </p:nvSpPr>
          <p:spPr bwMode="auto">
            <a:xfrm>
              <a:off x="582" y="397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77" name="Line 449"/>
            <p:cNvSpPr>
              <a:spLocks noChangeShapeType="1"/>
            </p:cNvSpPr>
            <p:nvPr/>
          </p:nvSpPr>
          <p:spPr bwMode="auto">
            <a:xfrm>
              <a:off x="582"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8" name="Line 450"/>
            <p:cNvSpPr>
              <a:spLocks noChangeShapeType="1"/>
            </p:cNvSpPr>
            <p:nvPr/>
          </p:nvSpPr>
          <p:spPr bwMode="auto">
            <a:xfrm>
              <a:off x="582"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79" name="Rectangle 451"/>
            <p:cNvSpPr>
              <a:spLocks noChangeArrowheads="1"/>
            </p:cNvSpPr>
            <p:nvPr/>
          </p:nvSpPr>
          <p:spPr bwMode="auto">
            <a:xfrm>
              <a:off x="582" y="397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80" name="Line 452"/>
            <p:cNvSpPr>
              <a:spLocks noChangeShapeType="1"/>
            </p:cNvSpPr>
            <p:nvPr/>
          </p:nvSpPr>
          <p:spPr bwMode="auto">
            <a:xfrm>
              <a:off x="582"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1" name="Line 453"/>
            <p:cNvSpPr>
              <a:spLocks noChangeShapeType="1"/>
            </p:cNvSpPr>
            <p:nvPr/>
          </p:nvSpPr>
          <p:spPr bwMode="auto">
            <a:xfrm>
              <a:off x="582"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2" name="Rectangle 454"/>
            <p:cNvSpPr>
              <a:spLocks noChangeArrowheads="1"/>
            </p:cNvSpPr>
            <p:nvPr/>
          </p:nvSpPr>
          <p:spPr bwMode="auto">
            <a:xfrm>
              <a:off x="588" y="3975"/>
              <a:ext cx="246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83" name="Line 455"/>
            <p:cNvSpPr>
              <a:spLocks noChangeShapeType="1"/>
            </p:cNvSpPr>
            <p:nvPr/>
          </p:nvSpPr>
          <p:spPr bwMode="auto">
            <a:xfrm>
              <a:off x="588" y="3975"/>
              <a:ext cx="246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4" name="Line 456"/>
            <p:cNvSpPr>
              <a:spLocks noChangeShapeType="1"/>
            </p:cNvSpPr>
            <p:nvPr/>
          </p:nvSpPr>
          <p:spPr bwMode="auto">
            <a:xfrm>
              <a:off x="3053"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5" name="Line 457"/>
            <p:cNvSpPr>
              <a:spLocks noChangeShapeType="1"/>
            </p:cNvSpPr>
            <p:nvPr/>
          </p:nvSpPr>
          <p:spPr bwMode="auto">
            <a:xfrm>
              <a:off x="3053"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6" name="Line 458"/>
            <p:cNvSpPr>
              <a:spLocks noChangeShapeType="1"/>
            </p:cNvSpPr>
            <p:nvPr/>
          </p:nvSpPr>
          <p:spPr bwMode="auto">
            <a:xfrm>
              <a:off x="3053"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7" name="Rectangle 459"/>
            <p:cNvSpPr>
              <a:spLocks noChangeArrowheads="1"/>
            </p:cNvSpPr>
            <p:nvPr/>
          </p:nvSpPr>
          <p:spPr bwMode="auto">
            <a:xfrm>
              <a:off x="3059" y="3975"/>
              <a:ext cx="26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88" name="Line 460"/>
            <p:cNvSpPr>
              <a:spLocks noChangeShapeType="1"/>
            </p:cNvSpPr>
            <p:nvPr/>
          </p:nvSpPr>
          <p:spPr bwMode="auto">
            <a:xfrm>
              <a:off x="3059" y="3975"/>
              <a:ext cx="26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89" name="Rectangle 461"/>
            <p:cNvSpPr>
              <a:spLocks noChangeArrowheads="1"/>
            </p:cNvSpPr>
            <p:nvPr/>
          </p:nvSpPr>
          <p:spPr bwMode="auto">
            <a:xfrm>
              <a:off x="3326" y="3564"/>
              <a:ext cx="3" cy="4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90" name="Line 462"/>
            <p:cNvSpPr>
              <a:spLocks noChangeShapeType="1"/>
            </p:cNvSpPr>
            <p:nvPr/>
          </p:nvSpPr>
          <p:spPr bwMode="auto">
            <a:xfrm>
              <a:off x="3326"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1" name="Rectangle 463"/>
            <p:cNvSpPr>
              <a:spLocks noChangeArrowheads="1"/>
            </p:cNvSpPr>
            <p:nvPr/>
          </p:nvSpPr>
          <p:spPr bwMode="auto">
            <a:xfrm>
              <a:off x="3326" y="397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92" name="Line 464"/>
            <p:cNvSpPr>
              <a:spLocks noChangeShapeType="1"/>
            </p:cNvSpPr>
            <p:nvPr/>
          </p:nvSpPr>
          <p:spPr bwMode="auto">
            <a:xfrm>
              <a:off x="3326"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3" name="Line 465"/>
            <p:cNvSpPr>
              <a:spLocks noChangeShapeType="1"/>
            </p:cNvSpPr>
            <p:nvPr/>
          </p:nvSpPr>
          <p:spPr bwMode="auto">
            <a:xfrm>
              <a:off x="3326"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4" name="Rectangle 466"/>
            <p:cNvSpPr>
              <a:spLocks noChangeArrowheads="1"/>
            </p:cNvSpPr>
            <p:nvPr/>
          </p:nvSpPr>
          <p:spPr bwMode="auto">
            <a:xfrm>
              <a:off x="3332" y="3975"/>
              <a:ext cx="32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395" name="Line 467"/>
            <p:cNvSpPr>
              <a:spLocks noChangeShapeType="1"/>
            </p:cNvSpPr>
            <p:nvPr/>
          </p:nvSpPr>
          <p:spPr bwMode="auto">
            <a:xfrm>
              <a:off x="3332" y="3975"/>
              <a:ext cx="3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6" name="Line 468"/>
            <p:cNvSpPr>
              <a:spLocks noChangeShapeType="1"/>
            </p:cNvSpPr>
            <p:nvPr/>
          </p:nvSpPr>
          <p:spPr bwMode="auto">
            <a:xfrm>
              <a:off x="3654"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7" name="Line 469"/>
            <p:cNvSpPr>
              <a:spLocks noChangeShapeType="1"/>
            </p:cNvSpPr>
            <p:nvPr/>
          </p:nvSpPr>
          <p:spPr bwMode="auto">
            <a:xfrm>
              <a:off x="3654"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8" name="Line 470"/>
            <p:cNvSpPr>
              <a:spLocks noChangeShapeType="1"/>
            </p:cNvSpPr>
            <p:nvPr/>
          </p:nvSpPr>
          <p:spPr bwMode="auto">
            <a:xfrm>
              <a:off x="3654"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399" name="Rectangle 471"/>
            <p:cNvSpPr>
              <a:spLocks noChangeArrowheads="1"/>
            </p:cNvSpPr>
            <p:nvPr/>
          </p:nvSpPr>
          <p:spPr bwMode="auto">
            <a:xfrm>
              <a:off x="3660" y="3975"/>
              <a:ext cx="39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00" name="Line 472"/>
            <p:cNvSpPr>
              <a:spLocks noChangeShapeType="1"/>
            </p:cNvSpPr>
            <p:nvPr/>
          </p:nvSpPr>
          <p:spPr bwMode="auto">
            <a:xfrm>
              <a:off x="3660" y="3975"/>
              <a:ext cx="39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1" name="Line 473"/>
            <p:cNvSpPr>
              <a:spLocks noChangeShapeType="1"/>
            </p:cNvSpPr>
            <p:nvPr/>
          </p:nvSpPr>
          <p:spPr bwMode="auto">
            <a:xfrm>
              <a:off x="4054"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2" name="Line 474"/>
            <p:cNvSpPr>
              <a:spLocks noChangeShapeType="1"/>
            </p:cNvSpPr>
            <p:nvPr/>
          </p:nvSpPr>
          <p:spPr bwMode="auto">
            <a:xfrm>
              <a:off x="4054" y="3975"/>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3" name="Line 475"/>
            <p:cNvSpPr>
              <a:spLocks noChangeShapeType="1"/>
            </p:cNvSpPr>
            <p:nvPr/>
          </p:nvSpPr>
          <p:spPr bwMode="auto">
            <a:xfrm>
              <a:off x="4054"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4" name="Rectangle 476"/>
            <p:cNvSpPr>
              <a:spLocks noChangeArrowheads="1"/>
            </p:cNvSpPr>
            <p:nvPr/>
          </p:nvSpPr>
          <p:spPr bwMode="auto">
            <a:xfrm>
              <a:off x="4059" y="3975"/>
              <a:ext cx="37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05" name="Line 477"/>
            <p:cNvSpPr>
              <a:spLocks noChangeShapeType="1"/>
            </p:cNvSpPr>
            <p:nvPr/>
          </p:nvSpPr>
          <p:spPr bwMode="auto">
            <a:xfrm>
              <a:off x="4059" y="3975"/>
              <a:ext cx="37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6" name="Line 478"/>
            <p:cNvSpPr>
              <a:spLocks noChangeShapeType="1"/>
            </p:cNvSpPr>
            <p:nvPr/>
          </p:nvSpPr>
          <p:spPr bwMode="auto">
            <a:xfrm>
              <a:off x="4435"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7" name="Rectangle 479"/>
            <p:cNvSpPr>
              <a:spLocks noChangeArrowheads="1"/>
            </p:cNvSpPr>
            <p:nvPr/>
          </p:nvSpPr>
          <p:spPr bwMode="auto">
            <a:xfrm>
              <a:off x="4435" y="3975"/>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08" name="Line 480"/>
            <p:cNvSpPr>
              <a:spLocks noChangeShapeType="1"/>
            </p:cNvSpPr>
            <p:nvPr/>
          </p:nvSpPr>
          <p:spPr bwMode="auto">
            <a:xfrm>
              <a:off x="4435"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9" name="Line 481"/>
            <p:cNvSpPr>
              <a:spLocks noChangeShapeType="1"/>
            </p:cNvSpPr>
            <p:nvPr/>
          </p:nvSpPr>
          <p:spPr bwMode="auto">
            <a:xfrm>
              <a:off x="4435"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0" name="Rectangle 482"/>
            <p:cNvSpPr>
              <a:spLocks noChangeArrowheads="1"/>
            </p:cNvSpPr>
            <p:nvPr/>
          </p:nvSpPr>
          <p:spPr bwMode="auto">
            <a:xfrm>
              <a:off x="4441" y="3975"/>
              <a:ext cx="39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11" name="Line 483"/>
            <p:cNvSpPr>
              <a:spLocks noChangeShapeType="1"/>
            </p:cNvSpPr>
            <p:nvPr/>
          </p:nvSpPr>
          <p:spPr bwMode="auto">
            <a:xfrm>
              <a:off x="4441" y="3975"/>
              <a:ext cx="39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2" name="Line 484"/>
            <p:cNvSpPr>
              <a:spLocks noChangeShapeType="1"/>
            </p:cNvSpPr>
            <p:nvPr/>
          </p:nvSpPr>
          <p:spPr bwMode="auto">
            <a:xfrm>
              <a:off x="4831"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3" name="Line 485"/>
            <p:cNvSpPr>
              <a:spLocks noChangeShapeType="1"/>
            </p:cNvSpPr>
            <p:nvPr/>
          </p:nvSpPr>
          <p:spPr bwMode="auto">
            <a:xfrm>
              <a:off x="4831"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4" name="Line 486"/>
            <p:cNvSpPr>
              <a:spLocks noChangeShapeType="1"/>
            </p:cNvSpPr>
            <p:nvPr/>
          </p:nvSpPr>
          <p:spPr bwMode="auto">
            <a:xfrm>
              <a:off x="4831"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5" name="Rectangle 487"/>
            <p:cNvSpPr>
              <a:spLocks noChangeArrowheads="1"/>
            </p:cNvSpPr>
            <p:nvPr/>
          </p:nvSpPr>
          <p:spPr bwMode="auto">
            <a:xfrm>
              <a:off x="4837" y="3975"/>
              <a:ext cx="41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416" name="Line 488"/>
            <p:cNvSpPr>
              <a:spLocks noChangeShapeType="1"/>
            </p:cNvSpPr>
            <p:nvPr/>
          </p:nvSpPr>
          <p:spPr bwMode="auto">
            <a:xfrm>
              <a:off x="4837" y="3975"/>
              <a:ext cx="4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7" name="Line 489"/>
            <p:cNvSpPr>
              <a:spLocks noChangeShapeType="1"/>
            </p:cNvSpPr>
            <p:nvPr/>
          </p:nvSpPr>
          <p:spPr bwMode="auto">
            <a:xfrm>
              <a:off x="5251" y="3564"/>
              <a:ext cx="1" cy="4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8" name="Line 490"/>
            <p:cNvSpPr>
              <a:spLocks noChangeShapeType="1"/>
            </p:cNvSpPr>
            <p:nvPr/>
          </p:nvSpPr>
          <p:spPr bwMode="auto">
            <a:xfrm>
              <a:off x="5251"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19" name="Line 491"/>
            <p:cNvSpPr>
              <a:spLocks noChangeShapeType="1"/>
            </p:cNvSpPr>
            <p:nvPr/>
          </p:nvSpPr>
          <p:spPr bwMode="auto">
            <a:xfrm>
              <a:off x="5251"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20" name="Line 492"/>
            <p:cNvSpPr>
              <a:spLocks noChangeShapeType="1"/>
            </p:cNvSpPr>
            <p:nvPr/>
          </p:nvSpPr>
          <p:spPr bwMode="auto">
            <a:xfrm>
              <a:off x="5251" y="397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21" name="Line 493"/>
            <p:cNvSpPr>
              <a:spLocks noChangeShapeType="1"/>
            </p:cNvSpPr>
            <p:nvPr/>
          </p:nvSpPr>
          <p:spPr bwMode="auto">
            <a:xfrm>
              <a:off x="5251" y="3975"/>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22" name="Line 494"/>
            <p:cNvSpPr>
              <a:spLocks noChangeShapeType="1"/>
            </p:cNvSpPr>
            <p:nvPr/>
          </p:nvSpPr>
          <p:spPr bwMode="auto">
            <a:xfrm>
              <a:off x="593" y="3552"/>
              <a:ext cx="46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423" name="Line 495"/>
            <p:cNvSpPr>
              <a:spLocks noChangeShapeType="1"/>
            </p:cNvSpPr>
            <p:nvPr/>
          </p:nvSpPr>
          <p:spPr bwMode="auto">
            <a:xfrm>
              <a:off x="582" y="3552"/>
              <a:ext cx="0" cy="424"/>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97" name="Picture 496" descr="INFORMS® Online - Institute for Operations Research and the Management Sciences"/>
          <p:cNvPicPr/>
          <p:nvPr/>
        </p:nvPicPr>
        <p:blipFill>
          <a:blip r:embed="rId2">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1086605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610600" y="6400800"/>
            <a:ext cx="457200" cy="365125"/>
          </a:xfrm>
        </p:spPr>
        <p:txBody>
          <a:bodyPr/>
          <a:lstStyle/>
          <a:p>
            <a:fld id="{9830FC2B-ADE7-4457-BF47-FD4A6616E8B6}" type="slidenum">
              <a:rPr lang="en-US" altLang="zh-CN"/>
              <a:pPr/>
              <a:t>52</a:t>
            </a:fld>
            <a:endParaRPr lang="en-US" altLang="zh-CN" dirty="0"/>
          </a:p>
        </p:txBody>
      </p:sp>
      <p:sp>
        <p:nvSpPr>
          <p:cNvPr id="128002" name="Rectangle 2"/>
          <p:cNvSpPr>
            <a:spLocks noGrp="1" noChangeArrowheads="1"/>
          </p:cNvSpPr>
          <p:nvPr>
            <p:ph type="title"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r>
              <a:rPr lang="en-US" altLang="en-US" smtClean="0"/>
              <a:t> </a:t>
            </a:r>
            <a:br>
              <a:rPr lang="en-US" altLang="en-US" smtClean="0"/>
            </a:br>
            <a:endParaRPr lang="en-US" altLang="en-US" smtClean="0"/>
          </a:p>
        </p:txBody>
      </p:sp>
      <p:graphicFrame>
        <p:nvGraphicFramePr>
          <p:cNvPr id="128003" name="Object 3"/>
          <p:cNvGraphicFramePr>
            <a:graphicFrameLocks noGrp="1"/>
          </p:cNvGraphicFramePr>
          <p:nvPr>
            <p:ph type="tbl" idx="4294967295"/>
          </p:nvPr>
        </p:nvGraphicFramePr>
        <p:xfrm>
          <a:off x="1295400" y="304800"/>
          <a:ext cx="7010400" cy="6248400"/>
        </p:xfrm>
        <a:graphic>
          <a:graphicData uri="http://schemas.openxmlformats.org/presentationml/2006/ole">
            <mc:AlternateContent xmlns:mc="http://schemas.openxmlformats.org/markup-compatibility/2006">
              <mc:Choice xmlns:v="urn:schemas-microsoft-com:vml" Requires="v">
                <p:oleObj spid="_x0000_s9299" name="Document" r:id="rId3" imgW="6257520" imgH="6414480" progId="Word.Document.8">
                  <p:embed/>
                </p:oleObj>
              </mc:Choice>
              <mc:Fallback>
                <p:oleObj name="Document" r:id="rId3" imgW="6257520" imgH="6414480" progId="Word.Documen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4800"/>
                        <a:ext cx="7010400" cy="624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 name="Picture 4"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34748178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1"/>
          </p:nvPr>
        </p:nvSpPr>
        <p:spPr>
          <a:xfrm>
            <a:off x="8610600" y="6459008"/>
            <a:ext cx="457200" cy="365125"/>
          </a:xfrm>
        </p:spPr>
        <p:txBody>
          <a:bodyPr/>
          <a:lstStyle/>
          <a:p>
            <a:fld id="{4F659D25-38FE-41E8-80DE-9659F8174302}" type="slidenum">
              <a:rPr lang="en-US" altLang="zh-CN"/>
              <a:pPr/>
              <a:t>53</a:t>
            </a:fld>
            <a:endParaRPr lang="en-US" altLang="zh-CN" dirty="0"/>
          </a:p>
        </p:txBody>
      </p:sp>
      <p:sp>
        <p:nvSpPr>
          <p:cNvPr id="129026" name="Rectangle 2"/>
          <p:cNvSpPr>
            <a:spLocks noGrp="1" noChangeArrowheads="1"/>
          </p:cNvSpPr>
          <p:nvPr>
            <p:ph type="title" idx="4294967295"/>
          </p:nvPr>
        </p:nvSpPr>
        <p:spPr>
          <a:xfrm>
            <a:off x="304800" y="190500"/>
            <a:ext cx="7772400" cy="1104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rmAutofit fontScale="90000"/>
          </a:bodyPr>
          <a:lstStyle/>
          <a:p>
            <a:pPr algn="ctr"/>
            <a:r>
              <a:rPr lang="en-US" altLang="en-US" sz="3600" dirty="0" smtClean="0">
                <a:solidFill>
                  <a:srgbClr val="3333FF"/>
                </a:solidFill>
              </a:rPr>
              <a:t>COMPUTE WEIGHTED AVERAGE OF </a:t>
            </a:r>
            <a:br>
              <a:rPr lang="en-US" altLang="en-US" sz="3600" dirty="0" smtClean="0">
                <a:solidFill>
                  <a:srgbClr val="3333FF"/>
                </a:solidFill>
              </a:rPr>
            </a:br>
            <a:r>
              <a:rPr lang="en-US" altLang="en-US" sz="3600" dirty="0" smtClean="0">
                <a:solidFill>
                  <a:srgbClr val="3333FF"/>
                </a:solidFill>
              </a:rPr>
              <a:t>VALUE RATINGS</a:t>
            </a:r>
          </a:p>
        </p:txBody>
      </p:sp>
      <p:sp>
        <p:nvSpPr>
          <p:cNvPr id="129027" name="Rectangle 3"/>
          <p:cNvSpPr>
            <a:spLocks noGrp="1" noChangeArrowheads="1"/>
          </p:cNvSpPr>
          <p:nvPr>
            <p:ph type="body" idx="4294967295"/>
          </p:nvPr>
        </p:nvSpPr>
        <p:spPr>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Autofit/>
          </a:bodyPr>
          <a:lstStyle/>
          <a:p>
            <a:pPr marL="0" indent="0">
              <a:lnSpc>
                <a:spcPct val="90000"/>
              </a:lnSpc>
              <a:buNone/>
            </a:pPr>
            <a:r>
              <a:rPr lang="en-US" altLang="en-US" sz="3600" dirty="0" smtClean="0"/>
              <a:t>MULTIPLY OBJECTIVE’S </a:t>
            </a:r>
            <a:r>
              <a:rPr lang="en-US" altLang="en-US" sz="3600" dirty="0" smtClean="0">
                <a:solidFill>
                  <a:srgbClr val="CC0000"/>
                </a:solidFill>
              </a:rPr>
              <a:t>WEIGHT </a:t>
            </a:r>
            <a:r>
              <a:rPr lang="en-US" altLang="en-US" sz="3600" dirty="0" smtClean="0"/>
              <a:t>TIMES VALUE </a:t>
            </a:r>
            <a:r>
              <a:rPr lang="en-US" altLang="en-US" sz="3600" dirty="0" smtClean="0">
                <a:solidFill>
                  <a:srgbClr val="CC0000"/>
                </a:solidFill>
              </a:rPr>
              <a:t>RATING</a:t>
            </a:r>
            <a:r>
              <a:rPr lang="en-US" altLang="en-US" sz="3600" dirty="0" smtClean="0"/>
              <a:t> ON EACH OBJECTIVE</a:t>
            </a:r>
            <a:br>
              <a:rPr lang="en-US" altLang="en-US" sz="3600" dirty="0" smtClean="0"/>
            </a:br>
            <a:endParaRPr lang="en-US" altLang="en-US" sz="3600" dirty="0" smtClean="0"/>
          </a:p>
          <a:p>
            <a:pPr marL="0" indent="0">
              <a:lnSpc>
                <a:spcPct val="90000"/>
              </a:lnSpc>
              <a:buNone/>
            </a:pPr>
            <a:r>
              <a:rPr lang="en-US" altLang="en-US" sz="3600" dirty="0" smtClean="0"/>
              <a:t>SUM UP OVER ALL OBJECTIVES</a:t>
            </a:r>
            <a:br>
              <a:rPr lang="en-US" altLang="en-US" sz="3600" dirty="0" smtClean="0"/>
            </a:br>
            <a:endParaRPr lang="en-US" altLang="en-US" sz="3600" dirty="0" smtClean="0"/>
          </a:p>
          <a:p>
            <a:pPr marL="0" indent="0">
              <a:lnSpc>
                <a:spcPct val="90000"/>
              </a:lnSpc>
              <a:buNone/>
            </a:pPr>
            <a:r>
              <a:rPr lang="en-US" altLang="en-US" sz="3600" dirty="0" smtClean="0"/>
              <a:t>(Use </a:t>
            </a:r>
            <a:r>
              <a:rPr lang="en-US" altLang="en-US" sz="3600" dirty="0" smtClean="0">
                <a:solidFill>
                  <a:srgbClr val="FF0000"/>
                </a:solidFill>
              </a:rPr>
              <a:t>SUMPRODUCT</a:t>
            </a:r>
            <a:r>
              <a:rPr lang="en-US" altLang="en-US" sz="3600" dirty="0" smtClean="0"/>
              <a:t> function in Excel)</a:t>
            </a:r>
          </a:p>
          <a:p>
            <a:pPr>
              <a:lnSpc>
                <a:spcPct val="90000"/>
              </a:lnSpc>
            </a:pPr>
            <a:endParaRPr lang="en-US" altLang="en-US" sz="3600" dirty="0" smtClean="0"/>
          </a:p>
          <a:p>
            <a:pPr marL="0" indent="0">
              <a:lnSpc>
                <a:spcPct val="90000"/>
              </a:lnSpc>
              <a:buNone/>
            </a:pPr>
            <a:r>
              <a:rPr lang="en-US" altLang="en-US" sz="3600" dirty="0" smtClean="0"/>
              <a:t>RECOMMENDED OPTION IS ONE WITH </a:t>
            </a:r>
          </a:p>
          <a:p>
            <a:pPr marL="0" indent="0">
              <a:lnSpc>
                <a:spcPct val="90000"/>
              </a:lnSpc>
              <a:buNone/>
            </a:pPr>
            <a:r>
              <a:rPr lang="en-US" altLang="en-US" sz="3600" dirty="0"/>
              <a:t> </a:t>
            </a:r>
            <a:r>
              <a:rPr lang="en-US" altLang="en-US" sz="3600" dirty="0" smtClean="0"/>
              <a:t>                    HIGHEST OVERALL VALUE</a:t>
            </a:r>
          </a:p>
        </p:txBody>
      </p:sp>
    </p:spTree>
    <p:extLst>
      <p:ext uri="{BB962C8B-B14F-4D97-AF65-F5344CB8AC3E}">
        <p14:creationId xmlns:p14="http://schemas.microsoft.com/office/powerpoint/2010/main" val="647239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9027">
                                            <p:txEl>
                                              <p:pRg st="1" end="1"/>
                                            </p:txEl>
                                          </p:spTgt>
                                        </p:tgtEl>
                                        <p:attrNameLst>
                                          <p:attrName>style.visibility</p:attrName>
                                        </p:attrNameLst>
                                      </p:cBhvr>
                                      <p:to>
                                        <p:strVal val="visible"/>
                                      </p:to>
                                    </p:set>
                                    <p:anim calcmode="lin" valueType="num">
                                      <p:cBhvr additive="base">
                                        <p:cTn id="13" dur="500" fill="hold"/>
                                        <p:tgtEl>
                                          <p:spTgt spid="1290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9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9027">
                                            <p:txEl>
                                              <p:pRg st="2" end="2"/>
                                            </p:txEl>
                                          </p:spTgt>
                                        </p:tgtEl>
                                        <p:attrNameLst>
                                          <p:attrName>style.visibility</p:attrName>
                                        </p:attrNameLst>
                                      </p:cBhvr>
                                      <p:to>
                                        <p:strVal val="visible"/>
                                      </p:to>
                                    </p:set>
                                    <p:anim calcmode="lin" valueType="num">
                                      <p:cBhvr additive="base">
                                        <p:cTn id="19" dur="500" fill="hold"/>
                                        <p:tgtEl>
                                          <p:spTgt spid="1290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9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9027">
                                            <p:txEl>
                                              <p:pRg st="4" end="4"/>
                                            </p:txEl>
                                          </p:spTgt>
                                        </p:tgtEl>
                                        <p:attrNameLst>
                                          <p:attrName>style.visibility</p:attrName>
                                        </p:attrNameLst>
                                      </p:cBhvr>
                                      <p:to>
                                        <p:strVal val="visible"/>
                                      </p:to>
                                    </p:set>
                                    <p:anim calcmode="lin" valueType="num">
                                      <p:cBhvr additive="base">
                                        <p:cTn id="25" dur="500" fill="hold"/>
                                        <p:tgtEl>
                                          <p:spTgt spid="1290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90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9027">
                                            <p:txEl>
                                              <p:pRg st="5" end="5"/>
                                            </p:txEl>
                                          </p:spTgt>
                                        </p:tgtEl>
                                        <p:attrNameLst>
                                          <p:attrName>style.visibility</p:attrName>
                                        </p:attrNameLst>
                                      </p:cBhvr>
                                      <p:to>
                                        <p:strVal val="visible"/>
                                      </p:to>
                                    </p:set>
                                    <p:anim calcmode="lin" valueType="num">
                                      <p:cBhvr additive="base">
                                        <p:cTn id="31" dur="500" fill="hold"/>
                                        <p:tgtEl>
                                          <p:spTgt spid="12902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90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610600" y="6459008"/>
            <a:ext cx="457200" cy="365125"/>
          </a:xfrm>
        </p:spPr>
        <p:txBody>
          <a:bodyPr/>
          <a:lstStyle/>
          <a:p>
            <a:fld id="{534DD064-88EC-4AC9-AE6D-B24203CB1098}" type="slidenum">
              <a:rPr lang="en-US" altLang="zh-CN"/>
              <a:pPr/>
              <a:t>54</a:t>
            </a:fld>
            <a:endParaRPr lang="en-US" altLang="zh-CN" dirty="0"/>
          </a:p>
        </p:txBody>
      </p:sp>
      <p:sp>
        <p:nvSpPr>
          <p:cNvPr id="125954" name="Rectangle 2"/>
          <p:cNvSpPr>
            <a:spLocks noGrp="1" noChangeArrowheads="1"/>
          </p:cNvSpPr>
          <p:nvPr>
            <p:ph type="title" idx="4294967295"/>
          </p:nvPr>
        </p:nvSpPr>
        <p:spPr>
          <a:xfrm>
            <a:off x="228600" y="609600"/>
            <a:ext cx="7315200" cy="11049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p>
            <a:r>
              <a:rPr lang="en-US" altLang="en-US" smtClean="0">
                <a:solidFill>
                  <a:srgbClr val="336600"/>
                </a:solidFill>
              </a:rPr>
              <a:t>WEIGHTS FOR OBJECTIVES</a:t>
            </a:r>
          </a:p>
        </p:txBody>
      </p:sp>
      <p:sp>
        <p:nvSpPr>
          <p:cNvPr id="125955" name="Rectangle 3"/>
          <p:cNvSpPr>
            <a:spLocks noGrp="1" noChangeArrowheads="1"/>
          </p:cNvSpPr>
          <p:nvPr>
            <p:ph type="body" idx="4294967295"/>
          </p:nvPr>
        </p:nvSpPr>
        <p:spPr>
          <a:xfrm>
            <a:off x="228600" y="1981200"/>
            <a:ext cx="87630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lnSpc>
                <a:spcPct val="90000"/>
              </a:lnSpc>
              <a:spcBef>
                <a:spcPts val="2400"/>
              </a:spcBef>
              <a:buNone/>
            </a:pPr>
            <a:r>
              <a:rPr lang="en-US" altLang="en-US" dirty="0" smtClean="0"/>
              <a:t>SUM OF </a:t>
            </a:r>
            <a:r>
              <a:rPr lang="en-US" altLang="en-US" dirty="0" smtClean="0">
                <a:solidFill>
                  <a:srgbClr val="CC0000"/>
                </a:solidFill>
              </a:rPr>
              <a:t>WEIGHTS</a:t>
            </a:r>
            <a:r>
              <a:rPr lang="en-US" altLang="en-US" dirty="0" smtClean="0"/>
              <a:t> IS 1OO% </a:t>
            </a:r>
            <a:r>
              <a:rPr lang="en-US" altLang="en-US" sz="2000" dirty="0" smtClean="0"/>
              <a:t>FOR ALL LOWEST LEVEL OBJECTIVES</a:t>
            </a:r>
          </a:p>
          <a:p>
            <a:pPr marL="0" indent="0">
              <a:lnSpc>
                <a:spcPct val="90000"/>
              </a:lnSpc>
              <a:spcBef>
                <a:spcPts val="2400"/>
              </a:spcBef>
              <a:buNone/>
            </a:pPr>
            <a:r>
              <a:rPr lang="en-US" altLang="en-US" dirty="0" smtClean="0"/>
              <a:t>OBJECTIVE’S </a:t>
            </a:r>
            <a:r>
              <a:rPr lang="en-US" altLang="en-US" dirty="0" smtClean="0">
                <a:solidFill>
                  <a:srgbClr val="FF0000"/>
                </a:solidFill>
              </a:rPr>
              <a:t>WEIGHT DEPENDS ON </a:t>
            </a:r>
            <a:r>
              <a:rPr lang="en-US" altLang="en-US" u="sng" dirty="0" smtClean="0">
                <a:solidFill>
                  <a:srgbClr val="FF0000"/>
                </a:solidFill>
              </a:rPr>
              <a:t>RANGE</a:t>
            </a:r>
            <a:r>
              <a:rPr lang="en-US" altLang="en-US" dirty="0" smtClean="0">
                <a:solidFill>
                  <a:srgbClr val="FF0000"/>
                </a:solidFill>
              </a:rPr>
              <a:t> </a:t>
            </a:r>
            <a:r>
              <a:rPr lang="en-US" altLang="en-US" dirty="0" smtClean="0"/>
              <a:t>ATTAINABLE ON OBJECTIVE</a:t>
            </a:r>
          </a:p>
          <a:p>
            <a:pPr marL="0" indent="0">
              <a:lnSpc>
                <a:spcPct val="90000"/>
              </a:lnSpc>
              <a:spcBef>
                <a:spcPts val="2400"/>
              </a:spcBef>
              <a:buNone/>
            </a:pPr>
            <a:r>
              <a:rPr lang="en-US" altLang="en-US" dirty="0" smtClean="0"/>
              <a:t>Use a SWING WEIGHT Interpretation</a:t>
            </a:r>
          </a:p>
          <a:p>
            <a:pPr marL="0" indent="0">
              <a:lnSpc>
                <a:spcPct val="90000"/>
              </a:lnSpc>
              <a:spcBef>
                <a:spcPts val="2400"/>
              </a:spcBef>
              <a:buNone/>
            </a:pPr>
            <a:r>
              <a:rPr lang="en-US" altLang="en-US" dirty="0" smtClean="0"/>
              <a:t>Assume a weighted Additive Model </a:t>
            </a:r>
          </a:p>
          <a:p>
            <a:pPr marL="0" indent="0">
              <a:lnSpc>
                <a:spcPct val="90000"/>
              </a:lnSpc>
              <a:spcBef>
                <a:spcPts val="2400"/>
              </a:spcBef>
              <a:buNone/>
            </a:pPr>
            <a:r>
              <a:rPr lang="en-US" altLang="en-US" dirty="0" smtClean="0"/>
              <a:t>DECISION MAKER JUDGES WEIGHTS ON OBJECTIVES</a:t>
            </a:r>
          </a:p>
        </p:txBody>
      </p:sp>
      <p:graphicFrame>
        <p:nvGraphicFramePr>
          <p:cNvPr id="125956" name="Object 4"/>
          <p:cNvGraphicFramePr>
            <a:graphicFrameLocks/>
          </p:cNvGraphicFramePr>
          <p:nvPr/>
        </p:nvGraphicFramePr>
        <p:xfrm>
          <a:off x="6553200" y="304800"/>
          <a:ext cx="1981200" cy="914400"/>
        </p:xfrm>
        <a:graphic>
          <a:graphicData uri="http://schemas.openxmlformats.org/presentationml/2006/ole">
            <mc:AlternateContent xmlns:mc="http://schemas.openxmlformats.org/markup-compatibility/2006">
              <mc:Choice xmlns:v="urn:schemas-microsoft-com:vml" Requires="v">
                <p:oleObj spid="_x0000_s8279" name="Clip" r:id="rId4" imgW="3657600" imgH="2692080" progId="MS_ClipArt_Gallery.2">
                  <p:embed/>
                </p:oleObj>
              </mc:Choice>
              <mc:Fallback>
                <p:oleObj name="Clip" r:id="rId4" imgW="3657600" imgH="269208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04800"/>
                        <a:ext cx="198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64498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additive="base">
                                        <p:cTn id="19" dur="500" fill="hold"/>
                                        <p:tgtEl>
                                          <p:spTgt spid="1259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59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5955">
                                            <p:txEl>
                                              <p:pRg st="3" end="3"/>
                                            </p:txEl>
                                          </p:spTgt>
                                        </p:tgtEl>
                                        <p:attrNameLst>
                                          <p:attrName>style.visibility</p:attrName>
                                        </p:attrNameLst>
                                      </p:cBhvr>
                                      <p:to>
                                        <p:strVal val="visible"/>
                                      </p:to>
                                    </p:set>
                                    <p:anim calcmode="lin" valueType="num">
                                      <p:cBhvr additive="base">
                                        <p:cTn id="25" dur="500" fill="hold"/>
                                        <p:tgtEl>
                                          <p:spTgt spid="1259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59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5955">
                                            <p:txEl>
                                              <p:pRg st="4" end="4"/>
                                            </p:txEl>
                                          </p:spTgt>
                                        </p:tgtEl>
                                        <p:attrNameLst>
                                          <p:attrName>style.visibility</p:attrName>
                                        </p:attrNameLst>
                                      </p:cBhvr>
                                      <p:to>
                                        <p:strVal val="visible"/>
                                      </p:to>
                                    </p:set>
                                    <p:anim calcmode="lin" valueType="num">
                                      <p:cBhvr additive="base">
                                        <p:cTn id="31" dur="500" fill="hold"/>
                                        <p:tgtEl>
                                          <p:spTgt spid="1259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59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534400" y="6400800"/>
            <a:ext cx="533400" cy="365125"/>
          </a:xfrm>
        </p:spPr>
        <p:txBody>
          <a:bodyPr/>
          <a:lstStyle/>
          <a:p>
            <a:fld id="{7871A61A-2F66-4F34-8DE2-05A1787F224F}" type="slidenum">
              <a:rPr lang="en-US" altLang="zh-CN"/>
              <a:pPr/>
              <a:t>55</a:t>
            </a:fld>
            <a:endParaRPr lang="en-US" altLang="zh-CN" dirty="0"/>
          </a:p>
        </p:txBody>
      </p:sp>
      <p:sp>
        <p:nvSpPr>
          <p:cNvPr id="134146" name="Rectangle 2"/>
          <p:cNvSpPr>
            <a:spLocks noGrp="1" noChangeArrowheads="1"/>
          </p:cNvSpPr>
          <p:nvPr>
            <p:ph type="title" idx="4294967295"/>
          </p:nvPr>
        </p:nvSpPr>
        <p:spPr>
          <a:xfrm>
            <a:off x="2514600" y="481445"/>
            <a:ext cx="3429000" cy="427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noAutofit/>
          </a:bodyPr>
          <a:lstStyle/>
          <a:p>
            <a:pPr algn="ctr"/>
            <a:r>
              <a:rPr lang="en-US" altLang="en-US" dirty="0" smtClean="0">
                <a:solidFill>
                  <a:schemeClr val="tx1"/>
                </a:solidFill>
              </a:rPr>
              <a:t>RESULTS</a:t>
            </a:r>
          </a:p>
        </p:txBody>
      </p:sp>
      <p:sp>
        <p:nvSpPr>
          <p:cNvPr id="134147" name="Rectangle 3"/>
          <p:cNvSpPr>
            <a:spLocks noGrp="1" noChangeArrowheads="1"/>
          </p:cNvSpPr>
          <p:nvPr>
            <p:ph type="body" idx="4294967295"/>
          </p:nvPr>
        </p:nvSpPr>
        <p:spPr>
          <a:xfrm>
            <a:off x="152400" y="1524000"/>
            <a:ext cx="8839200" cy="3124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marL="0" indent="0">
              <a:buNone/>
            </a:pPr>
            <a:r>
              <a:rPr lang="en-US" altLang="en-US" dirty="0" smtClean="0"/>
              <a:t>OFFICERS PREFERRED MERGER3 ALTERNATIVE	</a:t>
            </a:r>
          </a:p>
          <a:p>
            <a:pPr marL="0" indent="0">
              <a:buNone/>
            </a:pPr>
            <a:endParaRPr lang="en-US" altLang="en-US" dirty="0" smtClean="0"/>
          </a:p>
          <a:p>
            <a:pPr marL="0" indent="0">
              <a:buNone/>
            </a:pPr>
            <a:r>
              <a:rPr lang="en-US" altLang="en-US" dirty="0" smtClean="0"/>
              <a:t>VOCAL OPPONENTS </a:t>
            </a:r>
            <a:r>
              <a:rPr lang="en-US" altLang="en-US" dirty="0" smtClean="0">
                <a:solidFill>
                  <a:srgbClr val="D60093"/>
                </a:solidFill>
              </a:rPr>
              <a:t>COMPROMISED</a:t>
            </a:r>
            <a:r>
              <a:rPr lang="en-US" altLang="en-US" dirty="0" smtClean="0"/>
              <a:t> ON </a:t>
            </a:r>
            <a:r>
              <a:rPr lang="en-US" altLang="en-US" dirty="0" smtClean="0">
                <a:solidFill>
                  <a:srgbClr val="336600"/>
                </a:solidFill>
              </a:rPr>
              <a:t>SEAMLESS MERGER, </a:t>
            </a:r>
            <a:r>
              <a:rPr lang="en-US" altLang="en-US" dirty="0" smtClean="0"/>
              <a:t>AS LONG AS NEW NAME included “</a:t>
            </a:r>
            <a:r>
              <a:rPr lang="en-US" altLang="en-US" dirty="0" smtClean="0">
                <a:solidFill>
                  <a:srgbClr val="3333FF"/>
                </a:solidFill>
              </a:rPr>
              <a:t>OPERATIONS RESEARCH</a:t>
            </a:r>
            <a:r>
              <a:rPr lang="en-US" altLang="en-US" dirty="0" smtClean="0"/>
              <a:t>” </a:t>
            </a:r>
          </a:p>
          <a:p>
            <a:endParaRPr lang="en-US" altLang="en-US" dirty="0" smtClean="0"/>
          </a:p>
        </p:txBody>
      </p:sp>
      <p:graphicFrame>
        <p:nvGraphicFramePr>
          <p:cNvPr id="134148" name="Object 4"/>
          <p:cNvGraphicFramePr>
            <a:graphicFrameLocks/>
          </p:cNvGraphicFramePr>
          <p:nvPr>
            <p:extLst>
              <p:ext uri="{D42A27DB-BD31-4B8C-83A1-F6EECF244321}">
                <p14:modId xmlns:p14="http://schemas.microsoft.com/office/powerpoint/2010/main" val="2881265796"/>
              </p:ext>
            </p:extLst>
          </p:nvPr>
        </p:nvGraphicFramePr>
        <p:xfrm>
          <a:off x="2590800" y="4800600"/>
          <a:ext cx="4114800" cy="990600"/>
        </p:xfrm>
        <a:graphic>
          <a:graphicData uri="http://schemas.openxmlformats.org/presentationml/2006/ole">
            <mc:AlternateContent xmlns:mc="http://schemas.openxmlformats.org/markup-compatibility/2006">
              <mc:Choice xmlns:v="urn:schemas-microsoft-com:vml" Requires="v">
                <p:oleObj spid="_x0000_s11352" name="Clip" r:id="rId3" imgW="3657600" imgH="1284120" progId="MS_ClipArt_Gallery.2">
                  <p:embed/>
                </p:oleObj>
              </mc:Choice>
              <mc:Fallback>
                <p:oleObj name="Clip" r:id="rId3" imgW="3657600" imgH="128412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800600"/>
                        <a:ext cx="411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5" descr="INFORMS® Online - Institute for Operations Research and the Management Sciences"/>
          <p:cNvPicPr/>
          <p:nvPr/>
        </p:nvPicPr>
        <p:blipFill>
          <a:blip r:embed="rId5">
            <a:extLst>
              <a:ext uri="{28A0092B-C50C-407E-A947-70E740481C1C}">
                <a14:useLocalDpi xmlns:a14="http://schemas.microsoft.com/office/drawing/2010/main" val="0"/>
              </a:ext>
            </a:extLst>
          </a:blip>
          <a:srcRect/>
          <a:stretch>
            <a:fillRect/>
          </a:stretch>
        </p:blipFill>
        <p:spPr bwMode="auto">
          <a:xfrm>
            <a:off x="7757160" y="-10391"/>
            <a:ext cx="1386840" cy="491836"/>
          </a:xfrm>
          <a:prstGeom prst="rect">
            <a:avLst/>
          </a:prstGeom>
          <a:noFill/>
          <a:ln>
            <a:noFill/>
          </a:ln>
        </p:spPr>
      </p:pic>
    </p:spTree>
    <p:extLst>
      <p:ext uri="{BB962C8B-B14F-4D97-AF65-F5344CB8AC3E}">
        <p14:creationId xmlns:p14="http://schemas.microsoft.com/office/powerpoint/2010/main" val="2113809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additive="base">
                                        <p:cTn id="7" dur="500" fill="hold"/>
                                        <p:tgtEl>
                                          <p:spTgt spid="134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anim calcmode="lin" valueType="num">
                                      <p:cBhvr additive="base">
                                        <p:cTn id="13" dur="500" fill="hold"/>
                                        <p:tgtEl>
                                          <p:spTgt spid="134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41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xfrm>
            <a:off x="8604250" y="6477000"/>
            <a:ext cx="457200" cy="244475"/>
          </a:xfrm>
          <a:ln/>
        </p:spPr>
        <p:txBody>
          <a:bodyPr/>
          <a:lstStyle/>
          <a:p>
            <a:fld id="{53C93370-5A99-4209-A01B-D414C6C26B9A}" type="slidenum">
              <a:rPr lang="en-US" altLang="zh-CN"/>
              <a:pPr/>
              <a:t>56</a:t>
            </a:fld>
            <a:endParaRPr lang="en-US" altLang="zh-CN" dirty="0"/>
          </a:p>
        </p:txBody>
      </p:sp>
      <p:sp>
        <p:nvSpPr>
          <p:cNvPr id="24578" name="Rectangle 2"/>
          <p:cNvSpPr>
            <a:spLocks noChangeArrowheads="1"/>
          </p:cNvSpPr>
          <p:nvPr/>
        </p:nvSpPr>
        <p:spPr bwMode="auto">
          <a:xfrm>
            <a:off x="-533400" y="87842"/>
            <a:ext cx="883285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528" tIns="0" rIns="-228528"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zh-CN" sz="2400" b="1" dirty="0">
                <a:ea typeface="SimSun" pitchFamily="2" charset="-122"/>
              </a:rPr>
              <a:t>Decision Alternatives Rated with </a:t>
            </a:r>
          </a:p>
          <a:p>
            <a:pPr algn="ctr" eaLnBrk="1" hangingPunct="1"/>
            <a:r>
              <a:rPr lang="en-US" altLang="zh-CN" sz="2400" b="1" dirty="0" err="1">
                <a:ea typeface="SimSun" pitchFamily="2" charset="-122"/>
              </a:rPr>
              <a:t>StarKist’s</a:t>
            </a:r>
            <a:r>
              <a:rPr lang="en-US" altLang="zh-CN" sz="2400" b="1" dirty="0">
                <a:ea typeface="SimSun" pitchFamily="2" charset="-122"/>
              </a:rPr>
              <a:t> “Business-As-Usual” Objectives</a:t>
            </a:r>
            <a:r>
              <a:rPr lang="en-US" altLang="zh-CN" sz="2400" dirty="0">
                <a:ea typeface="SimSun" pitchFamily="2" charset="-122"/>
              </a:rPr>
              <a:t> </a:t>
            </a:r>
            <a:r>
              <a:rPr lang="en-US" altLang="zh-CN" sz="2400" b="1" dirty="0">
                <a:ea typeface="SimSun" pitchFamily="2" charset="-122"/>
              </a:rPr>
              <a:t>Hierarchy</a:t>
            </a:r>
            <a:endParaRPr lang="en-US" altLang="zh-CN" sz="3200" b="1" dirty="0">
              <a:ea typeface="SimSun" pitchFamily="2" charset="-122"/>
            </a:endParaRPr>
          </a:p>
          <a:p>
            <a:pPr algn="ctr" eaLnBrk="1" hangingPunct="1"/>
            <a:endParaRPr lang="en-US" altLang="zh-CN" sz="3200" b="1" dirty="0">
              <a:ea typeface="SimSun" pitchFamily="2" charset="-122"/>
            </a:endParaRPr>
          </a:p>
          <a:p>
            <a:pPr algn="ctr" eaLnBrk="1" hangingPunct="1"/>
            <a:endParaRPr lang="en-US" altLang="zh-CN" sz="2400" dirty="0">
              <a:solidFill>
                <a:srgbClr val="00CC00"/>
              </a:solidFill>
              <a:ea typeface="SimSun" pitchFamily="2" charset="-122"/>
            </a:endParaRPr>
          </a:p>
        </p:txBody>
      </p:sp>
      <p:pic>
        <p:nvPicPr>
          <p:cNvPr id="2457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515" t="14211" r="13171"/>
          <a:stretch>
            <a:fillRect/>
          </a:stretch>
        </p:blipFill>
        <p:spPr bwMode="auto">
          <a:xfrm>
            <a:off x="609600" y="1066800"/>
            <a:ext cx="792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1"/>
            <a:ext cx="990600" cy="7924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90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xfrm>
            <a:off x="8675489" y="6484408"/>
            <a:ext cx="381000" cy="365125"/>
          </a:xfrm>
          <a:ln/>
        </p:spPr>
        <p:txBody>
          <a:bodyPr/>
          <a:lstStyle/>
          <a:p>
            <a:fld id="{9A4166D2-42BE-42FB-AB63-776D82495A5C}" type="slidenum">
              <a:rPr lang="en-US" altLang="zh-CN"/>
              <a:pPr/>
              <a:t>57</a:t>
            </a:fld>
            <a:endParaRPr lang="en-US" altLang="zh-CN" dirty="0"/>
          </a:p>
        </p:txBody>
      </p:sp>
      <p:sp>
        <p:nvSpPr>
          <p:cNvPr id="210946" name="Rectangle 2"/>
          <p:cNvSpPr>
            <a:spLocks noChangeArrowheads="1"/>
          </p:cNvSpPr>
          <p:nvPr/>
        </p:nvSpPr>
        <p:spPr bwMode="auto">
          <a:xfrm>
            <a:off x="15240" y="337449"/>
            <a:ext cx="8305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228528" bIns="0" anchor="ctr">
            <a:spAutoFit/>
          </a:bodyPr>
          <a:lstStyle/>
          <a:p>
            <a:pPr algn="ctr"/>
            <a:r>
              <a:rPr lang="en-US" altLang="en-US" sz="2400" b="1" dirty="0" err="1"/>
              <a:t>StarKist’s</a:t>
            </a:r>
            <a:r>
              <a:rPr lang="en-US" altLang="en-US" sz="2400" b="1" dirty="0"/>
              <a:t> “Strategic Planning” Objectives Hierarchy</a:t>
            </a:r>
          </a:p>
        </p:txBody>
      </p:sp>
      <p:pic>
        <p:nvPicPr>
          <p:cNvPr id="2109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1394" t="8017" r="12273"/>
          <a:stretch>
            <a:fillRect/>
          </a:stretch>
        </p:blipFill>
        <p:spPr bwMode="auto">
          <a:xfrm>
            <a:off x="1600200" y="990600"/>
            <a:ext cx="6248400"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912" y="-21696"/>
            <a:ext cx="920088" cy="736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 this post i am gonna share some beautiful wallpapers of dolphi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416" y="-8467"/>
            <a:ext cx="1153583" cy="922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499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660400"/>
            <a:ext cx="8534400" cy="685800"/>
          </a:xfrm>
        </p:spPr>
        <p:txBody>
          <a:bodyPr>
            <a:normAutofit fontScale="90000"/>
          </a:bodyPr>
          <a:lstStyle/>
          <a:p>
            <a:pPr algn="ctr"/>
            <a:r>
              <a:rPr lang="en-US" altLang="zh-CN" smtClean="0">
                <a:ea typeface="宋体" pitchFamily="2" charset="-122"/>
              </a:rPr>
              <a:t>Methodology</a:t>
            </a:r>
          </a:p>
        </p:txBody>
      </p:sp>
      <p:sp>
        <p:nvSpPr>
          <p:cNvPr id="7171"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Rectangle 4"/>
          <p:cNvSpPr>
            <a:spLocks noGrp="1" noChangeArrowheads="1"/>
          </p:cNvSpPr>
          <p:nvPr>
            <p:ph type="body" idx="1"/>
          </p:nvPr>
        </p:nvSpPr>
        <p:spPr>
          <a:xfrm>
            <a:off x="457200" y="1524000"/>
            <a:ext cx="8534400" cy="914400"/>
          </a:xfrm>
          <a:noFill/>
        </p:spPr>
        <p:txBody>
          <a:bodyPr>
            <a:normAutofit fontScale="92500" lnSpcReduction="10000"/>
          </a:bodyPr>
          <a:lstStyle/>
          <a:p>
            <a:r>
              <a:rPr lang="en-US" altLang="zh-CN" sz="3200" b="1" smtClean="0">
                <a:solidFill>
                  <a:srgbClr val="3366FF"/>
                </a:solidFill>
                <a:latin typeface="Times New Roman" charset="0"/>
                <a:ea typeface="宋体" pitchFamily="2" charset="-122"/>
              </a:rPr>
              <a:t>A Multi-objective Multi-stakeholder Decision Analysis Methodology</a:t>
            </a:r>
          </a:p>
        </p:txBody>
      </p:sp>
      <p:sp>
        <p:nvSpPr>
          <p:cNvPr id="7173" name="Text Box 7"/>
          <p:cNvSpPr txBox="1">
            <a:spLocks noChangeArrowheads="1"/>
          </p:cNvSpPr>
          <p:nvPr/>
        </p:nvSpPr>
        <p:spPr bwMode="auto">
          <a:xfrm>
            <a:off x="381000" y="2819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Identify Stakeholders</a:t>
            </a:r>
          </a:p>
        </p:txBody>
      </p:sp>
      <p:sp>
        <p:nvSpPr>
          <p:cNvPr id="7174" name="Text Box 8"/>
          <p:cNvSpPr txBox="1">
            <a:spLocks noChangeArrowheads="1"/>
          </p:cNvSpPr>
          <p:nvPr/>
        </p:nvSpPr>
        <p:spPr bwMode="auto">
          <a:xfrm>
            <a:off x="381000" y="3962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Identify Alternatives</a:t>
            </a:r>
          </a:p>
        </p:txBody>
      </p:sp>
      <p:sp>
        <p:nvSpPr>
          <p:cNvPr id="7175" name="Text Box 9"/>
          <p:cNvSpPr txBox="1">
            <a:spLocks noChangeArrowheads="1"/>
          </p:cNvSpPr>
          <p:nvPr/>
        </p:nvSpPr>
        <p:spPr bwMode="auto">
          <a:xfrm>
            <a:off x="381000" y="5183188"/>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Develop the</a:t>
            </a:r>
          </a:p>
          <a:p>
            <a:pPr algn="ctr"/>
            <a:r>
              <a:rPr lang="en-US" altLang="zh-CN" sz="1600" b="1">
                <a:solidFill>
                  <a:srgbClr val="008000"/>
                </a:solidFill>
                <a:ea typeface="宋体" pitchFamily="2" charset="-122"/>
              </a:rPr>
              <a:t>Objectives </a:t>
            </a:r>
          </a:p>
          <a:p>
            <a:pPr algn="ctr"/>
            <a:r>
              <a:rPr lang="en-US" altLang="zh-CN" sz="1600" b="1">
                <a:solidFill>
                  <a:srgbClr val="008000"/>
                </a:solidFill>
                <a:ea typeface="宋体" pitchFamily="2" charset="-122"/>
              </a:rPr>
              <a:t>Hierarchy</a:t>
            </a:r>
          </a:p>
        </p:txBody>
      </p:sp>
      <p:sp>
        <p:nvSpPr>
          <p:cNvPr id="7176" name="Text Box 15"/>
          <p:cNvSpPr txBox="1">
            <a:spLocks noChangeArrowheads="1"/>
          </p:cNvSpPr>
          <p:nvPr/>
        </p:nvSpPr>
        <p:spPr bwMode="auto">
          <a:xfrm>
            <a:off x="2517775" y="2819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dirty="0">
                <a:solidFill>
                  <a:srgbClr val="008000"/>
                </a:solidFill>
                <a:ea typeface="宋体" pitchFamily="2" charset="-122"/>
              </a:rPr>
              <a:t>Develop</a:t>
            </a:r>
          </a:p>
          <a:p>
            <a:pPr algn="ctr"/>
            <a:r>
              <a:rPr lang="en-US" altLang="zh-CN" sz="1600" b="1" dirty="0">
                <a:solidFill>
                  <a:srgbClr val="008000"/>
                </a:solidFill>
                <a:ea typeface="宋体" pitchFamily="2" charset="-122"/>
              </a:rPr>
              <a:t>the</a:t>
            </a:r>
          </a:p>
          <a:p>
            <a:pPr algn="ctr"/>
            <a:r>
              <a:rPr lang="en-US" altLang="zh-CN" sz="1600" b="1" dirty="0">
                <a:solidFill>
                  <a:srgbClr val="008000"/>
                </a:solidFill>
                <a:ea typeface="宋体" pitchFamily="2" charset="-122"/>
              </a:rPr>
              <a:t>Weights</a:t>
            </a:r>
          </a:p>
        </p:txBody>
      </p:sp>
      <p:sp>
        <p:nvSpPr>
          <p:cNvPr id="7177" name="Text Box 16"/>
          <p:cNvSpPr txBox="1">
            <a:spLocks noChangeArrowheads="1"/>
          </p:cNvSpPr>
          <p:nvPr/>
        </p:nvSpPr>
        <p:spPr bwMode="auto">
          <a:xfrm>
            <a:off x="2517775" y="3962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dirty="0">
                <a:solidFill>
                  <a:srgbClr val="008000"/>
                </a:solidFill>
                <a:ea typeface="宋体" pitchFamily="2" charset="-122"/>
              </a:rPr>
              <a:t>Rate Alternatives over Objectives</a:t>
            </a:r>
          </a:p>
        </p:txBody>
      </p:sp>
      <p:sp>
        <p:nvSpPr>
          <p:cNvPr id="7178" name="AutoShape 22"/>
          <p:cNvSpPr>
            <a:spLocks noChangeArrowheads="1"/>
          </p:cNvSpPr>
          <p:nvPr/>
        </p:nvSpPr>
        <p:spPr bwMode="auto">
          <a:xfrm>
            <a:off x="4495800" y="3857625"/>
            <a:ext cx="2286000" cy="957263"/>
          </a:xfrm>
          <a:prstGeom prst="diamond">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400" b="1">
                <a:solidFill>
                  <a:srgbClr val="008000"/>
                </a:solidFill>
                <a:ea typeface="宋体" pitchFamily="2" charset="-122"/>
              </a:rPr>
              <a:t>Is There a Dominant Alternative?</a:t>
            </a:r>
          </a:p>
        </p:txBody>
      </p:sp>
      <p:sp>
        <p:nvSpPr>
          <p:cNvPr id="7179" name="Text Box 25"/>
          <p:cNvSpPr txBox="1">
            <a:spLocks noChangeArrowheads="1"/>
          </p:cNvSpPr>
          <p:nvPr/>
        </p:nvSpPr>
        <p:spPr bwMode="auto">
          <a:xfrm>
            <a:off x="7162800" y="3962400"/>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Compute Overall Values of Alternatives</a:t>
            </a:r>
          </a:p>
        </p:txBody>
      </p:sp>
      <p:sp>
        <p:nvSpPr>
          <p:cNvPr id="7180" name="Text Box 28"/>
          <p:cNvSpPr txBox="1">
            <a:spLocks noChangeArrowheads="1"/>
          </p:cNvSpPr>
          <p:nvPr/>
        </p:nvSpPr>
        <p:spPr bwMode="auto">
          <a:xfrm>
            <a:off x="4800600" y="5183188"/>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600" b="1">
                <a:solidFill>
                  <a:srgbClr val="008000"/>
                </a:solidFill>
                <a:ea typeface="宋体" pitchFamily="2" charset="-122"/>
              </a:rPr>
              <a:t>Make </a:t>
            </a:r>
          </a:p>
          <a:p>
            <a:pPr algn="ctr"/>
            <a:r>
              <a:rPr lang="en-US" altLang="zh-CN" sz="1600" b="1">
                <a:solidFill>
                  <a:srgbClr val="008000"/>
                </a:solidFill>
                <a:ea typeface="宋体" pitchFamily="2" charset="-122"/>
              </a:rPr>
              <a:t>the</a:t>
            </a:r>
          </a:p>
          <a:p>
            <a:pPr algn="ctr"/>
            <a:r>
              <a:rPr lang="en-US" altLang="zh-CN" sz="1600" b="1">
                <a:solidFill>
                  <a:srgbClr val="008000"/>
                </a:solidFill>
                <a:ea typeface="宋体" pitchFamily="2" charset="-122"/>
              </a:rPr>
              <a:t>Recommendations</a:t>
            </a:r>
          </a:p>
        </p:txBody>
      </p:sp>
      <p:sp>
        <p:nvSpPr>
          <p:cNvPr id="7181" name="Text Box 32"/>
          <p:cNvSpPr txBox="1">
            <a:spLocks noChangeArrowheads="1"/>
          </p:cNvSpPr>
          <p:nvPr/>
        </p:nvSpPr>
        <p:spPr bwMode="auto">
          <a:xfrm>
            <a:off x="5724525" y="4867275"/>
            <a:ext cx="311150" cy="190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400" b="1">
                <a:solidFill>
                  <a:srgbClr val="008000"/>
                </a:solidFill>
                <a:ea typeface="宋体" pitchFamily="2" charset="-122"/>
              </a:rPr>
              <a:t>Yes</a:t>
            </a:r>
          </a:p>
        </p:txBody>
      </p:sp>
      <p:sp>
        <p:nvSpPr>
          <p:cNvPr id="7182" name="Text Box 33"/>
          <p:cNvSpPr txBox="1">
            <a:spLocks noChangeArrowheads="1"/>
          </p:cNvSpPr>
          <p:nvPr/>
        </p:nvSpPr>
        <p:spPr bwMode="auto">
          <a:xfrm>
            <a:off x="6829425" y="4038600"/>
            <a:ext cx="228600" cy="160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400" b="1">
                <a:solidFill>
                  <a:srgbClr val="008000"/>
                </a:solidFill>
                <a:ea typeface="宋体" pitchFamily="2" charset="-122"/>
              </a:rPr>
              <a:t>No</a:t>
            </a:r>
          </a:p>
        </p:txBody>
      </p:sp>
      <p:cxnSp>
        <p:nvCxnSpPr>
          <p:cNvPr id="7183" name="AutoShape 34"/>
          <p:cNvCxnSpPr>
            <a:cxnSpLocks noChangeShapeType="1"/>
            <a:stCxn id="7173" idx="2"/>
            <a:endCxn id="7174" idx="0"/>
          </p:cNvCxnSpPr>
          <p:nvPr/>
        </p:nvCxnSpPr>
        <p:spPr bwMode="auto">
          <a:xfrm>
            <a:off x="1217613" y="3578225"/>
            <a:ext cx="0" cy="384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4" name="AutoShape 35"/>
          <p:cNvCxnSpPr>
            <a:cxnSpLocks noChangeShapeType="1"/>
            <a:stCxn id="7174" idx="2"/>
            <a:endCxn id="7175" idx="0"/>
          </p:cNvCxnSpPr>
          <p:nvPr/>
        </p:nvCxnSpPr>
        <p:spPr bwMode="auto">
          <a:xfrm>
            <a:off x="1217613" y="4721225"/>
            <a:ext cx="0" cy="4619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5" name="AutoShape 37"/>
          <p:cNvCxnSpPr>
            <a:cxnSpLocks noChangeShapeType="1"/>
            <a:stCxn id="7175" idx="3"/>
            <a:endCxn id="7176" idx="1"/>
          </p:cNvCxnSpPr>
          <p:nvPr/>
        </p:nvCxnSpPr>
        <p:spPr bwMode="auto">
          <a:xfrm flipV="1">
            <a:off x="2054225" y="3198813"/>
            <a:ext cx="463550" cy="2363787"/>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6" name="AutoShape 38"/>
          <p:cNvCxnSpPr>
            <a:cxnSpLocks noChangeShapeType="1"/>
            <a:stCxn id="7176" idx="2"/>
            <a:endCxn id="7177" idx="0"/>
          </p:cNvCxnSpPr>
          <p:nvPr/>
        </p:nvCxnSpPr>
        <p:spPr bwMode="auto">
          <a:xfrm>
            <a:off x="3354388" y="3578225"/>
            <a:ext cx="0" cy="38417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7" name="AutoShape 39"/>
          <p:cNvCxnSpPr>
            <a:cxnSpLocks noChangeShapeType="1"/>
          </p:cNvCxnSpPr>
          <p:nvPr/>
        </p:nvCxnSpPr>
        <p:spPr bwMode="auto">
          <a:xfrm flipV="1">
            <a:off x="4191000" y="4333875"/>
            <a:ext cx="304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8" name="AutoShape 40"/>
          <p:cNvCxnSpPr>
            <a:cxnSpLocks noChangeShapeType="1"/>
          </p:cNvCxnSpPr>
          <p:nvPr/>
        </p:nvCxnSpPr>
        <p:spPr bwMode="auto">
          <a:xfrm>
            <a:off x="6781800" y="4333875"/>
            <a:ext cx="3810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9" name="AutoShape 41"/>
          <p:cNvCxnSpPr>
            <a:cxnSpLocks noChangeShapeType="1"/>
            <a:stCxn id="7178" idx="2"/>
            <a:endCxn id="7180" idx="0"/>
          </p:cNvCxnSpPr>
          <p:nvPr/>
        </p:nvCxnSpPr>
        <p:spPr bwMode="auto">
          <a:xfrm flipH="1">
            <a:off x="5637213" y="4814888"/>
            <a:ext cx="1587" cy="3683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90" name="Text Box 45"/>
          <p:cNvSpPr txBox="1">
            <a:spLocks noChangeArrowheads="1"/>
          </p:cNvSpPr>
          <p:nvPr/>
        </p:nvSpPr>
        <p:spPr bwMode="auto">
          <a:xfrm>
            <a:off x="7162800" y="5183188"/>
            <a:ext cx="1673225" cy="758825"/>
          </a:xfrm>
          <a:prstGeom prst="rect">
            <a:avLst/>
          </a:prstGeom>
          <a:solidFill>
            <a:srgbClr val="FFFFFF"/>
          </a:solidFill>
          <a:ln w="9525">
            <a:solidFill>
              <a:srgbClr val="000000"/>
            </a:solidFill>
            <a:miter lim="800000"/>
            <a:headEnd/>
            <a:tailEnd/>
          </a:ln>
        </p:spPr>
        <p:txBody>
          <a:bodyPr lIns="0" tIns="0" rIns="0" bIns="0" anchor="ct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lgn="ctr"/>
            <a:r>
              <a:rPr lang="en-US" altLang="zh-CN" sz="1400" b="1">
                <a:solidFill>
                  <a:srgbClr val="008000"/>
                </a:solidFill>
                <a:ea typeface="宋体" pitchFamily="2" charset="-122"/>
              </a:rPr>
              <a:t>Conduct Dynamic Sensitivity Analysis Using Sliders in Excel</a:t>
            </a:r>
          </a:p>
        </p:txBody>
      </p:sp>
      <p:cxnSp>
        <p:nvCxnSpPr>
          <p:cNvPr id="7191" name="AutoShape 48"/>
          <p:cNvCxnSpPr>
            <a:cxnSpLocks noChangeShapeType="1"/>
            <a:stCxn id="7179" idx="2"/>
            <a:endCxn id="7190" idx="0"/>
          </p:cNvCxnSpPr>
          <p:nvPr/>
        </p:nvCxnSpPr>
        <p:spPr bwMode="auto">
          <a:xfrm>
            <a:off x="7999413" y="4721225"/>
            <a:ext cx="0" cy="4619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2" name="AutoShape 49"/>
          <p:cNvCxnSpPr>
            <a:cxnSpLocks noChangeShapeType="1"/>
            <a:stCxn id="7190" idx="1"/>
            <a:endCxn id="7180" idx="3"/>
          </p:cNvCxnSpPr>
          <p:nvPr/>
        </p:nvCxnSpPr>
        <p:spPr bwMode="auto">
          <a:xfrm flipH="1">
            <a:off x="6473825" y="5562600"/>
            <a:ext cx="6889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p:txBody>
          <a:bodyPr/>
          <a:lstStyle/>
          <a:p>
            <a:fld id="{AE41413C-6D03-4D32-8008-D7F8D8DF75DE}" type="slidenum">
              <a:rPr lang="en-US" smtClean="0"/>
              <a:t>58</a:t>
            </a:fld>
            <a:endParaRPr lang="en-US"/>
          </a:p>
        </p:txBody>
      </p:sp>
      <p:pic>
        <p:nvPicPr>
          <p:cNvPr id="26" name="Picture 2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226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660400"/>
            <a:ext cx="8534400" cy="685800"/>
          </a:xfrm>
        </p:spPr>
        <p:txBody>
          <a:bodyPr>
            <a:normAutofit fontScale="90000"/>
          </a:bodyPr>
          <a:lstStyle/>
          <a:p>
            <a:pPr algn="ctr"/>
            <a:r>
              <a:rPr lang="en-US" altLang="zh-CN" smtClean="0">
                <a:ea typeface="宋体" pitchFamily="2" charset="-122"/>
              </a:rPr>
              <a:t>Stakeholders</a:t>
            </a:r>
          </a:p>
        </p:txBody>
      </p:sp>
      <p:sp>
        <p:nvSpPr>
          <p:cNvPr id="6147" name="Line 3"/>
          <p:cNvSpPr>
            <a:spLocks noChangeShapeType="1"/>
          </p:cNvSpPr>
          <p:nvPr/>
        </p:nvSpPr>
        <p:spPr bwMode="auto">
          <a:xfrm>
            <a:off x="0" y="1371600"/>
            <a:ext cx="9140825"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Rectangle 4"/>
          <p:cNvSpPr>
            <a:spLocks noGrp="1" noChangeArrowheads="1"/>
          </p:cNvSpPr>
          <p:nvPr>
            <p:ph type="body" idx="1"/>
          </p:nvPr>
        </p:nvSpPr>
        <p:spPr>
          <a:xfrm>
            <a:off x="457200" y="1600200"/>
            <a:ext cx="8534400" cy="4525963"/>
          </a:xfrm>
          <a:noFill/>
        </p:spPr>
        <p:txBody>
          <a:bodyPr/>
          <a:lstStyle/>
          <a:p>
            <a:pPr>
              <a:spcBef>
                <a:spcPct val="40000"/>
              </a:spcBef>
            </a:pPr>
            <a:r>
              <a:rPr lang="en-US" altLang="zh-CN" sz="2200" b="1" smtClean="0">
                <a:solidFill>
                  <a:schemeClr val="accent2"/>
                </a:solidFill>
                <a:latin typeface="Times New Roman" charset="0"/>
                <a:ea typeface="宋体" pitchFamily="2" charset="-122"/>
              </a:rPr>
              <a:t>The city of San Juan Capistrano</a:t>
            </a:r>
            <a:r>
              <a:rPr lang="en-US" altLang="zh-CN" sz="2200" smtClean="0">
                <a:latin typeface="Times New Roman" charset="0"/>
                <a:ea typeface="宋体" pitchFamily="2" charset="-122"/>
              </a:rPr>
              <a:t>: interested in the potential revenue, but concerned with interests of multiple stakeholders</a:t>
            </a:r>
          </a:p>
          <a:p>
            <a:pPr>
              <a:spcBef>
                <a:spcPct val="40000"/>
              </a:spcBef>
            </a:pPr>
            <a:r>
              <a:rPr lang="en-US" altLang="zh-CN" sz="2200" b="1" smtClean="0">
                <a:solidFill>
                  <a:srgbClr val="008000"/>
                </a:solidFill>
                <a:latin typeface="Times New Roman" charset="0"/>
                <a:ea typeface="宋体" pitchFamily="2" charset="-122"/>
              </a:rPr>
              <a:t>Competing local small businesses</a:t>
            </a:r>
            <a:r>
              <a:rPr lang="en-US" altLang="zh-CN" sz="2200" smtClean="0">
                <a:latin typeface="Times New Roman" charset="0"/>
                <a:ea typeface="宋体" pitchFamily="2" charset="-122"/>
              </a:rPr>
              <a:t>: will be influenced by the arrival of Home Depot in terms of profit, etc.</a:t>
            </a:r>
          </a:p>
          <a:p>
            <a:pPr>
              <a:spcBef>
                <a:spcPct val="40000"/>
              </a:spcBef>
            </a:pPr>
            <a:r>
              <a:rPr lang="en-US" altLang="zh-CN" sz="2200" b="1" smtClean="0">
                <a:solidFill>
                  <a:srgbClr val="008080"/>
                </a:solidFill>
                <a:latin typeface="Times New Roman" charset="0"/>
                <a:ea typeface="宋体" pitchFamily="2" charset="-122"/>
              </a:rPr>
              <a:t>Complementary local small businesses</a:t>
            </a:r>
            <a:r>
              <a:rPr lang="en-US" altLang="zh-CN" sz="2200" smtClean="0">
                <a:latin typeface="Times New Roman" charset="0"/>
                <a:ea typeface="宋体" pitchFamily="2" charset="-122"/>
              </a:rPr>
              <a:t>: will definitely be affected in terms of profit, etc.</a:t>
            </a:r>
          </a:p>
          <a:p>
            <a:pPr>
              <a:spcBef>
                <a:spcPct val="40000"/>
              </a:spcBef>
            </a:pPr>
            <a:r>
              <a:rPr lang="en-US" altLang="zh-CN" sz="2200" b="1" smtClean="0">
                <a:solidFill>
                  <a:srgbClr val="800000"/>
                </a:solidFill>
                <a:latin typeface="Times New Roman" charset="0"/>
                <a:ea typeface="宋体" pitchFamily="2" charset="-122"/>
              </a:rPr>
              <a:t>Home Depot</a:t>
            </a:r>
          </a:p>
          <a:p>
            <a:pPr>
              <a:spcBef>
                <a:spcPct val="40000"/>
              </a:spcBef>
            </a:pPr>
            <a:r>
              <a:rPr lang="en-US" altLang="zh-CN" sz="2200" b="1" smtClean="0">
                <a:solidFill>
                  <a:srgbClr val="FF3300"/>
                </a:solidFill>
                <a:latin typeface="Times New Roman" charset="0"/>
                <a:ea typeface="宋体" pitchFamily="2" charset="-122"/>
              </a:rPr>
              <a:t>Nearby residents</a:t>
            </a:r>
            <a:r>
              <a:rPr lang="en-US" altLang="zh-CN" sz="2200" smtClean="0">
                <a:latin typeface="Times New Roman" charset="0"/>
                <a:ea typeface="宋体" pitchFamily="2" charset="-122"/>
              </a:rPr>
              <a:t>: concerned with the possible adverse impacts on their quality of life</a:t>
            </a:r>
          </a:p>
          <a:p>
            <a:pPr>
              <a:spcBef>
                <a:spcPct val="40000"/>
              </a:spcBef>
            </a:pPr>
            <a:r>
              <a:rPr lang="en-US" altLang="zh-CN" sz="2200" b="1" smtClean="0">
                <a:latin typeface="Times New Roman" charset="0"/>
                <a:ea typeface="宋体" pitchFamily="2" charset="-122"/>
              </a:rPr>
              <a:t>Other area residents</a:t>
            </a:r>
            <a:r>
              <a:rPr lang="en-US" altLang="zh-CN" sz="2200" smtClean="0">
                <a:latin typeface="Times New Roman" charset="0"/>
                <a:ea typeface="宋体" pitchFamily="2" charset="-122"/>
              </a:rPr>
              <a:t>: will enjoy the convenience, but may suffer from the possible increased traffic flow</a:t>
            </a:r>
            <a:endParaRPr lang="en-US" altLang="zh-CN" sz="2200" smtClean="0">
              <a:solidFill>
                <a:srgbClr val="008000"/>
              </a:solidFill>
              <a:latin typeface="Times New Roman" charset="0"/>
              <a:ea typeface="宋体" pitchFamily="2" charset="-122"/>
            </a:endParaRPr>
          </a:p>
        </p:txBody>
      </p:sp>
      <p:sp>
        <p:nvSpPr>
          <p:cNvPr id="2" name="Slide Number Placeholder 1"/>
          <p:cNvSpPr>
            <a:spLocks noGrp="1"/>
          </p:cNvSpPr>
          <p:nvPr>
            <p:ph type="sldNum" sz="quarter" idx="12"/>
          </p:nvPr>
        </p:nvSpPr>
        <p:spPr/>
        <p:txBody>
          <a:bodyPr/>
          <a:lstStyle/>
          <a:p>
            <a:fld id="{AE41413C-6D03-4D32-8008-D7F8D8DF75DE}" type="slidenum">
              <a:rPr lang="en-US" smtClean="0"/>
              <a:t>59</a:t>
            </a:fld>
            <a:endParaRPr lang="en-US"/>
          </a:p>
        </p:txBody>
      </p:sp>
      <p:pic>
        <p:nvPicPr>
          <p:cNvPr id="6" name="Picture 5" descr="top_right_header_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096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23" y="533400"/>
            <a:ext cx="8458200" cy="3962400"/>
          </a:xfrm>
        </p:spPr>
        <p:txBody>
          <a:bodyPr>
            <a:normAutofit fontScale="90000"/>
          </a:bodyPr>
          <a:lstStyle/>
          <a:p>
            <a:r>
              <a:rPr lang="en-US" sz="3600" b="1" dirty="0" smtClean="0"/>
              <a:t>One Objectives Hierarchy</a:t>
            </a:r>
            <a:br>
              <a:rPr lang="en-US" sz="3600" b="1" dirty="0" smtClean="0"/>
            </a:br>
            <a:r>
              <a:rPr lang="en-US" sz="2200" b="1" dirty="0" smtClean="0"/>
              <a:t/>
            </a:r>
            <a:br>
              <a:rPr lang="en-US" sz="2200" b="1" dirty="0" smtClean="0"/>
            </a:br>
            <a:r>
              <a:rPr lang="en-US" sz="3100" dirty="0" smtClean="0">
                <a:latin typeface="Times New Roman" panose="02020603050405020304" pitchFamily="18" charset="0"/>
                <a:cs typeface="Times New Roman" panose="02020603050405020304" pitchFamily="18" charset="0"/>
              </a:rPr>
              <a:t>Evaluate </a:t>
            </a:r>
            <a:r>
              <a:rPr lang="en-US" sz="3100" dirty="0">
                <a:latin typeface="Times New Roman" panose="02020603050405020304" pitchFamily="18" charset="0"/>
                <a:cs typeface="Times New Roman" panose="02020603050405020304" pitchFamily="18" charset="0"/>
              </a:rPr>
              <a:t>plans for distribution of potassium iodide (KI)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to </a:t>
            </a:r>
            <a:r>
              <a:rPr lang="en-US" sz="3100" dirty="0">
                <a:latin typeface="Times New Roman" panose="02020603050405020304" pitchFamily="18" charset="0"/>
                <a:cs typeface="Times New Roman" panose="02020603050405020304" pitchFamily="18" charset="0"/>
              </a:rPr>
              <a:t>protect </a:t>
            </a:r>
            <a:r>
              <a:rPr lang="en-US" sz="3100" dirty="0" smtClean="0">
                <a:latin typeface="Times New Roman" panose="02020603050405020304" pitchFamily="18" charset="0"/>
                <a:cs typeface="Times New Roman" panose="02020603050405020304" pitchFamily="18" charset="0"/>
              </a:rPr>
              <a:t>against thyroid </a:t>
            </a:r>
            <a:r>
              <a:rPr lang="en-US" sz="3100" dirty="0">
                <a:latin typeface="Times New Roman" panose="02020603050405020304" pitchFamily="18" charset="0"/>
                <a:cs typeface="Times New Roman" panose="02020603050405020304" pitchFamily="18" charset="0"/>
              </a:rPr>
              <a:t>cancer,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due to radioactive </a:t>
            </a:r>
            <a:r>
              <a:rPr lang="en-US" sz="3100" dirty="0">
                <a:latin typeface="Times New Roman" panose="02020603050405020304" pitchFamily="18" charset="0"/>
                <a:cs typeface="Times New Roman" panose="02020603050405020304" pitchFamily="18" charset="0"/>
              </a:rPr>
              <a:t>iodine </a:t>
            </a:r>
            <a:r>
              <a:rPr lang="en-US" sz="3100" dirty="0" smtClean="0">
                <a:latin typeface="Times New Roman" panose="02020603050405020304" pitchFamily="18" charset="0"/>
                <a:cs typeface="Times New Roman" panose="02020603050405020304" pitchFamily="18" charset="0"/>
              </a:rPr>
              <a:t>exposure</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resulting from </a:t>
            </a:r>
            <a:r>
              <a:rPr lang="en-US" sz="3100" dirty="0">
                <a:latin typeface="Times New Roman" panose="02020603050405020304" pitchFamily="18" charset="0"/>
                <a:cs typeface="Times New Roman" panose="02020603050405020304" pitchFamily="18" charset="0"/>
              </a:rPr>
              <a:t>an incident at a U.S. nuclear power plant.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r>
            <a:br>
              <a:rPr lang="en-US" sz="1800" dirty="0" smtClean="0">
                <a:latin typeface="Times New Roman" panose="02020603050405020304" pitchFamily="18" charset="0"/>
                <a:cs typeface="Times New Roman" panose="02020603050405020304" pitchFamily="18" charset="0"/>
              </a:rPr>
            </a:br>
            <a:r>
              <a:rPr lang="en-US" sz="1800" dirty="0" smtClean="0"/>
              <a:t/>
            </a:r>
            <a:br>
              <a:rPr lang="en-US" sz="1800" dirty="0" smtClean="0"/>
            </a:br>
            <a:r>
              <a:rPr lang="en-US" sz="1800" dirty="0" smtClean="0"/>
              <a:t/>
            </a:r>
            <a:br>
              <a:rPr lang="en-US" sz="1800" dirty="0" smtClean="0"/>
            </a:br>
            <a:r>
              <a:rPr lang="en-US" sz="1800" dirty="0"/>
              <a:t> </a:t>
            </a:r>
            <a:br>
              <a:rPr lang="en-US" sz="1800" dirty="0"/>
            </a:br>
            <a:r>
              <a:rPr lang="en-US" sz="1800" dirty="0"/>
              <a:t/>
            </a:r>
            <a:br>
              <a:rPr lang="en-US" sz="1800" dirty="0"/>
            </a:br>
            <a:r>
              <a:rPr lang="en-US" sz="1800" dirty="0"/>
              <a:t/>
            </a:r>
            <a:br>
              <a:rPr lang="en-US" sz="1800" dirty="0"/>
            </a:br>
            <a:r>
              <a:rPr lang="en-US" dirty="0"/>
              <a:t> </a:t>
            </a:r>
          </a:p>
        </p:txBody>
      </p:sp>
      <p:sp>
        <p:nvSpPr>
          <p:cNvPr id="3" name="Slide Number Placeholder 2"/>
          <p:cNvSpPr>
            <a:spLocks noGrp="1"/>
          </p:cNvSpPr>
          <p:nvPr>
            <p:ph type="sldNum" sz="quarter" idx="12"/>
          </p:nvPr>
        </p:nvSpPr>
        <p:spPr>
          <a:xfrm>
            <a:off x="8686800" y="6400800"/>
            <a:ext cx="381000" cy="365125"/>
          </a:xfrm>
        </p:spPr>
        <p:txBody>
          <a:bodyPr/>
          <a:lstStyle/>
          <a:p>
            <a:fld id="{AE41413C-6D03-4D32-8008-D7F8D8DF75DE}" type="slidenum">
              <a:rPr lang="en-US" smtClean="0"/>
              <a:t>6</a:t>
            </a:fld>
            <a:endParaRPr lang="en-US" dirty="0"/>
          </a:p>
        </p:txBody>
      </p:sp>
      <p:pic>
        <p:nvPicPr>
          <p:cNvPr id="4" name="Picture 3" descr="MPj03961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2773679"/>
            <a:ext cx="766763" cy="1154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228600" y="3634740"/>
            <a:ext cx="7967246" cy="3462486"/>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KI </a:t>
            </a:r>
            <a:r>
              <a:rPr lang="en-US" sz="2400" dirty="0">
                <a:latin typeface="Times New Roman" panose="02020603050405020304" pitchFamily="18" charset="0"/>
                <a:cs typeface="Times New Roman" panose="02020603050405020304" pitchFamily="18" charset="0"/>
              </a:rPr>
              <a:t>distribution </a:t>
            </a:r>
            <a:r>
              <a:rPr lang="en-US" sz="2400" dirty="0" smtClean="0">
                <a:latin typeface="Times New Roman" panose="02020603050405020304" pitchFamily="18" charset="0"/>
                <a:cs typeface="Times New Roman" panose="02020603050405020304" pitchFamily="18" charset="0"/>
              </a:rPr>
              <a:t>alternatives:</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Predistribute</a:t>
            </a:r>
            <a:r>
              <a:rPr lang="en-US" sz="2400" dirty="0">
                <a:latin typeface="Times New Roman" panose="02020603050405020304" pitchFamily="18" charset="0"/>
                <a:cs typeface="Times New Roman" panose="02020603050405020304" pitchFamily="18" charset="0"/>
              </a:rPr>
              <a:t> to households, schools, hospitals, etc.</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—Via mail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—Via voluntary pickup</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Stockpile at evacuation reception centers</a:t>
            </a:r>
            <a:br>
              <a:rPr lang="en-US" sz="2400"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Do not </a:t>
            </a:r>
            <a:r>
              <a:rPr lang="en-US" sz="2400" dirty="0" err="1" smtClean="0">
                <a:latin typeface="Times New Roman" panose="02020603050405020304" pitchFamily="18" charset="0"/>
                <a:cs typeface="Times New Roman" panose="02020603050405020304" pitchFamily="18" charset="0"/>
              </a:rPr>
              <a:t>predistribute</a:t>
            </a:r>
            <a:endParaRPr lang="en-US" sz="2400" dirty="0" smtClean="0">
              <a:latin typeface="Times New Roman" panose="02020603050405020304" pitchFamily="18" charset="0"/>
              <a:cs typeface="Times New Roman" panose="02020603050405020304" pitchFamily="18" charset="0"/>
            </a:endParaRPr>
          </a:p>
          <a:p>
            <a:r>
              <a:rPr lang="en-US" sz="1400" dirty="0"/>
              <a:t/>
            </a:r>
            <a:br>
              <a:rPr lang="en-US" sz="1400" dirty="0"/>
            </a:br>
            <a:r>
              <a:rPr lang="en-US" sz="1050" dirty="0" smtClean="0"/>
              <a:t>..</a:t>
            </a:r>
            <a:r>
              <a:rPr lang="en-US" sz="1050" b="1" dirty="0"/>
              <a:t> Based on </a:t>
            </a:r>
            <a:r>
              <a:rPr lang="en-US" sz="1050" dirty="0"/>
              <a:t>book: </a:t>
            </a:r>
            <a:r>
              <a:rPr lang="en-US" sz="1050" u="sng" dirty="0">
                <a:hlinkClick r:id="rId3"/>
              </a:rPr>
              <a:t>http://</a:t>
            </a:r>
            <a:r>
              <a:rPr lang="en-US" sz="1050" u="sng" dirty="0" smtClean="0">
                <a:hlinkClick r:id="rId3"/>
              </a:rPr>
              <a:t>www.nap.edu/catalog/10868/distribution-and-administration-of-potassium-iodide-in-the-event-of-a-nuclear-incident</a:t>
            </a:r>
            <a:endParaRPr lang="en-US" sz="1050" u="sng" dirty="0" smtClean="0"/>
          </a:p>
          <a:p>
            <a:r>
              <a:rPr lang="en-US" sz="1050" dirty="0" smtClean="0"/>
              <a:t>T</a:t>
            </a:r>
            <a:r>
              <a:rPr lang="en-US" sz="1050" dirty="0"/>
              <a:t>. Feng, L. R. Keller, “</a:t>
            </a:r>
            <a:r>
              <a:rPr lang="en-US" sz="1050" dirty="0">
                <a:hlinkClick r:id="rId4"/>
              </a:rPr>
              <a:t>A Multiple-Objective Decision Analysis for Terrorism Protection: Potassium Iodide Distribution in Nuclear Incidents</a:t>
            </a:r>
            <a:r>
              <a:rPr lang="en-US" sz="1050" dirty="0"/>
              <a:t>”, </a:t>
            </a:r>
            <a:endParaRPr lang="en-US" sz="1050" dirty="0" smtClean="0"/>
          </a:p>
          <a:p>
            <a:r>
              <a:rPr lang="en-US" sz="1050" u="sng" dirty="0" smtClean="0"/>
              <a:t>Decision </a:t>
            </a:r>
            <a:r>
              <a:rPr lang="en-US" sz="1050" u="sng" dirty="0"/>
              <a:t>Analysis</a:t>
            </a:r>
            <a:r>
              <a:rPr lang="en-US" sz="1050" dirty="0"/>
              <a:t>, (June 2006), 3 (2): 76-93. </a:t>
            </a:r>
            <a:r>
              <a:rPr lang="en-US" sz="1100" dirty="0">
                <a:hlinkClick r:id="rId5"/>
              </a:rPr>
              <a:t>http://pubsonline.informs.org/doi/abs/10.1287/deca.1060.0072</a:t>
            </a:r>
            <a:r>
              <a:rPr lang="en-US" sz="1100" dirty="0"/>
              <a:t/>
            </a:r>
            <a:br>
              <a:rPr lang="en-US" sz="1100" dirty="0"/>
            </a:br>
            <a:r>
              <a:rPr lang="en-US" sz="1100" dirty="0"/>
              <a:t>(supplement has Excel file)  </a:t>
            </a:r>
            <a:r>
              <a:rPr lang="en-US" altLang="en-US" sz="1100" dirty="0"/>
              <a:t>Much of this material is at </a:t>
            </a:r>
            <a:r>
              <a:rPr lang="en-US" altLang="en-US" sz="1100" dirty="0">
                <a:hlinkClick r:id="rId6"/>
              </a:rPr>
              <a:t>http://faculty.sites.uci.edu/lrkeller/classes/</a:t>
            </a:r>
            <a:r>
              <a:rPr lang="en-US" sz="2800" dirty="0"/>
              <a:t/>
            </a:r>
            <a:br>
              <a:rPr lang="en-US" sz="2800" dirty="0"/>
            </a:br>
            <a:endParaRPr lang="en-US" dirty="0"/>
          </a:p>
        </p:txBody>
      </p:sp>
      <p:sp>
        <p:nvSpPr>
          <p:cNvPr id="6" name="TextBox 5"/>
          <p:cNvSpPr txBox="1"/>
          <p:nvPr/>
        </p:nvSpPr>
        <p:spPr>
          <a:xfrm>
            <a:off x="2288381" y="2943845"/>
            <a:ext cx="5943600" cy="954107"/>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Young </a:t>
            </a:r>
            <a:r>
              <a:rPr lang="en-US" sz="2800" dirty="0">
                <a:solidFill>
                  <a:srgbClr val="FF0000"/>
                </a:solidFill>
                <a:latin typeface="Times New Roman" panose="02020603050405020304" pitchFamily="18" charset="0"/>
                <a:cs typeface="Times New Roman" panose="02020603050405020304" pitchFamily="18" charset="0"/>
              </a:rPr>
              <a:t>children or fetuses at most risk.</a:t>
            </a:r>
            <a:r>
              <a:rPr lang="en-US" sz="2000" dirty="0">
                <a:solidFill>
                  <a:srgbClr val="FF0000"/>
                </a:solidFill>
                <a:latin typeface="Times New Roman" panose="02020603050405020304" pitchFamily="18" charset="0"/>
                <a:cs typeface="Times New Roman" panose="02020603050405020304" pitchFamily="18" charset="0"/>
              </a:rPr>
              <a:t/>
            </a:r>
            <a:br>
              <a:rPr lang="en-US" sz="2000" dirty="0">
                <a:solidFill>
                  <a:srgbClr val="FF0000"/>
                </a:solidFill>
                <a:latin typeface="Times New Roman" panose="02020603050405020304" pitchFamily="18" charset="0"/>
                <a:cs typeface="Times New Roman" panose="02020603050405020304" pitchFamily="18" charset="0"/>
              </a:rPr>
            </a:br>
            <a:endParaRPr lang="en-US" sz="2800" dirty="0"/>
          </a:p>
        </p:txBody>
      </p:sp>
    </p:spTree>
    <p:extLst>
      <p:ext uri="{BB962C8B-B14F-4D97-AF65-F5344CB8AC3E}">
        <p14:creationId xmlns:p14="http://schemas.microsoft.com/office/powerpoint/2010/main" val="240723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a:xfrm>
            <a:off x="8644467" y="6400800"/>
            <a:ext cx="381000" cy="365125"/>
          </a:xfrm>
        </p:spPr>
        <p:txBody>
          <a:bodyPr/>
          <a:lstStyle/>
          <a:p>
            <a:fld id="{81216A74-66EA-4F93-A960-244F2525A9C9}" type="slidenum">
              <a:rPr lang="en-US" altLang="zh-CN"/>
              <a:pPr/>
              <a:t>60</a:t>
            </a:fld>
            <a:endParaRPr lang="en-US" altLang="zh-CN" dirty="0"/>
          </a:p>
        </p:txBody>
      </p:sp>
      <p:sp>
        <p:nvSpPr>
          <p:cNvPr id="136194" name="Rectangle 2"/>
          <p:cNvSpPr>
            <a:spLocks noGrp="1" noChangeArrowheads="1"/>
          </p:cNvSpPr>
          <p:nvPr>
            <p:ph type="title" idx="4294967295"/>
          </p:nvPr>
        </p:nvSpPr>
        <p:spPr>
          <a:xfrm>
            <a:off x="381000" y="812800"/>
            <a:ext cx="8523288" cy="863600"/>
          </a:xfrm>
        </p:spPr>
        <p:txBody>
          <a:bodyPr>
            <a:normAutofit fontScale="90000"/>
          </a:bodyPr>
          <a:lstStyle/>
          <a:p>
            <a:r>
              <a:rPr lang="en-US" altLang="en-US" sz="3600" dirty="0" smtClean="0"/>
              <a:t/>
            </a:r>
            <a:br>
              <a:rPr lang="en-US" altLang="en-US" sz="3600" dirty="0" smtClean="0"/>
            </a:br>
            <a:r>
              <a:rPr lang="en-US" altLang="en-US" sz="3600" dirty="0" smtClean="0"/>
              <a:t/>
            </a:r>
            <a:br>
              <a:rPr lang="en-US" altLang="en-US" sz="3600" dirty="0" smtClean="0"/>
            </a:br>
            <a:r>
              <a:rPr lang="en-US" altLang="en-US" sz="3600" dirty="0" smtClean="0"/>
              <a:t>Home Depot in San Juan </a:t>
            </a:r>
            <a:r>
              <a:rPr lang="en-US" altLang="en-US" sz="3600" dirty="0" smtClean="0"/>
              <a:t>Capistrano</a:t>
            </a:r>
            <a:endParaRPr lang="en-US" altLang="en-US" sz="3600" dirty="0" smtClean="0"/>
          </a:p>
        </p:txBody>
      </p:sp>
      <p:sp>
        <p:nvSpPr>
          <p:cNvPr id="136195" name="Rectangle 3"/>
          <p:cNvSpPr>
            <a:spLocks noGrp="1" noChangeArrowheads="1"/>
          </p:cNvSpPr>
          <p:nvPr>
            <p:ph type="body" idx="4294967295"/>
          </p:nvPr>
        </p:nvSpPr>
        <p:spPr>
          <a:xfrm>
            <a:off x="457200" y="2133600"/>
            <a:ext cx="8229600" cy="4525963"/>
          </a:xfrm>
        </p:spPr>
        <p:txBody>
          <a:bodyPr>
            <a:normAutofit/>
          </a:bodyPr>
          <a:lstStyle/>
          <a:p>
            <a:pPr algn="ctr">
              <a:lnSpc>
                <a:spcPct val="80000"/>
              </a:lnSpc>
              <a:buFont typeface="Symbol" pitchFamily="18" charset="2"/>
              <a:buNone/>
            </a:pPr>
            <a:r>
              <a:rPr lang="en-US" altLang="zh-CN" sz="2800" b="1" u="sng" dirty="0" smtClean="0">
                <a:solidFill>
                  <a:srgbClr val="008000"/>
                </a:solidFill>
                <a:latin typeface="Times New Roman" pitchFamily="18" charset="0"/>
                <a:ea typeface="SimSun" pitchFamily="2" charset="-122"/>
                <a:hlinkClick r:id="" action="ppaction://hlinkfile"/>
              </a:rPr>
              <a:t>A Sample Spreadsheet </a:t>
            </a:r>
          </a:p>
          <a:p>
            <a:pPr algn="ctr">
              <a:lnSpc>
                <a:spcPct val="80000"/>
              </a:lnSpc>
              <a:buFont typeface="Symbol" pitchFamily="18" charset="2"/>
              <a:buNone/>
            </a:pPr>
            <a:r>
              <a:rPr lang="en-US" altLang="zh-CN" sz="2800" b="1" u="sng" dirty="0" smtClean="0">
                <a:solidFill>
                  <a:srgbClr val="008000"/>
                </a:solidFill>
                <a:latin typeface="Times New Roman" pitchFamily="18" charset="0"/>
                <a:ea typeface="SimSun" pitchFamily="2" charset="-122"/>
                <a:hlinkClick r:id="" action="ppaction://hlinkfile"/>
              </a:rPr>
              <a:t>to Evaluate the Home Depot Case </a:t>
            </a:r>
            <a:endParaRPr lang="en-US" altLang="zh-CN" sz="2800" b="1" u="sng" dirty="0" smtClean="0">
              <a:solidFill>
                <a:srgbClr val="008000"/>
              </a:solidFill>
              <a:latin typeface="Times New Roman" pitchFamily="18" charset="0"/>
              <a:ea typeface="SimSun" pitchFamily="2" charset="-122"/>
            </a:endParaRPr>
          </a:p>
          <a:p>
            <a:pPr>
              <a:lnSpc>
                <a:spcPct val="80000"/>
              </a:lnSpc>
            </a:pPr>
            <a:endParaRPr lang="en-US" altLang="en-US" sz="2800" dirty="0" smtClean="0"/>
          </a:p>
          <a:p>
            <a:pPr marL="0" indent="0">
              <a:lnSpc>
                <a:spcPct val="80000"/>
              </a:lnSpc>
              <a:buNone/>
            </a:pPr>
            <a:r>
              <a:rPr lang="en-US" altLang="en-US" sz="2800" dirty="0" smtClean="0"/>
              <a:t>Excel file (</a:t>
            </a:r>
            <a:r>
              <a:rPr lang="en-US" altLang="en-US" sz="2800" dirty="0" smtClean="0"/>
              <a:t>HomeDepotCase.xls)</a:t>
            </a:r>
          </a:p>
          <a:p>
            <a:pPr marL="0" indent="0">
              <a:lnSpc>
                <a:spcPct val="80000"/>
              </a:lnSpc>
              <a:buNone/>
            </a:pPr>
            <a:r>
              <a:rPr lang="en-US" altLang="en-US" sz="2800" dirty="0" smtClean="0">
                <a:hlinkClick r:id="rId2"/>
              </a:rPr>
              <a:t>http</a:t>
            </a:r>
            <a:r>
              <a:rPr lang="en-US" altLang="en-US" sz="2800" dirty="0">
                <a:hlinkClick r:id="rId2"/>
              </a:rPr>
              <a:t>://faculty.sites.uci.edu/lrkeller/classes/</a:t>
            </a:r>
            <a:r>
              <a:rPr lang="en-US" altLang="en-US" sz="2800" dirty="0"/>
              <a:t> </a:t>
            </a:r>
            <a:endParaRPr lang="en-US" altLang="en-US" sz="3600" dirty="0"/>
          </a:p>
          <a:p>
            <a:pPr marL="0" indent="0">
              <a:lnSpc>
                <a:spcPct val="80000"/>
              </a:lnSpc>
              <a:buNone/>
            </a:pPr>
            <a:endParaRPr lang="en-US" altLang="en-US" sz="2800" dirty="0" smtClean="0"/>
          </a:p>
          <a:p>
            <a:pPr marL="0" indent="0">
              <a:lnSpc>
                <a:spcPct val="80000"/>
              </a:lnSpc>
              <a:buNone/>
            </a:pPr>
            <a:r>
              <a:rPr lang="en-US" altLang="en-US" sz="2000" dirty="0" smtClean="0"/>
              <a:t>Make sure to choose "enable the macros" when you open the spreadsheet. If you still have the problem of adjusting the sliders due to the security level after that, please go to the menu of "tools-&gt;macro-&gt;security", switch the security level from high to medium, save the file, then close the file and finally reopen the file and it should work. </a:t>
            </a:r>
            <a:endParaRPr lang="en-US" altLang="en-US" sz="2000" dirty="0" smtClean="0"/>
          </a:p>
          <a:p>
            <a:pPr marL="0" indent="0">
              <a:lnSpc>
                <a:spcPct val="80000"/>
              </a:lnSpc>
              <a:buNone/>
            </a:pPr>
            <a:endParaRPr lang="en-US" altLang="en-US" sz="1900" dirty="0" smtClean="0">
              <a:hlinkClick r:id="rId2"/>
            </a:endParaRPr>
          </a:p>
        </p:txBody>
      </p:sp>
      <p:pic>
        <p:nvPicPr>
          <p:cNvPr id="136196" name="Picture 4" descr="The Home Dep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6700"/>
            <a:ext cx="2657475" cy="774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op_right_header_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0"/>
            <a:ext cx="533400" cy="69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10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6096000"/>
          </a:xfrm>
        </p:spPr>
        <p:txBody>
          <a:bodyPr>
            <a:noAutofit/>
          </a:bodyPr>
          <a:lstStyle/>
          <a:p>
            <a:pPr indent="-457200"/>
            <a:r>
              <a:rPr lang="en-US" cap="none" dirty="0" smtClean="0"/>
              <a:t>    </a:t>
            </a:r>
            <a:r>
              <a:rPr lang="en-US" cap="none" dirty="0" smtClean="0"/>
              <a:t>KI Distribution Decision Objectives </a:t>
            </a:r>
            <a:r>
              <a:rPr lang="en-US" cap="none" dirty="0" smtClean="0"/>
              <a:t/>
            </a:r>
            <a:br>
              <a:rPr lang="en-US" cap="none" dirty="0" smtClean="0"/>
            </a:br>
            <a:r>
              <a:rPr lang="en-US" cap="none" dirty="0" smtClean="0"/>
              <a:t/>
            </a:r>
            <a:br>
              <a:rPr lang="en-US" cap="none" dirty="0" smtClean="0"/>
            </a:br>
            <a:r>
              <a:rPr lang="en-US" sz="3200" b="0" cap="none" dirty="0" smtClean="0">
                <a:solidFill>
                  <a:srgbClr val="FF0000"/>
                </a:solidFill>
              </a:rPr>
              <a:t>Minimize </a:t>
            </a:r>
            <a:r>
              <a:rPr lang="en-US" sz="3200" b="0" cap="none" dirty="0" smtClean="0">
                <a:solidFill>
                  <a:srgbClr val="FF0000"/>
                </a:solidFill>
              </a:rPr>
              <a:t>Radioactive Iodine Risk </a:t>
            </a:r>
            <a:r>
              <a:rPr lang="en-US" sz="3200" b="0" cap="none" dirty="0" smtClean="0">
                <a:solidFill>
                  <a:srgbClr val="FF0000"/>
                </a:solidFill>
              </a:rPr>
              <a:t>to </a:t>
            </a:r>
            <a:r>
              <a:rPr lang="en-US" sz="3200" b="0" cap="none" dirty="0" smtClean="0">
                <a:solidFill>
                  <a:srgbClr val="FF0000"/>
                </a:solidFill>
              </a:rPr>
              <a:t>Thyroid</a:t>
            </a:r>
            <a:r>
              <a:rPr lang="en-US" sz="3200" b="0" cap="none" dirty="0" smtClean="0"/>
              <a:t/>
            </a:r>
            <a:br>
              <a:rPr lang="en-US" sz="3200" b="0" cap="none" dirty="0" smtClean="0"/>
            </a:br>
            <a:r>
              <a:rPr lang="en-US" sz="3200" b="0" cap="none" dirty="0" smtClean="0"/>
              <a:t>	</a:t>
            </a:r>
            <a:r>
              <a:rPr lang="en-US" sz="2400" b="0" cap="none" dirty="0" smtClean="0"/>
              <a:t>Maximize KI Availability</a:t>
            </a:r>
            <a:br>
              <a:rPr lang="en-US" sz="2400" b="0" cap="none" dirty="0" smtClean="0"/>
            </a:br>
            <a:r>
              <a:rPr lang="en-US" sz="2400" b="0" cap="none" dirty="0" smtClean="0"/>
              <a:t>	Optimize Ability To Take KI On Time</a:t>
            </a:r>
            <a:br>
              <a:rPr lang="en-US" sz="2400" b="0" cap="none" dirty="0" smtClean="0"/>
            </a:br>
            <a:r>
              <a:rPr lang="en-US" sz="2400" b="0" cap="none" dirty="0" smtClean="0"/>
              <a:t>	Minimize Harm From Inappropriate KI Administration</a:t>
            </a:r>
            <a:br>
              <a:rPr lang="en-US" sz="2400" b="0" cap="none" dirty="0" smtClean="0"/>
            </a:br>
            <a:r>
              <a:rPr lang="en-US" sz="2400" b="0" cap="none" dirty="0" smtClean="0"/>
              <a:t/>
            </a:r>
            <a:br>
              <a:rPr lang="en-US" sz="2400" b="0" cap="none" dirty="0" smtClean="0"/>
            </a:br>
            <a:r>
              <a:rPr lang="en-US" sz="3200" b="0" cap="none" dirty="0" smtClean="0">
                <a:solidFill>
                  <a:srgbClr val="FF0000"/>
                </a:solidFill>
              </a:rPr>
              <a:t>Minimize </a:t>
            </a:r>
            <a:r>
              <a:rPr lang="en-US" sz="3200" b="0" cap="none" dirty="0" smtClean="0">
                <a:solidFill>
                  <a:srgbClr val="FF0000"/>
                </a:solidFill>
              </a:rPr>
              <a:t>Harm </a:t>
            </a:r>
            <a:r>
              <a:rPr lang="en-US" sz="3200" b="0" cap="none" dirty="0" smtClean="0">
                <a:solidFill>
                  <a:srgbClr val="FF0000"/>
                </a:solidFill>
              </a:rPr>
              <a:t>from </a:t>
            </a:r>
            <a:r>
              <a:rPr lang="en-US" sz="3200" b="0" cap="none" dirty="0" smtClean="0">
                <a:solidFill>
                  <a:srgbClr val="FF0000"/>
                </a:solidFill>
              </a:rPr>
              <a:t>Other Aspects </a:t>
            </a:r>
            <a:r>
              <a:rPr lang="en-US" sz="3200" b="0" cap="none" dirty="0" smtClean="0">
                <a:solidFill>
                  <a:srgbClr val="FF0000"/>
                </a:solidFill>
              </a:rPr>
              <a:t>of </a:t>
            </a:r>
            <a:r>
              <a:rPr lang="en-US" sz="3200" b="0" cap="none" dirty="0" smtClean="0">
                <a:solidFill>
                  <a:srgbClr val="FF0000"/>
                </a:solidFill>
              </a:rPr>
              <a:t>Incident</a:t>
            </a:r>
            <a:r>
              <a:rPr lang="en-US" sz="3200" b="0" cap="none" dirty="0" smtClean="0"/>
              <a:t/>
            </a:r>
            <a:br>
              <a:rPr lang="en-US" sz="3200" b="0" cap="none" dirty="0" smtClean="0"/>
            </a:br>
            <a:r>
              <a:rPr lang="en-US" sz="3200" b="0" cap="none" dirty="0" smtClean="0"/>
              <a:t>	</a:t>
            </a:r>
            <a:r>
              <a:rPr lang="en-US" sz="2400" b="0" cap="none" dirty="0" smtClean="0"/>
              <a:t>KI </a:t>
            </a:r>
            <a:r>
              <a:rPr lang="en-US" sz="2400" b="0" cap="none" dirty="0"/>
              <a:t>Procedures </a:t>
            </a:r>
            <a:r>
              <a:rPr lang="en-US" sz="2400" b="0" cap="none" dirty="0">
                <a:solidFill>
                  <a:srgbClr val="FF0000"/>
                </a:solidFill>
              </a:rPr>
              <a:t>Don’t Impede Evacuation </a:t>
            </a:r>
            <a:r>
              <a:rPr lang="en-US" sz="2400" b="0" cap="none" dirty="0" smtClean="0">
                <a:solidFill>
                  <a:srgbClr val="FF0000"/>
                </a:solidFill>
              </a:rPr>
              <a:t/>
            </a:r>
            <a:br>
              <a:rPr lang="en-US" sz="2400" b="0" cap="none" dirty="0" smtClean="0">
                <a:solidFill>
                  <a:srgbClr val="FF0000"/>
                </a:solidFill>
              </a:rPr>
            </a:br>
            <a:r>
              <a:rPr lang="en-US" sz="2400" b="0" cap="none" dirty="0">
                <a:solidFill>
                  <a:srgbClr val="FF0000"/>
                </a:solidFill>
              </a:rPr>
              <a:t>	</a:t>
            </a:r>
            <a:r>
              <a:rPr lang="en-US" sz="2400" b="0" cap="none" dirty="0" smtClean="0">
                <a:solidFill>
                  <a:srgbClr val="FF0000"/>
                </a:solidFill>
              </a:rPr>
              <a:t>Avert </a:t>
            </a:r>
            <a:r>
              <a:rPr lang="en-US" sz="2400" b="0" cap="none" dirty="0">
                <a:solidFill>
                  <a:srgbClr val="FF0000"/>
                </a:solidFill>
              </a:rPr>
              <a:t>Mortality/Morbidity </a:t>
            </a:r>
            <a:r>
              <a:rPr lang="en-US" sz="2400" b="0" cap="none" dirty="0"/>
              <a:t>From Radiation Or Accidents</a:t>
            </a:r>
            <a:br>
              <a:rPr lang="en-US" sz="2400" b="0" cap="none" dirty="0"/>
            </a:br>
            <a:r>
              <a:rPr lang="en-US" sz="2400" b="0" cap="none" dirty="0" smtClean="0"/>
              <a:t>	</a:t>
            </a:r>
            <a:r>
              <a:rPr lang="en-US" sz="2400" b="0" cap="none" dirty="0" smtClean="0">
                <a:solidFill>
                  <a:srgbClr val="FF0000"/>
                </a:solidFill>
              </a:rPr>
              <a:t>Minimize Panic/Anxiety </a:t>
            </a:r>
            <a:r>
              <a:rPr lang="en-US" sz="2400" b="0" cap="none" dirty="0" smtClean="0"/>
              <a:t>Due To KI Procedures</a:t>
            </a:r>
            <a:br>
              <a:rPr lang="en-US" sz="2400" b="0" cap="none" dirty="0" smtClean="0"/>
            </a:br>
            <a:r>
              <a:rPr lang="en-US" sz="2400" b="0" cap="none" dirty="0" smtClean="0"/>
              <a:t>              KI Procedures’ </a:t>
            </a:r>
            <a:r>
              <a:rPr lang="en-US" sz="2400" b="0" cap="none" dirty="0" smtClean="0">
                <a:solidFill>
                  <a:srgbClr val="FF0000"/>
                </a:solidFill>
              </a:rPr>
              <a:t>Resource Use Not Excessive</a:t>
            </a:r>
            <a:r>
              <a:rPr lang="en-US" sz="2400" b="0" cap="none" dirty="0" smtClean="0"/>
              <a:t/>
            </a:r>
            <a:br>
              <a:rPr lang="en-US" sz="2400" b="0" cap="none" dirty="0" smtClean="0"/>
            </a:br>
            <a:r>
              <a:rPr lang="en-US" sz="2400" b="0" cap="none" dirty="0" smtClean="0"/>
              <a:t>              </a:t>
            </a:r>
            <a:r>
              <a:rPr lang="en-US" sz="2400" b="0" cap="none" dirty="0" smtClean="0">
                <a:solidFill>
                  <a:srgbClr val="FF0000"/>
                </a:solidFill>
              </a:rPr>
              <a:t>Simple KI Procedures </a:t>
            </a:r>
            <a:r>
              <a:rPr lang="en-US" sz="2400" b="0" cap="none" dirty="0" smtClean="0"/>
              <a:t>Before/During Incident</a:t>
            </a:r>
            <a:br>
              <a:rPr lang="en-US" sz="2400" b="0" cap="none" dirty="0" smtClean="0"/>
            </a:br>
            <a:r>
              <a:rPr lang="en-US" sz="2400" b="0" cap="none" dirty="0" smtClean="0"/>
              <a:t>              </a:t>
            </a:r>
            <a:r>
              <a:rPr lang="en-US" sz="2400" b="0" cap="none" dirty="0" smtClean="0">
                <a:solidFill>
                  <a:srgbClr val="FF0000"/>
                </a:solidFill>
              </a:rPr>
              <a:t>Educate</a:t>
            </a:r>
            <a:r>
              <a:rPr lang="en-US" sz="2400" b="0" cap="none" dirty="0" smtClean="0"/>
              <a:t> Public </a:t>
            </a:r>
            <a:r>
              <a:rPr lang="en-US" sz="2400" b="0" cap="none" dirty="0" smtClean="0"/>
              <a:t>To Respond To Incidents</a:t>
            </a:r>
            <a:endParaRPr lang="en-US" sz="2400" b="0" cap="none" dirty="0"/>
          </a:p>
        </p:txBody>
      </p:sp>
      <p:sp>
        <p:nvSpPr>
          <p:cNvPr id="4" name="Slide Number Placeholder 3"/>
          <p:cNvSpPr>
            <a:spLocks noGrp="1"/>
          </p:cNvSpPr>
          <p:nvPr>
            <p:ph type="sldNum" sz="quarter" idx="12"/>
          </p:nvPr>
        </p:nvSpPr>
        <p:spPr>
          <a:xfrm>
            <a:off x="8610600" y="6400800"/>
            <a:ext cx="381000" cy="365125"/>
          </a:xfrm>
        </p:spPr>
        <p:txBody>
          <a:bodyPr/>
          <a:lstStyle/>
          <a:p>
            <a:fld id="{AE41413C-6D03-4D32-8008-D7F8D8DF75DE}" type="slidenum">
              <a:rPr lang="en-US" smtClean="0"/>
              <a:t>7</a:t>
            </a:fld>
            <a:endParaRPr lang="en-US" dirty="0"/>
          </a:p>
        </p:txBody>
      </p:sp>
      <p:pic>
        <p:nvPicPr>
          <p:cNvPr id="5" name="Picture 4" descr="MPj03961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22860"/>
            <a:ext cx="345281" cy="519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97059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41413C-6D03-4D32-8008-D7F8D8DF75DE}" type="slidenum">
              <a:rPr lang="en-US" smtClean="0"/>
              <a:t>8</a:t>
            </a:fld>
            <a:endParaRPr lang="en-US"/>
          </a:p>
        </p:txBody>
      </p:sp>
      <p:grpSp>
        <p:nvGrpSpPr>
          <p:cNvPr id="3" name="Group 2"/>
          <p:cNvGrpSpPr>
            <a:grpSpLocks/>
          </p:cNvGrpSpPr>
          <p:nvPr/>
        </p:nvGrpSpPr>
        <p:grpSpPr bwMode="auto">
          <a:xfrm>
            <a:off x="167628" y="680295"/>
            <a:ext cx="8953512" cy="6061075"/>
            <a:chOff x="612" y="720"/>
            <a:chExt cx="14400" cy="9138"/>
          </a:xfrm>
        </p:grpSpPr>
        <p:grpSp>
          <p:nvGrpSpPr>
            <p:cNvPr id="4" name="Group 3"/>
            <p:cNvGrpSpPr>
              <a:grpSpLocks/>
            </p:cNvGrpSpPr>
            <p:nvPr/>
          </p:nvGrpSpPr>
          <p:grpSpPr bwMode="auto">
            <a:xfrm>
              <a:off x="5117" y="6210"/>
              <a:ext cx="500" cy="3407"/>
              <a:chOff x="5112" y="7305"/>
              <a:chExt cx="500" cy="3600"/>
            </a:xfrm>
          </p:grpSpPr>
          <p:sp>
            <p:nvSpPr>
              <p:cNvPr id="54" name="Line 228"/>
              <p:cNvSpPr>
                <a:spLocks noChangeShapeType="1"/>
              </p:cNvSpPr>
              <p:nvPr/>
            </p:nvSpPr>
            <p:spPr bwMode="auto">
              <a:xfrm>
                <a:off x="5352" y="7305"/>
                <a:ext cx="0" cy="3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5" name="Line 227"/>
              <p:cNvSpPr>
                <a:spLocks noChangeShapeType="1"/>
              </p:cNvSpPr>
              <p:nvPr/>
            </p:nvSpPr>
            <p:spPr bwMode="auto">
              <a:xfrm>
                <a:off x="5352" y="730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6" name="Line 226"/>
              <p:cNvSpPr>
                <a:spLocks noChangeShapeType="1"/>
              </p:cNvSpPr>
              <p:nvPr/>
            </p:nvSpPr>
            <p:spPr bwMode="auto">
              <a:xfrm>
                <a:off x="5367" y="801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7" name="Line 225"/>
              <p:cNvSpPr>
                <a:spLocks noChangeShapeType="1"/>
              </p:cNvSpPr>
              <p:nvPr/>
            </p:nvSpPr>
            <p:spPr bwMode="auto">
              <a:xfrm>
                <a:off x="5362" y="874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8" name="Line 224"/>
              <p:cNvSpPr>
                <a:spLocks noChangeShapeType="1"/>
              </p:cNvSpPr>
              <p:nvPr/>
            </p:nvSpPr>
            <p:spPr bwMode="auto">
              <a:xfrm>
                <a:off x="5362" y="945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9" name="Line 223"/>
              <p:cNvSpPr>
                <a:spLocks noChangeShapeType="1"/>
              </p:cNvSpPr>
              <p:nvPr/>
            </p:nvSpPr>
            <p:spPr bwMode="auto">
              <a:xfrm>
                <a:off x="5367" y="1015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0" name="Line 222"/>
              <p:cNvSpPr>
                <a:spLocks noChangeShapeType="1"/>
              </p:cNvSpPr>
              <p:nvPr/>
            </p:nvSpPr>
            <p:spPr bwMode="auto">
              <a:xfrm>
                <a:off x="5352" y="10905"/>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61" name="Line 221"/>
              <p:cNvSpPr>
                <a:spLocks noChangeShapeType="1"/>
              </p:cNvSpPr>
              <p:nvPr/>
            </p:nvSpPr>
            <p:spPr bwMode="auto">
              <a:xfrm>
                <a:off x="5112" y="9105"/>
                <a:ext cx="2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5" name="Group 4"/>
            <p:cNvGrpSpPr>
              <a:grpSpLocks/>
            </p:cNvGrpSpPr>
            <p:nvPr/>
          </p:nvGrpSpPr>
          <p:grpSpPr bwMode="auto">
            <a:xfrm>
              <a:off x="8331" y="4491"/>
              <a:ext cx="540" cy="1022"/>
              <a:chOff x="8322" y="1260"/>
              <a:chExt cx="540" cy="1080"/>
            </a:xfrm>
          </p:grpSpPr>
          <p:sp>
            <p:nvSpPr>
              <p:cNvPr id="50" name="Line 219"/>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1" name="Line 218"/>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2" name="Line 217"/>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53" name="Line 216"/>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6" name="Group 5"/>
            <p:cNvGrpSpPr>
              <a:grpSpLocks/>
            </p:cNvGrpSpPr>
            <p:nvPr/>
          </p:nvGrpSpPr>
          <p:grpSpPr bwMode="auto">
            <a:xfrm>
              <a:off x="8344" y="2436"/>
              <a:ext cx="530" cy="1533"/>
              <a:chOff x="8332" y="3060"/>
              <a:chExt cx="530" cy="1620"/>
            </a:xfrm>
          </p:grpSpPr>
          <p:sp>
            <p:nvSpPr>
              <p:cNvPr id="44" name="Line 214"/>
              <p:cNvSpPr>
                <a:spLocks noChangeShapeType="1"/>
              </p:cNvSpPr>
              <p:nvPr/>
            </p:nvSpPr>
            <p:spPr bwMode="auto">
              <a:xfrm>
                <a:off x="8607" y="3060"/>
                <a:ext cx="0" cy="16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5" name="Line 213"/>
              <p:cNvSpPr>
                <a:spLocks noChangeShapeType="1"/>
              </p:cNvSpPr>
              <p:nvPr/>
            </p:nvSpPr>
            <p:spPr bwMode="auto">
              <a:xfrm>
                <a:off x="8607" y="30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6" name="Line 212"/>
              <p:cNvSpPr>
                <a:spLocks noChangeShapeType="1"/>
              </p:cNvSpPr>
              <p:nvPr/>
            </p:nvSpPr>
            <p:spPr bwMode="auto">
              <a:xfrm>
                <a:off x="8617" y="360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7" name="Line 211"/>
              <p:cNvSpPr>
                <a:spLocks noChangeShapeType="1"/>
              </p:cNvSpPr>
              <p:nvPr/>
            </p:nvSpPr>
            <p:spPr bwMode="auto">
              <a:xfrm>
                <a:off x="8602" y="41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8" name="Line 210"/>
              <p:cNvSpPr>
                <a:spLocks noChangeShapeType="1"/>
              </p:cNvSpPr>
              <p:nvPr/>
            </p:nvSpPr>
            <p:spPr bwMode="auto">
              <a:xfrm>
                <a:off x="8607" y="468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9" name="Line 209"/>
              <p:cNvSpPr>
                <a:spLocks noChangeShapeType="1"/>
              </p:cNvSpPr>
              <p:nvPr/>
            </p:nvSpPr>
            <p:spPr bwMode="auto">
              <a:xfrm>
                <a:off x="8332" y="3900"/>
                <a:ext cx="2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7" name="Group 6"/>
            <p:cNvGrpSpPr>
              <a:grpSpLocks/>
            </p:cNvGrpSpPr>
            <p:nvPr/>
          </p:nvGrpSpPr>
          <p:grpSpPr bwMode="auto">
            <a:xfrm>
              <a:off x="8331" y="890"/>
              <a:ext cx="540" cy="1023"/>
              <a:chOff x="8322" y="1260"/>
              <a:chExt cx="540" cy="1080"/>
            </a:xfrm>
          </p:grpSpPr>
          <p:sp>
            <p:nvSpPr>
              <p:cNvPr id="40" name="Line 207"/>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1" name="Line 206"/>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2" name="Line 205"/>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43" name="Line 204"/>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nvGrpSpPr>
            <p:cNvPr id="8" name="Group 7"/>
            <p:cNvGrpSpPr>
              <a:grpSpLocks/>
            </p:cNvGrpSpPr>
            <p:nvPr/>
          </p:nvGrpSpPr>
          <p:grpSpPr bwMode="auto">
            <a:xfrm>
              <a:off x="5153" y="1401"/>
              <a:ext cx="540" cy="3639"/>
              <a:chOff x="8322" y="1260"/>
              <a:chExt cx="540" cy="1080"/>
            </a:xfrm>
          </p:grpSpPr>
          <p:sp>
            <p:nvSpPr>
              <p:cNvPr id="36" name="Line 202"/>
              <p:cNvSpPr>
                <a:spLocks noChangeShapeType="1"/>
              </p:cNvSpPr>
              <p:nvPr/>
            </p:nvSpPr>
            <p:spPr bwMode="auto">
              <a:xfrm>
                <a:off x="8607" y="1260"/>
                <a:ext cx="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7" name="Line 201"/>
              <p:cNvSpPr>
                <a:spLocks noChangeShapeType="1"/>
              </p:cNvSpPr>
              <p:nvPr/>
            </p:nvSpPr>
            <p:spPr bwMode="auto">
              <a:xfrm>
                <a:off x="8322" y="1800"/>
                <a:ext cx="5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8" name="Line 200"/>
              <p:cNvSpPr>
                <a:spLocks noChangeShapeType="1"/>
              </p:cNvSpPr>
              <p:nvPr/>
            </p:nvSpPr>
            <p:spPr bwMode="auto">
              <a:xfrm>
                <a:off x="8607" y="126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9" name="Line 199"/>
              <p:cNvSpPr>
                <a:spLocks noChangeShapeType="1"/>
              </p:cNvSpPr>
              <p:nvPr/>
            </p:nvSpPr>
            <p:spPr bwMode="auto">
              <a:xfrm>
                <a:off x="8602" y="2340"/>
                <a:ext cx="24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sp>
          <p:nvSpPr>
            <p:cNvPr id="9" name="Rectangle 8"/>
            <p:cNvSpPr>
              <a:spLocks noChangeArrowheads="1"/>
            </p:cNvSpPr>
            <p:nvPr/>
          </p:nvSpPr>
          <p:spPr bwMode="auto">
            <a:xfrm>
              <a:off x="8734" y="720"/>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a.1.1. Max. Availability for Children &amp; Pregnant Women</a:t>
              </a:r>
              <a:endParaRPr lang="en-US" altLang="zh-CN" sz="1800">
                <a:ea typeface="SimSun" pitchFamily="2" charset="-122"/>
                <a:cs typeface="Times New Roman" pitchFamily="18" charset="0"/>
              </a:endParaRPr>
            </a:p>
          </p:txBody>
        </p:sp>
        <p:sp>
          <p:nvSpPr>
            <p:cNvPr id="10" name="Rectangle 9"/>
            <p:cNvSpPr>
              <a:spLocks noChangeArrowheads="1"/>
            </p:cNvSpPr>
            <p:nvPr/>
          </p:nvSpPr>
          <p:spPr bwMode="auto">
            <a:xfrm>
              <a:off x="8734" y="1231"/>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a.1.2. Max. Availability for Other Residents</a:t>
              </a:r>
              <a:endParaRPr lang="en-US" altLang="zh-CN" sz="1800">
                <a:ea typeface="SimSun" pitchFamily="2" charset="-122"/>
                <a:cs typeface="Times New Roman" pitchFamily="18" charset="0"/>
              </a:endParaRPr>
            </a:p>
          </p:txBody>
        </p:sp>
        <p:sp>
          <p:nvSpPr>
            <p:cNvPr id="11" name="Rectangle 10"/>
            <p:cNvSpPr>
              <a:spLocks noChangeArrowheads="1"/>
            </p:cNvSpPr>
            <p:nvPr/>
          </p:nvSpPr>
          <p:spPr bwMode="auto">
            <a:xfrm>
              <a:off x="8734" y="1742"/>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a.1.3. Max. Availability for Mobile Population</a:t>
              </a:r>
              <a:endParaRPr lang="en-US" altLang="zh-CN" sz="1800">
                <a:ea typeface="SimSun" pitchFamily="2" charset="-122"/>
                <a:cs typeface="Times New Roman" pitchFamily="18" charset="0"/>
              </a:endParaRPr>
            </a:p>
          </p:txBody>
        </p:sp>
        <p:sp>
          <p:nvSpPr>
            <p:cNvPr id="12" name="Rectangle 11"/>
            <p:cNvSpPr>
              <a:spLocks noChangeArrowheads="1"/>
            </p:cNvSpPr>
            <p:nvPr/>
          </p:nvSpPr>
          <p:spPr bwMode="auto">
            <a:xfrm>
              <a:off x="8734" y="2266"/>
              <a:ext cx="6243"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a.2.1. Max. Number of People who Know Where Pill is</a:t>
              </a:r>
              <a:endParaRPr lang="en-US" altLang="zh-CN" sz="1800">
                <a:ea typeface="SimSun" pitchFamily="2" charset="-122"/>
                <a:cs typeface="Times New Roman" pitchFamily="18" charset="0"/>
              </a:endParaRPr>
            </a:p>
          </p:txBody>
        </p:sp>
        <p:sp>
          <p:nvSpPr>
            <p:cNvPr id="13" name="Rectangle 12"/>
            <p:cNvSpPr>
              <a:spLocks noChangeArrowheads="1"/>
            </p:cNvSpPr>
            <p:nvPr/>
          </p:nvSpPr>
          <p:spPr bwMode="auto">
            <a:xfrm>
              <a:off x="8770" y="2777"/>
              <a:ext cx="6242"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a.2.2. KI Taken at Optimal time if No Evacuation</a:t>
              </a:r>
              <a:endParaRPr lang="en-US" altLang="zh-CN" sz="1800">
                <a:ea typeface="SimSun" pitchFamily="2" charset="-122"/>
                <a:cs typeface="Times New Roman" pitchFamily="18" charset="0"/>
              </a:endParaRPr>
            </a:p>
          </p:txBody>
        </p:sp>
        <p:sp>
          <p:nvSpPr>
            <p:cNvPr id="14" name="Rectangle 13"/>
            <p:cNvSpPr>
              <a:spLocks noChangeArrowheads="1"/>
            </p:cNvSpPr>
            <p:nvPr/>
          </p:nvSpPr>
          <p:spPr bwMode="auto">
            <a:xfrm>
              <a:off x="8734" y="3288"/>
              <a:ext cx="6243" cy="340"/>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a.2.3. KI is Taken at Optimal Time if Evacuation</a:t>
              </a:r>
              <a:endParaRPr lang="en-US" altLang="zh-CN" sz="1800">
                <a:ea typeface="SimSun" pitchFamily="2" charset="-122"/>
                <a:cs typeface="Times New Roman" pitchFamily="18" charset="0"/>
              </a:endParaRPr>
            </a:p>
          </p:txBody>
        </p:sp>
        <p:sp>
          <p:nvSpPr>
            <p:cNvPr id="15" name="Rectangle 14"/>
            <p:cNvSpPr>
              <a:spLocks noChangeArrowheads="1"/>
            </p:cNvSpPr>
            <p:nvPr/>
          </p:nvSpPr>
          <p:spPr bwMode="auto">
            <a:xfrm>
              <a:off x="8734" y="3799"/>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a.2.4. Ensure KI is Stored to Assure Stability</a:t>
              </a:r>
              <a:endParaRPr lang="en-US" altLang="zh-CN" sz="1800">
                <a:ea typeface="SimSun" pitchFamily="2" charset="-122"/>
                <a:cs typeface="Times New Roman" pitchFamily="18" charset="0"/>
              </a:endParaRPr>
            </a:p>
          </p:txBody>
        </p:sp>
        <p:sp>
          <p:nvSpPr>
            <p:cNvPr id="16" name="Rectangle 15"/>
            <p:cNvSpPr>
              <a:spLocks noChangeArrowheads="1"/>
            </p:cNvSpPr>
            <p:nvPr/>
          </p:nvSpPr>
          <p:spPr bwMode="auto">
            <a:xfrm>
              <a:off x="8734" y="4320"/>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a.3.1.  Correct KI Dose Given (and Taken) for Age</a:t>
              </a:r>
              <a:endParaRPr lang="en-US" altLang="zh-CN" sz="1800">
                <a:ea typeface="SimSun" pitchFamily="2" charset="-122"/>
                <a:cs typeface="Times New Roman" pitchFamily="18" charset="0"/>
              </a:endParaRPr>
            </a:p>
          </p:txBody>
        </p:sp>
        <p:sp>
          <p:nvSpPr>
            <p:cNvPr id="17" name="Rectangle 16"/>
            <p:cNvSpPr>
              <a:spLocks noChangeArrowheads="1"/>
            </p:cNvSpPr>
            <p:nvPr/>
          </p:nvSpPr>
          <p:spPr bwMode="auto">
            <a:xfrm>
              <a:off x="8734" y="4831"/>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a.3.2.  First KI Dose Not Taken Too  Late</a:t>
              </a:r>
              <a:endParaRPr lang="en-US" altLang="zh-CN" sz="1800">
                <a:ea typeface="SimSun" pitchFamily="2" charset="-122"/>
                <a:cs typeface="Times New Roman" pitchFamily="18" charset="0"/>
              </a:endParaRPr>
            </a:p>
          </p:txBody>
        </p:sp>
        <p:sp>
          <p:nvSpPr>
            <p:cNvPr id="18" name="Rectangle 17"/>
            <p:cNvSpPr>
              <a:spLocks noChangeArrowheads="1"/>
            </p:cNvSpPr>
            <p:nvPr/>
          </p:nvSpPr>
          <p:spPr bwMode="auto">
            <a:xfrm>
              <a:off x="8734" y="5342"/>
              <a:ext cx="6243" cy="34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100">
                  <a:latin typeface="Times New Roman" pitchFamily="18" charset="0"/>
                  <a:ea typeface="SimSun" pitchFamily="2" charset="-122"/>
                  <a:cs typeface="Times New Roman" pitchFamily="18" charset="0"/>
                </a:rPr>
                <a:t>a.3.3.  Adverse KI Side Effects (non-thyroid cancer) Minimized</a:t>
              </a:r>
              <a:endParaRPr lang="en-US" altLang="zh-CN" sz="1800">
                <a:ea typeface="SimSun" pitchFamily="2" charset="-122"/>
                <a:cs typeface="Times New Roman" pitchFamily="18" charset="0"/>
              </a:endParaRPr>
            </a:p>
          </p:txBody>
        </p:sp>
        <p:sp>
          <p:nvSpPr>
            <p:cNvPr id="19" name="Rectangle 18"/>
            <p:cNvSpPr>
              <a:spLocks noChangeArrowheads="1"/>
            </p:cNvSpPr>
            <p:nvPr/>
          </p:nvSpPr>
          <p:spPr bwMode="auto">
            <a:xfrm>
              <a:off x="5542" y="890"/>
              <a:ext cx="2660" cy="1023"/>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a:latin typeface="Times New Roman" pitchFamily="18" charset="0"/>
                  <a:ea typeface="SimSun" pitchFamily="2" charset="-122"/>
                  <a:cs typeface="Times New Roman" pitchFamily="18" charset="0"/>
                </a:rPr>
                <a:t>a.1. Maximize KI Availability</a:t>
              </a:r>
              <a:endParaRPr lang="en-US" altLang="zh-CN" sz="1800">
                <a:ea typeface="SimSun" pitchFamily="2" charset="-122"/>
                <a:cs typeface="Times New Roman" pitchFamily="18" charset="0"/>
              </a:endParaRPr>
            </a:p>
          </p:txBody>
        </p:sp>
        <p:sp>
          <p:nvSpPr>
            <p:cNvPr id="20" name="Rectangle 19"/>
            <p:cNvSpPr>
              <a:spLocks noChangeArrowheads="1"/>
            </p:cNvSpPr>
            <p:nvPr/>
          </p:nvSpPr>
          <p:spPr bwMode="auto">
            <a:xfrm>
              <a:off x="5542" y="2748"/>
              <a:ext cx="2660" cy="1022"/>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a:latin typeface="Times New Roman" pitchFamily="18" charset="0"/>
                  <a:ea typeface="SimSun" pitchFamily="2" charset="-122"/>
                  <a:cs typeface="Times New Roman" pitchFamily="18" charset="0"/>
                </a:rPr>
                <a:t>a.2. Optimize Ability to Take KI on Time</a:t>
              </a:r>
              <a:endParaRPr lang="en-US" altLang="zh-CN" sz="1800">
                <a:ea typeface="SimSun" pitchFamily="2" charset="-122"/>
                <a:cs typeface="Times New Roman" pitchFamily="18" charset="0"/>
              </a:endParaRPr>
            </a:p>
          </p:txBody>
        </p:sp>
        <p:sp>
          <p:nvSpPr>
            <p:cNvPr id="21" name="Rectangle 20"/>
            <p:cNvSpPr>
              <a:spLocks noChangeArrowheads="1"/>
            </p:cNvSpPr>
            <p:nvPr/>
          </p:nvSpPr>
          <p:spPr bwMode="auto">
            <a:xfrm>
              <a:off x="5542" y="4491"/>
              <a:ext cx="2660" cy="1022"/>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a:latin typeface="Times New Roman" pitchFamily="18" charset="0"/>
                  <a:ea typeface="SimSun" pitchFamily="2" charset="-122"/>
                  <a:cs typeface="Times New Roman" pitchFamily="18" charset="0"/>
                </a:rPr>
                <a:t>a.3. Minimize Harm from Inappropriate KI Administration</a:t>
              </a:r>
              <a:endParaRPr lang="en-US" altLang="zh-CN" sz="1800">
                <a:ea typeface="SimSun" pitchFamily="2" charset="-122"/>
                <a:cs typeface="Times New Roman" pitchFamily="18" charset="0"/>
              </a:endParaRPr>
            </a:p>
          </p:txBody>
        </p:sp>
        <p:sp>
          <p:nvSpPr>
            <p:cNvPr id="22" name="Rectangle 21"/>
            <p:cNvSpPr>
              <a:spLocks noChangeArrowheads="1"/>
            </p:cNvSpPr>
            <p:nvPr/>
          </p:nvSpPr>
          <p:spPr bwMode="auto">
            <a:xfrm>
              <a:off x="5542" y="5940"/>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a:latin typeface="Times New Roman" pitchFamily="18" charset="0"/>
                  <a:ea typeface="SimSun" pitchFamily="2" charset="-122"/>
                  <a:cs typeface="Times New Roman" pitchFamily="18" charset="0"/>
                </a:rPr>
                <a:t>b.1.  KI Procedures Don’t Impede Evacuation</a:t>
              </a:r>
              <a:endParaRPr lang="en-US" altLang="zh-CN" sz="1800">
                <a:ea typeface="SimSun" pitchFamily="2" charset="-122"/>
                <a:cs typeface="Times New Roman" pitchFamily="18" charset="0"/>
              </a:endParaRPr>
            </a:p>
          </p:txBody>
        </p:sp>
        <p:sp>
          <p:nvSpPr>
            <p:cNvPr id="23" name="Rectangle 22"/>
            <p:cNvSpPr>
              <a:spLocks noChangeArrowheads="1"/>
            </p:cNvSpPr>
            <p:nvPr/>
          </p:nvSpPr>
          <p:spPr bwMode="auto">
            <a:xfrm>
              <a:off x="5542" y="6621"/>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a:latin typeface="Times New Roman" pitchFamily="18" charset="0"/>
                  <a:ea typeface="SimSun" pitchFamily="2" charset="-122"/>
                  <a:cs typeface="Times New Roman" pitchFamily="18" charset="0"/>
                </a:rPr>
                <a:t>b.2.  Avert Mortality and Morbidity from Radiation or Accidents</a:t>
              </a:r>
              <a:endParaRPr lang="en-US" altLang="zh-CN" sz="1800">
                <a:ea typeface="SimSun" pitchFamily="2" charset="-122"/>
                <a:cs typeface="Times New Roman" pitchFamily="18" charset="0"/>
              </a:endParaRPr>
            </a:p>
          </p:txBody>
        </p:sp>
        <p:sp>
          <p:nvSpPr>
            <p:cNvPr id="24" name="Rectangle 23"/>
            <p:cNvSpPr>
              <a:spLocks noChangeArrowheads="1"/>
            </p:cNvSpPr>
            <p:nvPr/>
          </p:nvSpPr>
          <p:spPr bwMode="auto">
            <a:xfrm>
              <a:off x="5542" y="7303"/>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a:latin typeface="Times New Roman" pitchFamily="18" charset="0"/>
                  <a:ea typeface="SimSun" pitchFamily="2" charset="-122"/>
                  <a:cs typeface="Times New Roman" pitchFamily="18" charset="0"/>
                </a:rPr>
                <a:t>b.3.  Minimize Panic/Anxiety due to KI Procedures</a:t>
              </a:r>
              <a:endParaRPr lang="en-US" altLang="zh-CN" sz="1800">
                <a:ea typeface="SimSun" pitchFamily="2" charset="-122"/>
                <a:cs typeface="Times New Roman" pitchFamily="18" charset="0"/>
              </a:endParaRPr>
            </a:p>
          </p:txBody>
        </p:sp>
        <p:sp>
          <p:nvSpPr>
            <p:cNvPr id="25" name="Rectangle 24"/>
            <p:cNvSpPr>
              <a:spLocks noChangeArrowheads="1"/>
            </p:cNvSpPr>
            <p:nvPr/>
          </p:nvSpPr>
          <p:spPr bwMode="auto">
            <a:xfrm>
              <a:off x="5542" y="7984"/>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a:latin typeface="Times New Roman" pitchFamily="18" charset="0"/>
                  <a:ea typeface="SimSun" pitchFamily="2" charset="-122"/>
                  <a:cs typeface="Times New Roman" pitchFamily="18" charset="0"/>
                </a:rPr>
                <a:t>b.4.  KI Procedures’ Resource Use Not Excessive</a:t>
              </a:r>
              <a:endParaRPr lang="en-US" altLang="zh-CN" sz="1800">
                <a:ea typeface="SimSun" pitchFamily="2" charset="-122"/>
                <a:cs typeface="Times New Roman" pitchFamily="18" charset="0"/>
              </a:endParaRPr>
            </a:p>
          </p:txBody>
        </p:sp>
        <p:sp>
          <p:nvSpPr>
            <p:cNvPr id="26" name="Rectangle 25"/>
            <p:cNvSpPr>
              <a:spLocks noChangeArrowheads="1"/>
            </p:cNvSpPr>
            <p:nvPr/>
          </p:nvSpPr>
          <p:spPr bwMode="auto">
            <a:xfrm>
              <a:off x="5542" y="8666"/>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a:latin typeface="Times New Roman" pitchFamily="18" charset="0"/>
                  <a:ea typeface="SimSun" pitchFamily="2" charset="-122"/>
                  <a:cs typeface="Times New Roman" pitchFamily="18" charset="0"/>
                </a:rPr>
                <a:t>b.5.  Simple KI Procedures before/during Incident</a:t>
              </a:r>
              <a:endParaRPr lang="en-US" altLang="zh-CN" sz="1800">
                <a:ea typeface="SimSun" pitchFamily="2" charset="-122"/>
                <a:cs typeface="Times New Roman" pitchFamily="18" charset="0"/>
              </a:endParaRPr>
            </a:p>
          </p:txBody>
        </p:sp>
        <p:sp>
          <p:nvSpPr>
            <p:cNvPr id="27" name="Rectangle 26"/>
            <p:cNvSpPr>
              <a:spLocks noChangeArrowheads="1"/>
            </p:cNvSpPr>
            <p:nvPr/>
          </p:nvSpPr>
          <p:spPr bwMode="auto">
            <a:xfrm>
              <a:off x="5542" y="9347"/>
              <a:ext cx="7803" cy="511"/>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a:latin typeface="Times New Roman" pitchFamily="18" charset="0"/>
                  <a:ea typeface="SimSun" pitchFamily="2" charset="-122"/>
                  <a:cs typeface="Times New Roman" pitchFamily="18" charset="0"/>
                </a:rPr>
                <a:t>b.6.  Educate Public to Respond to Nuclear Incident</a:t>
              </a:r>
              <a:endParaRPr lang="en-US" altLang="zh-CN" sz="1800">
                <a:ea typeface="SimSun" pitchFamily="2" charset="-122"/>
                <a:cs typeface="Times New Roman" pitchFamily="18" charset="0"/>
              </a:endParaRPr>
            </a:p>
          </p:txBody>
        </p:sp>
        <p:sp>
          <p:nvSpPr>
            <p:cNvPr id="28" name="Rectangle 27"/>
            <p:cNvSpPr>
              <a:spLocks noChangeArrowheads="1"/>
            </p:cNvSpPr>
            <p:nvPr/>
          </p:nvSpPr>
          <p:spPr bwMode="auto">
            <a:xfrm>
              <a:off x="3095" y="2594"/>
              <a:ext cx="1950" cy="1874"/>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500">
                  <a:latin typeface="Times New Roman" pitchFamily="18" charset="0"/>
                  <a:ea typeface="SimSun" pitchFamily="2" charset="-122"/>
                  <a:cs typeface="Times New Roman" pitchFamily="18" charset="0"/>
                </a:rPr>
                <a:t>A. Minimize Radioactive Iodine Risk to Thyroid</a:t>
              </a:r>
              <a:r>
                <a:rPr lang="en-US" altLang="zh-CN" sz="1600">
                  <a:latin typeface="Times New Roman" pitchFamily="18" charset="0"/>
                  <a:ea typeface="SimSun" pitchFamily="2" charset="-122"/>
                  <a:cs typeface="Times New Roman" pitchFamily="18" charset="0"/>
                </a:rPr>
                <a:t>  </a:t>
              </a:r>
              <a:endParaRPr lang="en-US" altLang="zh-CN" sz="1800">
                <a:ea typeface="SimSun" pitchFamily="2" charset="-122"/>
                <a:cs typeface="Times New Roman" pitchFamily="18" charset="0"/>
              </a:endParaRPr>
            </a:p>
          </p:txBody>
        </p:sp>
        <p:sp>
          <p:nvSpPr>
            <p:cNvPr id="29" name="Rectangle 28"/>
            <p:cNvSpPr>
              <a:spLocks noChangeArrowheads="1"/>
            </p:cNvSpPr>
            <p:nvPr/>
          </p:nvSpPr>
          <p:spPr bwMode="auto">
            <a:xfrm>
              <a:off x="3095" y="6962"/>
              <a:ext cx="1950" cy="1874"/>
            </a:xfrm>
            <a:prstGeom prst="rect">
              <a:avLst/>
            </a:prstGeom>
            <a:solidFill>
              <a:srgbClr val="FFFFFF"/>
            </a:solidFill>
            <a:ln w="9525">
              <a:solidFill>
                <a:srgbClr val="000000"/>
              </a:solidFill>
              <a:miter lim="800000"/>
              <a:headEnd/>
              <a:tailEnd/>
            </a:ln>
          </p:spPr>
          <p:txBody>
            <a:bodyPr tIns="0"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500">
                  <a:latin typeface="Times New Roman" pitchFamily="18" charset="0"/>
                  <a:ea typeface="SimSun" pitchFamily="2" charset="-122"/>
                  <a:cs typeface="Times New Roman" pitchFamily="18" charset="0"/>
                </a:rPr>
                <a:t>B. Minimize Harm from Other Aspects of Incident</a:t>
              </a:r>
              <a:endParaRPr lang="en-US" altLang="zh-CN" sz="1500">
                <a:ea typeface="SimSun" pitchFamily="2" charset="-122"/>
                <a:cs typeface="Times New Roman" pitchFamily="18" charset="0"/>
              </a:endParaRPr>
            </a:p>
          </p:txBody>
        </p:sp>
        <p:sp>
          <p:nvSpPr>
            <p:cNvPr id="30" name="Rectangle 29"/>
            <p:cNvSpPr>
              <a:spLocks noChangeArrowheads="1"/>
            </p:cNvSpPr>
            <p:nvPr/>
          </p:nvSpPr>
          <p:spPr bwMode="auto">
            <a:xfrm>
              <a:off x="612" y="5376"/>
              <a:ext cx="2128" cy="1756"/>
            </a:xfrm>
            <a:prstGeom prst="rect">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r>
                <a:rPr lang="en-US" altLang="zh-CN" sz="1400" dirty="0">
                  <a:latin typeface="Times New Roman" pitchFamily="18" charset="0"/>
                  <a:ea typeface="SimSun" pitchFamily="2" charset="-122"/>
                  <a:cs typeface="Times New Roman" pitchFamily="18" charset="0"/>
                </a:rPr>
                <a:t>MINIMIZE RADIATION HEALTH  RISKS</a:t>
              </a:r>
              <a:endParaRPr lang="en-US" altLang="zh-CN" sz="1400" dirty="0">
                <a:ea typeface="SimSun" pitchFamily="2" charset="-122"/>
                <a:cs typeface="Times New Roman" pitchFamily="18" charset="0"/>
              </a:endParaRPr>
            </a:p>
          </p:txBody>
        </p:sp>
        <p:grpSp>
          <p:nvGrpSpPr>
            <p:cNvPr id="31" name="Group 30"/>
            <p:cNvGrpSpPr>
              <a:grpSpLocks/>
            </p:cNvGrpSpPr>
            <p:nvPr/>
          </p:nvGrpSpPr>
          <p:grpSpPr bwMode="auto">
            <a:xfrm>
              <a:off x="2779" y="3616"/>
              <a:ext cx="353" cy="4304"/>
              <a:chOff x="2772" y="4140"/>
              <a:chExt cx="353" cy="5040"/>
            </a:xfrm>
          </p:grpSpPr>
          <p:sp>
            <p:nvSpPr>
              <p:cNvPr id="32" name="Line 175"/>
              <p:cNvSpPr>
                <a:spLocks noChangeShapeType="1"/>
              </p:cNvSpPr>
              <p:nvPr/>
            </p:nvSpPr>
            <p:spPr bwMode="auto">
              <a:xfrm>
                <a:off x="2959" y="4140"/>
                <a:ext cx="0" cy="50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3" name="Line 174"/>
              <p:cNvSpPr>
                <a:spLocks noChangeShapeType="1"/>
              </p:cNvSpPr>
              <p:nvPr/>
            </p:nvSpPr>
            <p:spPr bwMode="auto">
              <a:xfrm>
                <a:off x="2959" y="4140"/>
                <a:ext cx="1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4" name="Line 173"/>
              <p:cNvSpPr>
                <a:spLocks noChangeShapeType="1"/>
              </p:cNvSpPr>
              <p:nvPr/>
            </p:nvSpPr>
            <p:spPr bwMode="auto">
              <a:xfrm>
                <a:off x="2959" y="9180"/>
                <a:ext cx="1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35" name="Line 172"/>
              <p:cNvSpPr>
                <a:spLocks noChangeShapeType="1"/>
              </p:cNvSpPr>
              <p:nvPr/>
            </p:nvSpPr>
            <p:spPr bwMode="auto">
              <a:xfrm>
                <a:off x="2772" y="6753"/>
                <a:ext cx="17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grpSp>
      </p:grpSp>
      <p:sp>
        <p:nvSpPr>
          <p:cNvPr id="62" name="TextBox 61"/>
          <p:cNvSpPr txBox="1"/>
          <p:nvPr/>
        </p:nvSpPr>
        <p:spPr>
          <a:xfrm>
            <a:off x="478065" y="164695"/>
            <a:ext cx="5026056" cy="523220"/>
          </a:xfrm>
          <a:prstGeom prst="rect">
            <a:avLst/>
          </a:prstGeom>
          <a:noFill/>
        </p:spPr>
        <p:txBody>
          <a:bodyPr wrap="none" rtlCol="0">
            <a:spAutoFit/>
          </a:bodyPr>
          <a:lstStyle/>
          <a:p>
            <a:r>
              <a:rPr lang="en-US" sz="2800" dirty="0" smtClean="0"/>
              <a:t>Objectives Hierarchy in Tree form</a:t>
            </a:r>
            <a:endParaRPr lang="en-US" sz="2800" dirty="0"/>
          </a:p>
        </p:txBody>
      </p:sp>
      <p:pic>
        <p:nvPicPr>
          <p:cNvPr id="63" name="Picture 62" descr="MPj03961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0" y="22860"/>
            <a:ext cx="345281" cy="519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26714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8660" y="2971800"/>
            <a:ext cx="4191000" cy="2743200"/>
          </a:xfrm>
        </p:spPr>
        <p:txBody>
          <a:bodyPr>
            <a:noAutofit/>
          </a:bodyPr>
          <a:lstStyle/>
          <a:p>
            <a:r>
              <a:rPr lang="en-US" sz="3200" dirty="0" smtClean="0">
                <a:solidFill>
                  <a:schemeClr val="tx1"/>
                </a:solidFill>
                <a:latin typeface="Times New Roman" panose="02020603050405020304" pitchFamily="18" charset="0"/>
                <a:cs typeface="Times New Roman" panose="02020603050405020304" pitchFamily="18" charset="0"/>
              </a:rPr>
              <a:t>Different regions may differ in</a:t>
            </a:r>
          </a:p>
          <a:p>
            <a:pPr marL="457200" indent="-457200">
              <a:buFontTx/>
              <a:buChar char="-"/>
            </a:pPr>
            <a:r>
              <a:rPr lang="en-US" sz="3200" dirty="0" smtClean="0">
                <a:solidFill>
                  <a:schemeClr val="tx1"/>
                </a:solidFill>
                <a:latin typeface="Times New Roman" panose="02020603050405020304" pitchFamily="18" charset="0"/>
                <a:cs typeface="Times New Roman" panose="02020603050405020304" pitchFamily="18" charset="0"/>
              </a:rPr>
              <a:t>tradeoffs among objectives, or</a:t>
            </a:r>
          </a:p>
          <a:p>
            <a:pPr marL="457200" indent="-457200">
              <a:buFontTx/>
              <a:buChar char="-"/>
            </a:pPr>
            <a:r>
              <a:rPr lang="en-US" sz="3200" dirty="0" smtClean="0">
                <a:solidFill>
                  <a:schemeClr val="tx1"/>
                </a:solidFill>
                <a:latin typeface="Times New Roman" panose="02020603050405020304" pitchFamily="18" charset="0"/>
                <a:cs typeface="Times New Roman" panose="02020603050405020304" pitchFamily="18" charset="0"/>
              </a:rPr>
              <a:t>performance evaluations on objectives, …</a:t>
            </a:r>
          </a:p>
          <a:p>
            <a:pPr>
              <a:spcBef>
                <a:spcPts val="0"/>
              </a:spcBef>
            </a:pPr>
            <a:r>
              <a:rPr lang="en-US" sz="3200" dirty="0" smtClean="0">
                <a:solidFill>
                  <a:schemeClr val="tx1"/>
                </a:solidFill>
                <a:latin typeface="Times New Roman" panose="02020603050405020304" pitchFamily="18" charset="0"/>
                <a:cs typeface="Times New Roman" panose="02020603050405020304" pitchFamily="18" charset="0"/>
              </a:rPr>
              <a:t>         choosing different</a:t>
            </a:r>
          </a:p>
          <a:p>
            <a:pPr>
              <a:spcBef>
                <a:spcPts val="0"/>
              </a:spcBef>
            </a:pPr>
            <a:r>
              <a:rPr lang="en-US" sz="3200" dirty="0" smtClean="0">
                <a:solidFill>
                  <a:schemeClr val="tx1"/>
                </a:solidFill>
                <a:latin typeface="Times New Roman" panose="02020603050405020304" pitchFamily="18" charset="0"/>
                <a:cs typeface="Times New Roman" panose="02020603050405020304" pitchFamily="18" charset="0"/>
              </a:rPr>
              <a:t>         policy actions</a:t>
            </a:r>
          </a:p>
          <a:p>
            <a:pPr>
              <a:spcBef>
                <a:spcPts val="0"/>
              </a:spcBef>
            </a:pP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E41413C-6D03-4D32-8008-D7F8D8DF75DE}" type="slidenum">
              <a:rPr lang="en-US" smtClean="0"/>
              <a:t>9</a:t>
            </a:fld>
            <a:endParaRPr lang="en-US"/>
          </a:p>
        </p:txBody>
      </p:sp>
      <p:pic>
        <p:nvPicPr>
          <p:cNvPr id="23556" name="Picture 4" descr="C:\Users\Robin Keller\AppData\Local\Microsoft\Windows\Temporary Internet Files\Content.IE5\7R2WH565\united-states-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14400"/>
            <a:ext cx="381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5334000"/>
            <a:ext cx="8426450" cy="1077218"/>
          </a:xfrm>
          <a:prstGeom prst="rect">
            <a:avLst/>
          </a:prstGeom>
        </p:spPr>
        <p:txBody>
          <a:bodyPr wrap="square">
            <a:spAutoFit/>
          </a:bodyPr>
          <a:lstStyle/>
          <a:p>
            <a:pPr lvl="0"/>
            <a:r>
              <a:rPr lang="en-US" sz="3200" dirty="0">
                <a:solidFill>
                  <a:prstClr val="black"/>
                </a:solidFill>
                <a:latin typeface="Times New Roman" panose="02020603050405020304" pitchFamily="18" charset="0"/>
                <a:cs typeface="Times New Roman" panose="02020603050405020304" pitchFamily="18" charset="0"/>
              </a:rPr>
              <a:t>Excel sheet with </a:t>
            </a:r>
            <a:r>
              <a:rPr lang="en-US" sz="3200" dirty="0" smtClean="0">
                <a:solidFill>
                  <a:prstClr val="black"/>
                </a:solidFill>
                <a:latin typeface="Times New Roman" panose="02020603050405020304" pitchFamily="18" charset="0"/>
                <a:cs typeface="Times New Roman" panose="02020603050405020304" pitchFamily="18" charset="0"/>
              </a:rPr>
              <a:t>sliders </a:t>
            </a:r>
            <a:r>
              <a:rPr lang="en-US" sz="3200" dirty="0">
                <a:solidFill>
                  <a:prstClr val="black"/>
                </a:solidFill>
                <a:latin typeface="Times New Roman" panose="02020603050405020304" pitchFamily="18" charset="0"/>
                <a:cs typeface="Times New Roman" panose="02020603050405020304" pitchFamily="18" charset="0"/>
              </a:rPr>
              <a:t>allows </a:t>
            </a:r>
            <a:r>
              <a:rPr lang="en-US" sz="3200" dirty="0" smtClean="0">
                <a:solidFill>
                  <a:prstClr val="black"/>
                </a:solidFill>
                <a:latin typeface="Times New Roman" panose="02020603050405020304" pitchFamily="18" charset="0"/>
                <a:cs typeface="Times New Roman" panose="02020603050405020304" pitchFamily="18" charset="0"/>
              </a:rPr>
              <a:t>dynamic </a:t>
            </a:r>
            <a:r>
              <a:rPr lang="en-US" sz="3200" dirty="0">
                <a:solidFill>
                  <a:prstClr val="black"/>
                </a:solidFill>
                <a:latin typeface="Times New Roman" panose="02020603050405020304" pitchFamily="18" charset="0"/>
                <a:cs typeface="Times New Roman" panose="02020603050405020304" pitchFamily="18" charset="0"/>
              </a:rPr>
              <a:t>sensitivity analysis on </a:t>
            </a:r>
            <a:r>
              <a:rPr lang="en-US" sz="3200" dirty="0" smtClean="0">
                <a:solidFill>
                  <a:prstClr val="black"/>
                </a:solidFill>
                <a:latin typeface="Times New Roman" panose="02020603050405020304" pitchFamily="18" charset="0"/>
                <a:cs typeface="Times New Roman" panose="02020603050405020304" pitchFamily="18" charset="0"/>
              </a:rPr>
              <a:t>additive tradeoff </a:t>
            </a:r>
            <a:r>
              <a:rPr lang="en-US" sz="3200" dirty="0">
                <a:solidFill>
                  <a:prstClr val="black"/>
                </a:solidFill>
                <a:latin typeface="Times New Roman" panose="02020603050405020304" pitchFamily="18" charset="0"/>
                <a:cs typeface="Times New Roman" panose="02020603050405020304" pitchFamily="18" charset="0"/>
              </a:rPr>
              <a:t>weights</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0" name="Picture 9" descr="MPj03961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0" y="22860"/>
            <a:ext cx="345281" cy="519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5207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1648</Words>
  <Application>Microsoft Office PowerPoint</Application>
  <PresentationFormat>On-screen Show (4:3)</PresentationFormat>
  <Paragraphs>485</Paragraphs>
  <Slides>60</Slides>
  <Notes>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60</vt:i4>
      </vt:variant>
    </vt:vector>
  </HeadingPairs>
  <TitlesOfParts>
    <vt:vector size="65" baseType="lpstr">
      <vt:lpstr>Office Theme</vt:lpstr>
      <vt:lpstr>Clip</vt:lpstr>
      <vt:lpstr>Document</vt:lpstr>
      <vt:lpstr>Worksheet</vt:lpstr>
      <vt:lpstr>Chart</vt:lpstr>
      <vt:lpstr>MULTI-OBJECTIVE  MULTI-STAKEHOLDER  DECISION ANALYSIS    L. Robin Keller President  Institute for Operations Research &amp; the Management Sciences Professor University of California, Irvine, USA         </vt:lpstr>
      <vt:lpstr>PowerPoint Presentation</vt:lpstr>
      <vt:lpstr>PowerPoint Presentation</vt:lpstr>
      <vt:lpstr>Understanding the Objectives of  Multiple Stakeholders can help…</vt:lpstr>
      <vt:lpstr>   Differences across stakeholders in: -tradeoffs between objectives -evaluations of performance of alternatives on objectives     </vt:lpstr>
      <vt:lpstr>One Objectives Hierarchy  Evaluate plans for distribution of potassium iodide (KI)  to protect against thyroid cancer,  due to radioactive iodine exposure resulting from an incident at a U.S. nuclear power plant.                                                                              </vt:lpstr>
      <vt:lpstr>    KI Distribution Decision Objectives   Minimize Radioactive Iodine Risk to Thyroid  Maximize KI Availability  Optimize Ability To Take KI On Time  Minimize Harm From Inappropriate KI Administration  Minimize Harm from Other Aspects of Incident  KI Procedures Don’t Impede Evacuation   Avert Mortality/Morbidity From Radiation Or Accidents  Minimize Panic/Anxiety Due To KI Procedures               KI Procedures’ Resource Use Not Excessive               Simple KI Procedures Before/During Incident               Educate Public To Respond To Incidents</vt:lpstr>
      <vt:lpstr>PowerPoint Presentation</vt:lpstr>
      <vt:lpstr>PowerPoint Presentation</vt:lpstr>
      <vt:lpstr>One Objectives Hierarchy: MERGER DECISION </vt:lpstr>
      <vt:lpstr>Elicited stakeholders’ objectives &amp;  combined them into 1 hierarchy </vt:lpstr>
      <vt:lpstr>ADD BRANCHES TO  MAIN CATEGORIES</vt:lpstr>
      <vt:lpstr>PowerPoint Presentation</vt:lpstr>
      <vt:lpstr>PowerPoint Presentation</vt:lpstr>
      <vt:lpstr>In other cases,  an objectives hierarchy will be constructed for each stakeholder     because their objectives are so different that construction of separate hierarchies better represents their divergent perspectives. </vt:lpstr>
      <vt:lpstr>PowerPoint Presentation</vt:lpstr>
      <vt:lpstr>PowerPoint Presentation</vt:lpstr>
      <vt:lpstr>PowerPoint Presentation</vt:lpstr>
      <vt:lpstr>PowerPoint Presentation</vt:lpstr>
      <vt:lpstr>PowerPoint Presentation</vt:lpstr>
      <vt:lpstr>PowerPoint Presentation</vt:lpstr>
      <vt:lpstr>Multiple-Stakeholder Decision Making     The StarKist Tuna Fishing Decision </vt:lpstr>
      <vt:lpstr>Problem: Boats’ nets catch dolphins with tuna fish in Pacific ocean image source http://www.crownprince.com/nets-tuna.htm</vt:lpstr>
      <vt:lpstr>PowerPoint Presentation</vt:lpstr>
      <vt:lpstr>PowerPoint Presentation</vt:lpstr>
      <vt:lpstr>PowerPoint Presentation</vt:lpstr>
      <vt:lpstr>PowerPoint Presentation</vt:lpstr>
      <vt:lpstr>Home Depot Case</vt:lpstr>
      <vt:lpstr>Background</vt:lpstr>
      <vt:lpstr>Background</vt:lpstr>
      <vt:lpstr>Home Depot Case</vt:lpstr>
      <vt:lpstr>Spreadsheet Structure for Each Stakeholder</vt:lpstr>
      <vt:lpstr>Identify group’s objectives</vt:lpstr>
      <vt:lpstr>PowerPoint Presentation</vt:lpstr>
      <vt:lpstr>Moving Sliders on Weights  Dynamically Changes Graph</vt:lpstr>
      <vt:lpstr>Moving Sliders on Weights  Dynamically Changes Graph</vt:lpstr>
      <vt:lpstr>  What do you think:   Yes or No?</vt:lpstr>
      <vt:lpstr>Example Home Depot Case Perspectives     </vt:lpstr>
      <vt:lpstr>Each Stakeholder’s View of  Different Alternatives</vt:lpstr>
      <vt:lpstr>Can examine how fair an alternative is from the perspective of each stakeholder, based on their overall value for the alternative</vt:lpstr>
      <vt:lpstr>Each Alternative from Different Stakeholders’ Viewpoints </vt:lpstr>
      <vt:lpstr>Voters voted NO There is no Home Depot in the city</vt:lpstr>
      <vt:lpstr>So far, we have modeled decisions under certainty, with no probabilistic states of nature.  Different stakeholders often disagree about the riskiness of new ventures and technologies.   Decision trees with decision nodes and chance nodes can be constructed for each stakeholder.    Stakeholders may agree or disagree on different components (probabilities of outcomes, alternative actions, utility of outcomes, etc.)  Such models may help clarify where there is agreement or not.  </vt:lpstr>
      <vt:lpstr>PowerPoint Presentation</vt:lpstr>
      <vt:lpstr>Questions?</vt:lpstr>
      <vt:lpstr>Appendix with added details</vt:lpstr>
      <vt:lpstr>          MULTI-OBJECTIVE MULTI-STAKEHOLDER DECISION ANALYSIS      A key component of systems analysis is examining the perspectives and actions of multiple stakeholders. Constructing a hierarchy of each stakeholder’s objectives with respect to a decision situation can provide insights on areas of agreement and disagreement.    Sometimes, one objectives hierarchy is suitable for a set of stakeholders, and differences in opinions across stakeholders can be characterized by differences in the multiple objectives’ weights. Examples include planning for protection against radioactive iodine releases in nuclear incidents and analysis for the merger of the Operations Research Society of America and The Institute of Management Sciences to become INFORMS.   In other cases, an objectives hierarchy will be constructed for each stakeholder because their objectives are so different that construction of separate hierarchies better represents their divergent perspectives. Examples include a tuna fish supplier source selection decision (from the perspectives of the StarKist company, environmentalists, and the San Diego tuna fishing fleet), a prostate cancer treatment decision (of former Intel CEO Andy Grove, his family, his company, and his doctors), and the potential siting of a new Home Depot building supply store.  Having modeled stakeholders’ objectives, dynamic sensitivity analysis can be conducted using sliders in Excel on the objectives’ weights, to rapidly see how the preferred action may change with weight changes. It would also be possible to examine the perceived fairness across stakeholders of anticipated environmental changes or proposed societal policies. Just as groups may differ in objectives, they may also differ in their perception of risks. In particular, scientists and laypeople often judge the magnitude of risks very differently.     </vt:lpstr>
      <vt:lpstr>MULTIPLE OBJECTIVE DECISIONS UNDER CERTAINTY  </vt:lpstr>
      <vt:lpstr>VALUE RATING SCALE</vt:lpstr>
      <vt:lpstr>INTERPRETATION OF  “MEASURABLE” VALUE RATINGS</vt:lpstr>
      <vt:lpstr>JUDGED VALUE RATING SCORES</vt:lpstr>
      <vt:lpstr>  </vt:lpstr>
      <vt:lpstr>COMPUTE WEIGHTED AVERAGE OF  VALUE RATINGS</vt:lpstr>
      <vt:lpstr>WEIGHTS FOR OBJECTIVES</vt:lpstr>
      <vt:lpstr>RESULTS</vt:lpstr>
      <vt:lpstr>PowerPoint Presentation</vt:lpstr>
      <vt:lpstr>PowerPoint Presentation</vt:lpstr>
      <vt:lpstr>Methodology</vt:lpstr>
      <vt:lpstr>Stakeholders</vt:lpstr>
      <vt:lpstr>  Home Depot in San Juan Capistrano</vt:lpstr>
    </vt:vector>
  </TitlesOfParts>
  <Company>UC Irvine | Paul Merage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MULTI-OBJECTIVE MULTI-STAKEHOLDER DECISION MODELING WITH CASES   L. Robin Keller*, Jay Simon**   *    University of California, Irvine, USA **  Defense Resources Management Institute, USA</dc:title>
  <dc:creator>Robin Keller</dc:creator>
  <cp:lastModifiedBy>Robin Keller</cp:lastModifiedBy>
  <cp:revision>98</cp:revision>
  <cp:lastPrinted>2015-03-03T00:54:11Z</cp:lastPrinted>
  <dcterms:created xsi:type="dcterms:W3CDTF">2015-02-28T06:10:45Z</dcterms:created>
  <dcterms:modified xsi:type="dcterms:W3CDTF">2015-11-09T00:28:06Z</dcterms:modified>
</cp:coreProperties>
</file>