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387" r:id="rId2"/>
    <p:sldId id="358" r:id="rId3"/>
    <p:sldId id="359" r:id="rId4"/>
    <p:sldId id="362" r:id="rId5"/>
    <p:sldId id="360" r:id="rId6"/>
    <p:sldId id="386" r:id="rId7"/>
    <p:sldId id="363" r:id="rId8"/>
    <p:sldId id="371" r:id="rId9"/>
    <p:sldId id="366" r:id="rId10"/>
    <p:sldId id="373" r:id="rId11"/>
    <p:sldId id="288" r:id="rId12"/>
    <p:sldId id="368" r:id="rId13"/>
    <p:sldId id="374" r:id="rId14"/>
    <p:sldId id="369" r:id="rId15"/>
    <p:sldId id="370" r:id="rId16"/>
    <p:sldId id="316" r:id="rId17"/>
    <p:sldId id="375" r:id="rId18"/>
    <p:sldId id="372" r:id="rId19"/>
    <p:sldId id="382" r:id="rId20"/>
    <p:sldId id="383" r:id="rId21"/>
    <p:sldId id="384" r:id="rId22"/>
    <p:sldId id="321" r:id="rId23"/>
    <p:sldId id="339" r:id="rId24"/>
    <p:sldId id="329" r:id="rId25"/>
    <p:sldId id="322" r:id="rId26"/>
    <p:sldId id="347" r:id="rId27"/>
    <p:sldId id="348" r:id="rId28"/>
    <p:sldId id="349" r:id="rId29"/>
    <p:sldId id="381" r:id="rId30"/>
    <p:sldId id="377" r:id="rId31"/>
    <p:sldId id="376" r:id="rId32"/>
    <p:sldId id="378" r:id="rId33"/>
    <p:sldId id="320" r:id="rId34"/>
    <p:sldId id="356" r:id="rId35"/>
    <p:sldId id="290" r:id="rId36"/>
    <p:sldId id="318" r:id="rId37"/>
    <p:sldId id="379" r:id="rId38"/>
    <p:sldId id="281" r:id="rId39"/>
    <p:sldId id="291" r:id="rId40"/>
    <p:sldId id="297" r:id="rId41"/>
    <p:sldId id="292" r:id="rId42"/>
    <p:sldId id="293" r:id="rId43"/>
    <p:sldId id="325" r:id="rId44"/>
    <p:sldId id="357" r:id="rId45"/>
    <p:sldId id="300" r:id="rId46"/>
    <p:sldId id="324" r:id="rId47"/>
    <p:sldId id="326" r:id="rId48"/>
    <p:sldId id="385" r:id="rId49"/>
    <p:sldId id="335" r:id="rId50"/>
    <p:sldId id="35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BF32B-AFC8-9549-B41E-2719EEC0C945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6C874-4674-E04F-A9D6-0DB65CF888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6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 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8A989E-822B-7044-89F4-1962EAC3FE61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2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5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7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6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5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4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9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7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1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C6BC-089C-9841-B28E-4D977EE17018}" type="datetimeFigureOut">
              <a:rPr lang="en-US" smtClean="0"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F46E-0698-E247-B8BC-87F98074D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3024"/>
            <a:ext cx="7772400" cy="355409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Tomorrow- </a:t>
            </a:r>
            <a:br>
              <a:rPr lang="en-US" sz="6600" dirty="0" smtClean="0"/>
            </a:br>
            <a:r>
              <a:rPr lang="en-US" sz="6600" dirty="0" smtClean="0"/>
              <a:t>Move to S-120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Rock-Scissors-Paper </a:t>
            </a:r>
            <a:r>
              <a:rPr lang="en-US" sz="2400" dirty="0"/>
              <a:t>T</a:t>
            </a:r>
            <a:r>
              <a:rPr lang="en-US" sz="2400" dirty="0" smtClean="0"/>
              <a:t>ype Example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orbit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631180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2540108" y="6366207"/>
            <a:ext cx="424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Orbits: replicator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Simplest Lewis Signaling Game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Nature flips a fair coin to choose state 1 or 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Sender observes the state &amp; sends signal  A or 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Receiver observes the signal and guesses the state.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Correct guess pays off 1 to both; otherwise nothing.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320675"/>
            <a:ext cx="716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cs typeface="+mn-cs"/>
              </a:rPr>
              <a:t>Evolution in the Simplest Signaling Game </a:t>
            </a:r>
            <a:endParaRPr lang="en-US" sz="3600" dirty="0">
              <a:cs typeface="+mn-c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" y="1752600"/>
            <a:ext cx="63805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Replicator </a:t>
            </a:r>
            <a:r>
              <a:rPr lang="en-US" sz="2800" dirty="0" smtClean="0">
                <a:cs typeface="+mn-cs"/>
              </a:rPr>
              <a:t>Dynamics – random encounters</a:t>
            </a:r>
            <a:endParaRPr lang="en-US" sz="2800" dirty="0">
              <a:cs typeface="+mn-cs"/>
            </a:endParaRPr>
          </a:p>
          <a:p>
            <a:pPr>
              <a:defRPr/>
            </a:pPr>
            <a:r>
              <a:rPr lang="en-US" sz="2800" dirty="0">
                <a:cs typeface="+mn-cs"/>
              </a:rPr>
              <a:t>	</a:t>
            </a:r>
            <a:endParaRPr lang="en-US" sz="2800" dirty="0" smtClean="0">
              <a:cs typeface="+mn-cs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22325" y="3392488"/>
            <a:ext cx="50949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 smtClean="0">
                <a:cs typeface="+mn-cs"/>
              </a:rPr>
              <a:t>2 </a:t>
            </a:r>
            <a:r>
              <a:rPr lang="en-US" sz="2800" i="1" dirty="0">
                <a:cs typeface="+mn-cs"/>
              </a:rPr>
              <a:t>populations</a:t>
            </a:r>
            <a:r>
              <a:rPr lang="en-US" sz="2800" dirty="0">
                <a:cs typeface="+mn-cs"/>
              </a:rPr>
              <a:t>: Senders; Receivers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" y="4419600"/>
            <a:ext cx="2935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cs typeface="+mn-cs"/>
              </a:rPr>
              <a:t>1 population</a:t>
            </a:r>
            <a:r>
              <a:rPr lang="en-US" sz="2800" dirty="0">
                <a:cs typeface="+mn-cs"/>
              </a:rPr>
              <a:t>: roles</a:t>
            </a:r>
          </a:p>
        </p:txBody>
      </p:sp>
    </p:spTree>
    <p:extLst>
      <p:ext uri="{BB962C8B-B14F-4D97-AF65-F5344CB8AC3E}">
        <p14:creationId xmlns:p14="http://schemas.microsoft.com/office/powerpoint/2010/main" val="18754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320675"/>
            <a:ext cx="716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cs typeface="+mn-cs"/>
              </a:rPr>
              <a:t>Evolution in the Simplest Signaling Game </a:t>
            </a:r>
            <a:endParaRPr lang="en-US" sz="3600" dirty="0">
              <a:cs typeface="+mn-c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" y="1752600"/>
            <a:ext cx="63805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Replicator </a:t>
            </a:r>
            <a:r>
              <a:rPr lang="en-US" sz="2800" dirty="0" smtClean="0">
                <a:cs typeface="+mn-cs"/>
              </a:rPr>
              <a:t>Dynamics – random encounters</a:t>
            </a:r>
            <a:endParaRPr lang="en-US" sz="2800" dirty="0">
              <a:cs typeface="+mn-cs"/>
            </a:endParaRPr>
          </a:p>
          <a:p>
            <a:pPr>
              <a:defRPr/>
            </a:pPr>
            <a:r>
              <a:rPr lang="en-US" sz="2800" dirty="0">
                <a:cs typeface="+mn-cs"/>
              </a:rPr>
              <a:t>	</a:t>
            </a:r>
            <a:endParaRPr lang="en-US" sz="2800" dirty="0" smtClean="0">
              <a:cs typeface="+mn-cs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22325" y="3392488"/>
            <a:ext cx="50949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 smtClean="0">
                <a:cs typeface="+mn-cs"/>
              </a:rPr>
              <a:t>2 </a:t>
            </a:r>
            <a:r>
              <a:rPr lang="en-US" sz="2800" i="1" dirty="0">
                <a:cs typeface="+mn-cs"/>
              </a:rPr>
              <a:t>populations</a:t>
            </a:r>
            <a:r>
              <a:rPr lang="en-US" sz="2800" dirty="0">
                <a:cs typeface="+mn-cs"/>
              </a:rPr>
              <a:t>: Senders; Receivers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" y="4419600"/>
            <a:ext cx="2935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cs typeface="+mn-cs"/>
              </a:rPr>
              <a:t>1 population</a:t>
            </a:r>
            <a:r>
              <a:rPr lang="en-US" sz="2800" dirty="0">
                <a:cs typeface="+mn-cs"/>
              </a:rPr>
              <a:t>: roles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325" y="5516440"/>
            <a:ext cx="7644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Simulations always learn to signal.  Why?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55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82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cs typeface="+mn-cs"/>
              </a:rPr>
              <a:t>Evolution of Signaling: 2 </a:t>
            </a:r>
            <a:r>
              <a:rPr lang="en-US" sz="2800" dirty="0" smtClean="0">
                <a:cs typeface="+mn-cs"/>
              </a:rPr>
              <a:t>populations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 smtClean="0"/>
              <a:t>(only separating strategies)</a:t>
            </a:r>
            <a:endParaRPr lang="en-US" sz="2000" dirty="0">
              <a:cs typeface="+mn-cs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385888"/>
            <a:ext cx="40862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400800" y="1219200"/>
            <a:ext cx="98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• Sig I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828800" y="5105400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Sig II•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3138" y="5803078"/>
            <a:ext cx="387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(vector field)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83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0178" name="Picture 4" descr="tetrahedro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219200"/>
            <a:ext cx="12244388" cy="93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5349875"/>
            <a:ext cx="1130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>
                <a:cs typeface="Times New Roman" charset="0"/>
              </a:rPr>
              <a:t>	</a:t>
            </a:r>
            <a:r>
              <a:rPr lang="en-US" sz="900">
                <a:cs typeface="+mn-cs"/>
              </a:rPr>
              <a:t> </a:t>
            </a:r>
            <a:endParaRPr lang="en-US" sz="1800">
              <a:cs typeface="+mn-cs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69925" y="115888"/>
            <a:ext cx="55163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             Evolution of Signaling: 1 </a:t>
            </a:r>
            <a:r>
              <a:rPr lang="en-US" sz="2400" dirty="0" smtClean="0">
                <a:cs typeface="+mn-cs"/>
              </a:rPr>
              <a:t>population</a:t>
            </a:r>
          </a:p>
          <a:p>
            <a:pPr>
              <a:defRPr/>
            </a:pPr>
            <a:r>
              <a:rPr lang="en-US" sz="2000" dirty="0" smtClean="0"/>
              <a:t>			(only separating strategies)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5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Analytic Proof </a:t>
            </a:r>
            <a:r>
              <a:rPr lang="en-US" sz="2200" dirty="0" smtClean="0"/>
              <a:t>2 population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2000" dirty="0" smtClean="0"/>
              <a:t>(</a:t>
            </a:r>
            <a:r>
              <a:rPr lang="en-US" sz="2400" dirty="0" err="1" smtClean="0"/>
              <a:t>Hofbauer</a:t>
            </a:r>
            <a:r>
              <a:rPr lang="en-US" sz="2400" dirty="0" smtClean="0"/>
              <a:t> and </a:t>
            </a:r>
            <a:r>
              <a:rPr lang="en-US" sz="2400" dirty="0" err="1" smtClean="0"/>
              <a:t>Huttegger</a:t>
            </a:r>
            <a:r>
              <a:rPr lang="en-US" sz="2400" dirty="0" smtClean="0"/>
              <a:t> (2008) </a:t>
            </a:r>
            <a:r>
              <a:rPr lang="en-US" sz="2400" i="1" dirty="0" smtClean="0"/>
              <a:t>JTB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Signaling Systems are attractors.</a:t>
            </a:r>
          </a:p>
          <a:p>
            <a:pPr marL="0" indent="0">
              <a:buNone/>
            </a:pPr>
            <a:r>
              <a:rPr lang="en-US" dirty="0" smtClean="0"/>
              <a:t>Pooling equilibria are all dynamically unstable.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Signaling systems emerge spontaneously from almost every starting point.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167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4769"/>
          </a:xfrm>
        </p:spPr>
        <p:txBody>
          <a:bodyPr>
            <a:normAutofit/>
          </a:bodyPr>
          <a:lstStyle/>
          <a:p>
            <a:r>
              <a:rPr lang="en-US" dirty="0" smtClean="0"/>
              <a:t>A result almost too strong to believe.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3238"/>
            <a:ext cx="8229600" cy="3012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We started by asking whether it is possible 		for meaning to emerge spontaneously.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Here it seems almost necessary for 					signaling to evolve.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result robust?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3238"/>
            <a:ext cx="8229600" cy="3012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The model is not </a:t>
            </a:r>
            <a:r>
              <a:rPr lang="en-US" b="1" i="1" dirty="0" smtClean="0"/>
              <a:t>structurally stable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Dynamics (given by a vector field) is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Structurally Unstable</a:t>
            </a:r>
            <a:r>
              <a:rPr lang="en-US" dirty="0" smtClean="0"/>
              <a:t> 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an arbitrarily small change in the vector field yields a qualitatively different dynamics.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/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SIGNALING GAMES:</a:t>
            </a:r>
            <a:br>
              <a:rPr lang="en-US" sz="3200" dirty="0" smtClean="0">
                <a:cs typeface="+mj-cs"/>
              </a:rPr>
            </a:br>
            <a:r>
              <a:rPr lang="en-US" sz="2000" dirty="0" smtClean="0">
                <a:cs typeface="+mj-cs"/>
              </a:rPr>
              <a:t/>
            </a:r>
            <a:br>
              <a:rPr lang="en-US" sz="2000" dirty="0" smtClean="0">
                <a:cs typeface="+mj-cs"/>
              </a:rPr>
            </a:br>
            <a:r>
              <a:rPr lang="en-US" sz="2800" dirty="0" smtClean="0">
                <a:latin typeface="+mn-lt"/>
                <a:cs typeface="Baskerville"/>
              </a:rPr>
              <a:t>Dynamics and Learning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096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Palatino Linotype" charset="0"/>
                <a:cs typeface="+mn-cs"/>
              </a:rPr>
              <a:t>NASSLI 2016</a:t>
            </a:r>
          </a:p>
          <a:p>
            <a:pPr eaLnBrk="1" hangingPunct="1">
              <a:defRPr/>
            </a:pPr>
            <a:r>
              <a:rPr lang="en-US" sz="2400" dirty="0" smtClean="0">
                <a:latin typeface="Palatino Linotype" charset="0"/>
              </a:rPr>
              <a:t>Wednesday</a:t>
            </a:r>
            <a:endParaRPr lang="en-US" sz="2400" dirty="0" smtClean="0">
              <a:latin typeface="Palatino Linotyp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1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Arbitrarily small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each point in the simplex, for each component, there is a numerical difference. Take the maximum.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Take the least upper bound of these numbers.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the distance between the vector fields.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Qualitatively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187"/>
            <a:ext cx="8229600" cy="39309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vector fields are </a:t>
            </a:r>
            <a:r>
              <a:rPr lang="en-US" i="1" dirty="0" smtClean="0"/>
              <a:t>qualitatively the same</a:t>
            </a:r>
            <a:r>
              <a:rPr lang="en-US" dirty="0" smtClean="0"/>
              <a:t>, i.e.</a:t>
            </a:r>
          </a:p>
          <a:p>
            <a:pPr marL="0" indent="0">
              <a:buNone/>
            </a:pPr>
            <a:r>
              <a:rPr lang="en-US" dirty="0" smtClean="0"/>
              <a:t>(topologically equivalent) if there is homeomorphism of the simplex to itself that takes the orbits of one into the orbits of the other (preserving sense of the orbits).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2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Perturbation 1: States not </a:t>
            </a:r>
            <a:r>
              <a:rPr lang="en-US" sz="3600" dirty="0" err="1" smtClean="0"/>
              <a:t>equiprobable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Component of pooling equilibria collapses from a plane to a line.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Interior points of this line now stable.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Pooling has a positive basin of attraction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88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Perturbation 1:</a:t>
            </a:r>
            <a:r>
              <a:rPr lang="en-US" dirty="0" smtClean="0"/>
              <a:t> States not </a:t>
            </a:r>
            <a:r>
              <a:rPr lang="en-US" dirty="0" err="1" smtClean="0"/>
              <a:t>equiprobable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Component of pooling equilibria collapses from a plane to a line.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Interior points of </a:t>
            </a:r>
            <a:r>
              <a:rPr lang="en-US" smtClean="0"/>
              <a:t>this line now </a:t>
            </a:r>
            <a:r>
              <a:rPr lang="en-US" dirty="0" smtClean="0"/>
              <a:t>stable.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Pooling has a positive basin of attraction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-- but this model </a:t>
            </a:r>
            <a:r>
              <a:rPr lang="en-US" i="1" dirty="0" smtClean="0"/>
              <a:t>also is not structurally stable.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28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67589"/>
          </a:xfrm>
        </p:spPr>
        <p:txBody>
          <a:bodyPr/>
          <a:lstStyle/>
          <a:p>
            <a:r>
              <a:rPr lang="en-US" sz="3600" dirty="0" smtClean="0"/>
              <a:t>Perturbation 2</a:t>
            </a:r>
            <a:r>
              <a:rPr lang="en-US" dirty="0" smtClean="0"/>
              <a:t>: mutation</a:t>
            </a:r>
            <a:br>
              <a:rPr lang="en-US" dirty="0" smtClean="0"/>
            </a:br>
            <a:r>
              <a:rPr lang="en-US" dirty="0" smtClean="0"/>
              <a:t>(or experimentation)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4706"/>
            <a:ext cx="8229600" cy="37114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Replicator Dynamics replaced by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Selection-Mutation dynamics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Experimentation rates might be different for receivers, ∊, and for senders,∂.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Pooling equilibria collapse to a single point.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Is it dynamically unstable, stable, strongly stable?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It depends.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Perturbation: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Pooling equilibria collapse to a single point.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Is it dynamically unstable, stable, strongly stable?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It depends</a:t>
            </a:r>
            <a:r>
              <a:rPr lang="en-US" dirty="0"/>
              <a:t> </a:t>
            </a:r>
            <a:r>
              <a:rPr lang="en-US" dirty="0" smtClean="0"/>
              <a:t>on:</a:t>
            </a:r>
          </a:p>
          <a:p>
            <a:pPr marL="0" indent="0">
              <a:buNone/>
            </a:pPr>
            <a:r>
              <a:rPr lang="en-US" dirty="0" smtClean="0"/>
              <a:t> - the disparity in the probabilities of the states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the relative mutation rates in the two 	populations</a:t>
            </a:r>
          </a:p>
          <a:p>
            <a:pPr marL="0" indent="0">
              <a:buNone/>
            </a:pPr>
            <a:r>
              <a:rPr lang="en-US" sz="2400" dirty="0" smtClean="0"/>
              <a:t>		(</a:t>
            </a:r>
            <a:r>
              <a:rPr lang="en-US" sz="2400" dirty="0" err="1"/>
              <a:t>Hofbauer</a:t>
            </a:r>
            <a:r>
              <a:rPr lang="en-US" sz="2400" dirty="0"/>
              <a:t> and </a:t>
            </a:r>
            <a:r>
              <a:rPr lang="en-US" sz="2400" dirty="0" err="1"/>
              <a:t>Huttegger</a:t>
            </a:r>
            <a:r>
              <a:rPr lang="en-US" sz="2400" dirty="0"/>
              <a:t> </a:t>
            </a:r>
            <a:r>
              <a:rPr lang="en-US" sz="2400" i="1" dirty="0"/>
              <a:t>JTB</a:t>
            </a:r>
            <a:r>
              <a:rPr lang="en-US" sz="2400" dirty="0"/>
              <a:t> 2008)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Pooling equilibria collapse to a single point.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2800" dirty="0" smtClean="0"/>
              <a:t>If mutation rates are equal </a:t>
            </a:r>
            <a:r>
              <a:rPr lang="en-US" sz="2000" dirty="0" smtClean="0"/>
              <a:t>(and small) </a:t>
            </a:r>
            <a:r>
              <a:rPr lang="en-US" sz="2800" dirty="0" smtClean="0"/>
              <a:t>a qualitative transition from unstable to stable takes place at about </a:t>
            </a:r>
          </a:p>
          <a:p>
            <a:pPr marL="0" indent="0">
              <a:buNone/>
            </a:pPr>
            <a:r>
              <a:rPr lang="en-US" sz="2800" dirty="0" smtClean="0"/>
              <a:t>				p = .788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Pooling equilibria collapse to a single point.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2800" dirty="0" smtClean="0"/>
              <a:t>If mutation rates are equal </a:t>
            </a:r>
            <a:r>
              <a:rPr lang="en-US" sz="2000" dirty="0" smtClean="0"/>
              <a:t>(and small) </a:t>
            </a:r>
            <a:r>
              <a:rPr lang="en-US" sz="2800" dirty="0" smtClean="0"/>
              <a:t>a qualitative transition from unstable to stable takes place at about </a:t>
            </a:r>
          </a:p>
          <a:p>
            <a:pPr marL="0" indent="0">
              <a:buNone/>
            </a:pPr>
            <a:r>
              <a:rPr lang="en-US" sz="2800" dirty="0" smtClean="0"/>
              <a:t>				p = .788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… but if the receiver is at least twice as likely to mutate as the sender, the point is always unstable.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Pooling equilibria collapse to a single point.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2800" dirty="0" smtClean="0"/>
              <a:t>If mutation rates are equal </a:t>
            </a:r>
            <a:r>
              <a:rPr lang="en-US" sz="2000" dirty="0" smtClean="0"/>
              <a:t>(and small) </a:t>
            </a:r>
            <a:r>
              <a:rPr lang="en-US" sz="2800" dirty="0" smtClean="0"/>
              <a:t>a qualitative transition from unstable to stable takes place at about </a:t>
            </a:r>
          </a:p>
          <a:p>
            <a:pPr marL="0" indent="0">
              <a:buNone/>
            </a:pPr>
            <a:r>
              <a:rPr lang="en-US" sz="2800" dirty="0" smtClean="0"/>
              <a:t>				p = .788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… but if the receiver is at least twice as likely to mutate as the sender, the point is always unstable.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Model is structurally stable.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0410"/>
            <a:ext cx="7772400" cy="3200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Evolutionary Dynamics </a:t>
            </a:r>
            <a:br>
              <a:rPr lang="en-US" sz="3600" dirty="0" smtClean="0"/>
            </a:br>
            <a:r>
              <a:rPr lang="en-US" sz="3600" dirty="0" smtClean="0"/>
              <a:t>of</a:t>
            </a:r>
            <a:br>
              <a:rPr lang="en-US" sz="3600" dirty="0" smtClean="0"/>
            </a:br>
            <a:r>
              <a:rPr lang="en-US" sz="3600" dirty="0" smtClean="0"/>
              <a:t>Lewis Signaling Games</a:t>
            </a:r>
            <a:endParaRPr lang="en-US" sz="3600" dirty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-1246188" y="2209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64" y="18364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states, 3 signals, 3 acts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States equiprobable</a:t>
            </a:r>
          </a:p>
          <a:p>
            <a:pPr marL="0" indent="0">
              <a:buNone/>
            </a:pPr>
            <a:r>
              <a:rPr lang="en-US" dirty="0" smtClean="0"/>
              <a:t>			Partial pooling can evolve.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States not equiprobable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Total pooling can evolve (as before)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64" y="18364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states, 3 signals, 3 acts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Mutation helps, as with 2 by 2 by 2.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Analysis is complex.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See </a:t>
            </a:r>
            <a:r>
              <a:rPr lang="en-US" dirty="0" err="1" smtClean="0"/>
              <a:t>Hofbauer</a:t>
            </a:r>
            <a:r>
              <a:rPr lang="en-US" dirty="0" smtClean="0"/>
              <a:t> and </a:t>
            </a:r>
            <a:r>
              <a:rPr lang="en-US" dirty="0" err="1" smtClean="0"/>
              <a:t>Huttegger</a:t>
            </a:r>
            <a:r>
              <a:rPr lang="en-US" dirty="0" smtClean="0"/>
              <a:t>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Peek Beyond Common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on R-S-P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251525"/>
              </p:ext>
            </p:extLst>
          </p:nvPr>
        </p:nvGraphicFramePr>
        <p:xfrm>
          <a:off x="1195292" y="1600200"/>
          <a:ext cx="6887884" cy="3300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1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26"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-1, 1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.5, -.5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1, -1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26"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1,-1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-1, 1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.5, -.5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26">
                <a:tc>
                  <a:txBody>
                    <a:bodyPr/>
                    <a:lstStyle/>
                    <a:p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.5, -.5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1,-1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-1, 1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8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5512"/>
          </a:xfrm>
        </p:spPr>
        <p:txBody>
          <a:bodyPr>
            <a:normAutofit/>
          </a:bodyPr>
          <a:lstStyle/>
          <a:p>
            <a:r>
              <a:rPr lang="en-US" dirty="0" smtClean="0"/>
              <a:t>Chaos</a:t>
            </a:r>
            <a:br>
              <a:rPr lang="en-US" dirty="0" smtClean="0"/>
            </a:br>
            <a:r>
              <a:rPr lang="en-US" sz="2400" dirty="0" smtClean="0"/>
              <a:t>(structurally stable)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6941" y="5779248"/>
            <a:ext cx="44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Wagner </a:t>
            </a:r>
            <a:r>
              <a:rPr lang="en-US" i="1" dirty="0" smtClean="0"/>
              <a:t>BJPS</a:t>
            </a:r>
            <a:r>
              <a:rPr lang="en-US" dirty="0" smtClean="0"/>
              <a:t> 2012, </a:t>
            </a:r>
          </a:p>
          <a:p>
            <a:r>
              <a:rPr lang="en-US" dirty="0" smtClean="0"/>
              <a:t>Sato Akiyama, Farmer, PNAS 2002.</a:t>
            </a:r>
            <a:endParaRPr lang="en-US" dirty="0"/>
          </a:p>
        </p:txBody>
      </p:sp>
      <p:pic>
        <p:nvPicPr>
          <p:cNvPr id="6" name="Content Placeholder 5" descr="RSPeta5SimplexX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30" r="-29930"/>
          <a:stretch>
            <a:fillRect/>
          </a:stretch>
        </p:blipFill>
        <p:spPr>
          <a:xfrm>
            <a:off x="584200" y="139551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500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8068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 Mixed Interests </a:t>
            </a:r>
            <a:br>
              <a:rPr lang="en-US" sz="3600" i="1" dirty="0" smtClean="0"/>
            </a:br>
            <a:r>
              <a:rPr lang="en-US" sz="2800" i="1" dirty="0" smtClean="0"/>
              <a:t>with Differential Signaling Costs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01246" y="2446066"/>
            <a:ext cx="63337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Cycles also occur here in a non-trivial way in:</a:t>
            </a:r>
            <a:endParaRPr lang="en-US" sz="3200" dirty="0"/>
          </a:p>
          <a:p>
            <a:r>
              <a:rPr lang="en-US" sz="3200" dirty="0" smtClean="0"/>
              <a:t>Spence Signaling Game</a:t>
            </a:r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Noldeke</a:t>
            </a:r>
            <a:r>
              <a:rPr lang="en-US" sz="2400" dirty="0" smtClean="0"/>
              <a:t> &amp;Samuelson </a:t>
            </a:r>
            <a:r>
              <a:rPr lang="en-US" sz="2400" i="1" dirty="0" smtClean="0"/>
              <a:t>J. Econ. Th. (1997)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Wagner </a:t>
            </a:r>
            <a:r>
              <a:rPr lang="en-US" sz="2400" i="1" dirty="0" smtClean="0"/>
              <a:t>Games </a:t>
            </a:r>
            <a:r>
              <a:rPr lang="en-US" sz="2400" dirty="0" smtClean="0"/>
              <a:t>(2013)</a:t>
            </a:r>
            <a:endParaRPr lang="en-US" sz="2400" dirty="0"/>
          </a:p>
          <a:p>
            <a:r>
              <a:rPr lang="en-US" sz="3200" dirty="0" smtClean="0"/>
              <a:t>Sir Philip Sydney Game </a:t>
            </a:r>
          </a:p>
          <a:p>
            <a:r>
              <a:rPr lang="en-US" sz="3200" dirty="0"/>
              <a:t>	</a:t>
            </a:r>
            <a:r>
              <a:rPr lang="en-US" sz="2400" dirty="0" smtClean="0"/>
              <a:t>- </a:t>
            </a:r>
            <a:r>
              <a:rPr lang="en-US" sz="2400" dirty="0" err="1" smtClean="0"/>
              <a:t>Huttegger</a:t>
            </a:r>
            <a:r>
              <a:rPr lang="en-US" sz="2400" dirty="0" smtClean="0"/>
              <a:t> &amp; </a:t>
            </a:r>
            <a:r>
              <a:rPr lang="en-US" sz="2400" dirty="0" err="1" smtClean="0"/>
              <a:t>Zollman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Proc.Roy.Soc</a:t>
            </a:r>
            <a:r>
              <a:rPr lang="en-US" sz="2400" dirty="0" smtClean="0"/>
              <a:t>.(2010)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8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Cycles around Hybrid Equilibrium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9445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562100"/>
            <a:ext cx="32956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3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Replicator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7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With common interest, emergence of signaling systems with positive probability is ubiquitous, but with probability 1 only in special circumstances.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With opposed interests, equilibrium may not be reached, but rather persistent “Red Queen” information transmission.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well-known costly signaling games the “Red Queen” is a real possibility.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II. Finite Population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Frequency-Dependent Moran Process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 rare mutations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Dependent Moran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Everyone plays the base game with everyone 	else, to establish fitness.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One individual leaves to group (dies); a new one walks in the door (is born). The new individual imitates a 	strategy in the population with probability 	proportional to its average success.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Fudenberg</a:t>
            </a:r>
            <a:r>
              <a:rPr lang="en-US" sz="2400" dirty="0" smtClean="0"/>
              <a:t>, </a:t>
            </a:r>
            <a:r>
              <a:rPr lang="en-US" sz="2400" dirty="0" err="1" smtClean="0"/>
              <a:t>Imhoff</a:t>
            </a:r>
            <a:r>
              <a:rPr lang="en-US" sz="2400" dirty="0" smtClean="0"/>
              <a:t>, Nowak, Taylor (2004)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75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Hamilton						Maynard Smith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25" r="-138"/>
          <a:stretch/>
        </p:blipFill>
        <p:spPr>
          <a:xfrm>
            <a:off x="4325270" y="1943100"/>
            <a:ext cx="4361529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7"/>
            <a:ext cx="3868070" cy="49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00" y="526645"/>
            <a:ext cx="8469962" cy="6062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Markov chain where the state is the number of members of the population playing each strategy.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Monomorphisms</a:t>
            </a:r>
            <a:r>
              <a:rPr lang="en-US" dirty="0" smtClean="0"/>
              <a:t> are the unique absorbing states.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Add mutation</a:t>
            </a:r>
            <a:r>
              <a:rPr lang="en-US" dirty="0" smtClean="0"/>
              <a:t>: The new member with some small probability chooses any strategy (including those extinct).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 the Markov chain is </a:t>
            </a:r>
            <a:r>
              <a:rPr lang="en-US" dirty="0" err="1" smtClean="0"/>
              <a:t>ergodic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Mutation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Study the proportion of time a population spends in states in the limit,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-as mutation rate goes to zero.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Fudenberg</a:t>
            </a:r>
            <a:r>
              <a:rPr lang="en-US" sz="2400" dirty="0" smtClean="0"/>
              <a:t> and </a:t>
            </a:r>
            <a:r>
              <a:rPr lang="en-US" sz="2400" dirty="0" err="1" smtClean="0"/>
              <a:t>Imhof</a:t>
            </a:r>
            <a:r>
              <a:rPr lang="en-US" sz="2400" dirty="0" smtClean="0"/>
              <a:t> </a:t>
            </a:r>
            <a:r>
              <a:rPr lang="en-US" sz="2400" i="1" dirty="0" smtClean="0"/>
              <a:t>JET </a:t>
            </a:r>
            <a:r>
              <a:rPr lang="en-US" sz="2400" dirty="0" smtClean="0"/>
              <a:t>(2006)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(It suffices to study transition probabilities between </a:t>
            </a:r>
            <a:r>
              <a:rPr lang="en-US" sz="2400" dirty="0" err="1" smtClean="0"/>
              <a:t>monomorphisms</a:t>
            </a:r>
            <a:r>
              <a:rPr lang="en-US" sz="2400" dirty="0" smtClean="0"/>
              <a:t>, initiated by one mutation.)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 Type of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Sender is one of two types, High or Low.</a:t>
            </a:r>
          </a:p>
          <a:p>
            <a:pPr marL="0" indent="0">
              <a:buNone/>
            </a:pPr>
            <a:r>
              <a:rPr lang="en-US" dirty="0" smtClean="0"/>
              <a:t>- Sender sends one of two signals. </a:t>
            </a:r>
            <a:r>
              <a:rPr lang="en-US" sz="2800" i="1" dirty="0" smtClean="0"/>
              <a:t>(cost-free)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Receiver has two acts, one which she would prefer for the high sender; the other for the low sender.</a:t>
            </a:r>
          </a:p>
          <a:p>
            <a:pPr>
              <a:buFontTx/>
              <a:buChar char="-"/>
            </a:pPr>
            <a:r>
              <a:rPr lang="en-US" dirty="0" smtClean="0"/>
              <a:t>But Sender would always prefer to be treated as a high type.</a:t>
            </a:r>
          </a:p>
          <a:p>
            <a:pPr>
              <a:buFontTx/>
              <a:buChar char="-"/>
            </a:pPr>
            <a:r>
              <a:rPr lang="en-US" dirty="0" smtClean="0"/>
              <a:t>The only Nash equilibria are pooling.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415360"/>
              </p:ext>
            </p:extLst>
          </p:nvPr>
        </p:nvGraphicFramePr>
        <p:xfrm>
          <a:off x="1348278" y="1600200"/>
          <a:ext cx="5832093" cy="15290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4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 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1, 1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0, 0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1, 0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.8, 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8278" y="3888617"/>
            <a:ext cx="63808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 probability of state 1 (high) = .4.</a:t>
            </a:r>
          </a:p>
          <a:p>
            <a:endParaRPr lang="en-US" dirty="0"/>
          </a:p>
          <a:p>
            <a:r>
              <a:rPr lang="en-US" dirty="0" smtClean="0"/>
              <a:t>Symmetrize the game</a:t>
            </a:r>
          </a:p>
          <a:p>
            <a:endParaRPr lang="en-US" dirty="0"/>
          </a:p>
          <a:p>
            <a:r>
              <a:rPr lang="en-US" dirty="0" smtClean="0"/>
              <a:t> population size = 50</a:t>
            </a:r>
          </a:p>
        </p:txBody>
      </p:sp>
    </p:spTree>
    <p:extLst>
      <p:ext uri="{BB962C8B-B14F-4D97-AF65-F5344CB8AC3E}">
        <p14:creationId xmlns:p14="http://schemas.microsoft.com/office/powerpoint/2010/main" val="33096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Long-run Behavior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(from Wagner </a:t>
            </a:r>
            <a:r>
              <a:rPr lang="en-US" sz="2000" i="1" dirty="0" smtClean="0"/>
              <a:t>BJPS </a:t>
            </a:r>
            <a:r>
              <a:rPr lang="en-US" sz="2000" dirty="0" smtClean="0"/>
              <a:t>2014)</a:t>
            </a:r>
            <a:endParaRPr lang="en-US" dirty="0"/>
          </a:p>
        </p:txBody>
      </p:sp>
      <p:pic>
        <p:nvPicPr>
          <p:cNvPr id="5" name="Content Placeholder 4" descr="Figure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7" r="-117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32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925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Related:</a:t>
            </a:r>
          </a:p>
          <a:p>
            <a:pPr marL="0" indent="0">
              <a:buNone/>
            </a:pPr>
            <a:r>
              <a:rPr lang="en-US" dirty="0" smtClean="0"/>
              <a:t>		Costless Pre-play </a:t>
            </a:r>
            <a:r>
              <a:rPr lang="en-US" dirty="0"/>
              <a:t>Exchange of </a:t>
            </a:r>
            <a:r>
              <a:rPr lang="en-US" dirty="0" smtClean="0"/>
              <a:t>Signals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-in Stag Hunt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-in PD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More Signals are better.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Santos, </a:t>
            </a:r>
            <a:r>
              <a:rPr lang="en-US" sz="2400" dirty="0"/>
              <a:t>P</a:t>
            </a:r>
            <a:r>
              <a:rPr lang="en-US" sz="2400" dirty="0" smtClean="0"/>
              <a:t>acheco, Skyrms </a:t>
            </a:r>
            <a:r>
              <a:rPr lang="en-US" sz="2400" i="1" dirty="0" smtClean="0"/>
              <a:t>JTB</a:t>
            </a:r>
            <a:r>
              <a:rPr lang="en-US" sz="2400" dirty="0" smtClean="0"/>
              <a:t> (2011)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Replicator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7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With common interest, emergence of signaling systems is guaranteed only in special circumstances.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With opposed interests, equilibrium may not be reached, but rather persistent “Red Queen” information transmission.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well-known costly signaling games the “Red Queen” is a real possibility.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Moran Process, Small Mutation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small population may spend most of its time in a signaling system – even when pooling is the only Nash equilibrium.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Pre-play signaling can lead to high levels of cooperation – in Stag Hunt, and even in PD.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Selection-Mutation Dynamics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1" y="2853743"/>
            <a:ext cx="10536904" cy="1505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949" y="5033251"/>
            <a:ext cx="8058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Hofbauer</a:t>
            </a:r>
            <a:r>
              <a:rPr lang="en-US" sz="2000" dirty="0" smtClean="0"/>
              <a:t>  (1985) </a:t>
            </a:r>
            <a:r>
              <a:rPr lang="en-US" sz="2000" i="1" dirty="0" smtClean="0"/>
              <a:t>J. Math. Bio.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93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0" t="8753" r="25710" b="8753"/>
          <a:stretch/>
        </p:blipFill>
        <p:spPr>
          <a:xfrm>
            <a:off x="1402794" y="961322"/>
            <a:ext cx="5168187" cy="4924511"/>
          </a:xfrm>
        </p:spPr>
      </p:pic>
      <p:sp>
        <p:nvSpPr>
          <p:cNvPr id="2" name="TextBox 1"/>
          <p:cNvSpPr txBox="1"/>
          <p:nvPr/>
        </p:nvSpPr>
        <p:spPr>
          <a:xfrm>
            <a:off x="2880989" y="153303"/>
            <a:ext cx="246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Peter Taylor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6630" y="6060278"/>
            <a:ext cx="672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&amp; J. “Evolutionarily Stable Strategies and Game Dynamics” (1978)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Selection-mutation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Pooling equilibria collapse to a single point.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Is it dynamically unstable, stable, strongly stable?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It depends.     </a:t>
            </a:r>
            <a:r>
              <a:rPr lang="en-US" sz="2400" dirty="0" smtClean="0"/>
              <a:t>(</a:t>
            </a:r>
            <a:r>
              <a:rPr lang="en-US" sz="2400" dirty="0" err="1" smtClean="0"/>
              <a:t>Hofbauer</a:t>
            </a:r>
            <a:r>
              <a:rPr lang="en-US" sz="2400" dirty="0" smtClean="0"/>
              <a:t> and </a:t>
            </a:r>
            <a:r>
              <a:rPr lang="en-US" sz="2400" dirty="0" err="1" smtClean="0"/>
              <a:t>Huttegger</a:t>
            </a:r>
            <a:r>
              <a:rPr lang="en-US" sz="2400" dirty="0" smtClean="0"/>
              <a:t> </a:t>
            </a:r>
            <a:r>
              <a:rPr lang="en-US" sz="2400" i="1" dirty="0" smtClean="0"/>
              <a:t>JTB</a:t>
            </a:r>
            <a:r>
              <a:rPr lang="en-US" sz="2400" dirty="0" smtClean="0"/>
              <a:t> 2008).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If</a:t>
            </a:r>
            <a:r>
              <a:rPr lang="en-US" dirty="0" smtClean="0"/>
              <a:t> 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 sink, otherwise a saddle. (for small mutation rates).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67" y="4064214"/>
            <a:ext cx="3883538" cy="11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4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989" y="153303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Leo </a:t>
            </a:r>
            <a:r>
              <a:rPr lang="en-US" sz="3600" dirty="0" err="1" smtClean="0"/>
              <a:t>Jonker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6630" y="6060278"/>
            <a:ext cx="672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&amp; J. “Evolutionarily Stable Strategies and Game Dynamics” (1978)</a:t>
            </a:r>
            <a:endParaRPr lang="en-US" dirty="0"/>
          </a:p>
        </p:txBody>
      </p:sp>
      <p:pic>
        <p:nvPicPr>
          <p:cNvPr id="6" name="Content Placeholder 5" descr="me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2" r="-3632"/>
          <a:stretch>
            <a:fillRect/>
          </a:stretch>
        </p:blipFill>
        <p:spPr>
          <a:xfrm>
            <a:off x="457200" y="996650"/>
            <a:ext cx="8229600" cy="5129513"/>
          </a:xfrm>
        </p:spPr>
      </p:pic>
    </p:spTree>
    <p:extLst>
      <p:ext uri="{BB962C8B-B14F-4D97-AF65-F5344CB8AC3E}">
        <p14:creationId xmlns:p14="http://schemas.microsoft.com/office/powerpoint/2010/main" val="19670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Replicator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89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/>
              <a:t>Differential Reproduction</a:t>
            </a:r>
          </a:p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/>
              <a:t>Differential Imitation</a:t>
            </a:r>
          </a:p>
          <a:p>
            <a:pPr marL="514350" indent="-514350">
              <a:buAutoNum type="arabicPeriod"/>
            </a:pPr>
            <a:endParaRPr lang="en-US" sz="3600" dirty="0"/>
          </a:p>
          <a:p>
            <a:pPr marL="0" indent="0">
              <a:buNone/>
            </a:pPr>
            <a:r>
              <a:rPr lang="en-US" sz="2800" dirty="0" smtClean="0"/>
              <a:t>Note: qualitative behavior of replicator dynamics may 		generalize</a:t>
            </a:r>
            <a:r>
              <a:rPr lang="en-US" sz="2800" dirty="0"/>
              <a:t> </a:t>
            </a:r>
            <a:r>
              <a:rPr lang="en-US" sz="2800" dirty="0" smtClean="0"/>
              <a:t>to a wide class of adaptive dynamics.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57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Replicator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2383"/>
            <a:ext cx="8229600" cy="33037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’ = x</a:t>
            </a:r>
            <a:r>
              <a:rPr lang="en-US" baseline="-25000" dirty="0" smtClean="0"/>
              <a:t>i</a:t>
            </a:r>
            <a:r>
              <a:rPr lang="en-US" dirty="0" smtClean="0"/>
              <a:t> (average fitness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– average fitness pop.)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109" r="-6109"/>
          <a:stretch>
            <a:fillRect/>
          </a:stretch>
        </p:blipFill>
        <p:spPr>
          <a:xfrm>
            <a:off x="658813" y="274638"/>
            <a:ext cx="8229600" cy="6127750"/>
          </a:xfrm>
        </p:spPr>
      </p:pic>
      <p:sp>
        <p:nvSpPr>
          <p:cNvPr id="3" name="TextBox 2"/>
          <p:cNvSpPr txBox="1"/>
          <p:nvPr/>
        </p:nvSpPr>
        <p:spPr>
          <a:xfrm>
            <a:off x="914912" y="751000"/>
            <a:ext cx="140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Bargaining 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82879" y="6314653"/>
            <a:ext cx="33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Orbits: replicator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1012</Words>
  <Application>Microsoft Office PowerPoint</Application>
  <PresentationFormat>On-screen Show (4:3)</PresentationFormat>
  <Paragraphs>264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ＭＳ Ｐゴシック</vt:lpstr>
      <vt:lpstr>Arial</vt:lpstr>
      <vt:lpstr>Baskerville</vt:lpstr>
      <vt:lpstr>Calibri</vt:lpstr>
      <vt:lpstr>Palatino Linotype</vt:lpstr>
      <vt:lpstr>Times New Roman</vt:lpstr>
      <vt:lpstr>Office Theme</vt:lpstr>
      <vt:lpstr>Tomorrow-  Move to S-120</vt:lpstr>
      <vt:lpstr> SIGNALING GAMES:  Dynamics and Learning</vt:lpstr>
      <vt:lpstr>Evolutionary Dynamics  of Lewis Signaling Games</vt:lpstr>
      <vt:lpstr>Hamilton      Maynard Smith</vt:lpstr>
      <vt:lpstr>PowerPoint Presentation</vt:lpstr>
      <vt:lpstr>PowerPoint Presentation</vt:lpstr>
      <vt:lpstr>Replicator Dynamics</vt:lpstr>
      <vt:lpstr>Replicator Dynamics</vt:lpstr>
      <vt:lpstr>PowerPoint Presentation</vt:lpstr>
      <vt:lpstr>A Rock-Scissors-Paper Type Example </vt:lpstr>
      <vt:lpstr>The Simplest Lewis Signaling Game </vt:lpstr>
      <vt:lpstr>PowerPoint Presentation</vt:lpstr>
      <vt:lpstr>PowerPoint Presentation</vt:lpstr>
      <vt:lpstr>PowerPoint Presentation</vt:lpstr>
      <vt:lpstr>PowerPoint Presentation</vt:lpstr>
      <vt:lpstr>Analytic Proof 2 population  (Hofbauer and Huttegger (2008) JTB</vt:lpstr>
      <vt:lpstr>A result almost too strong to believe.</vt:lpstr>
      <vt:lpstr>Is this result robust?</vt:lpstr>
      <vt:lpstr>Structural Stability</vt:lpstr>
      <vt:lpstr>Arbitrarily small difference?</vt:lpstr>
      <vt:lpstr>Qualitatively Different?</vt:lpstr>
      <vt:lpstr>Perturbation 1: States not equiprobable</vt:lpstr>
      <vt:lpstr>Perturbation 1: States not equiprobable</vt:lpstr>
      <vt:lpstr>Perturbation 2: mutation (or experimentation)</vt:lpstr>
      <vt:lpstr>Mutation</vt:lpstr>
      <vt:lpstr>Perturbation: mutation</vt:lpstr>
      <vt:lpstr>Mutation</vt:lpstr>
      <vt:lpstr>Mutation</vt:lpstr>
      <vt:lpstr>Mutation</vt:lpstr>
      <vt:lpstr>What about 3?</vt:lpstr>
      <vt:lpstr>What about 3?</vt:lpstr>
      <vt:lpstr>A Peek Beyond Common Interest</vt:lpstr>
      <vt:lpstr>Variation on R-S-P</vt:lpstr>
      <vt:lpstr>Chaos (structurally stable)</vt:lpstr>
      <vt:lpstr> Mixed Interests  with Differential Signaling Costs</vt:lpstr>
      <vt:lpstr> Cycles around Hybrid Equilibrium</vt:lpstr>
      <vt:lpstr>Summary: Replicator</vt:lpstr>
      <vt:lpstr>II. Finite Population</vt:lpstr>
      <vt:lpstr>Frequency Dependent Moran Process</vt:lpstr>
      <vt:lpstr>PowerPoint Presentation</vt:lpstr>
      <vt:lpstr>Small Mutation Limit</vt:lpstr>
      <vt:lpstr> A Type of Game</vt:lpstr>
      <vt:lpstr>Numerical Example</vt:lpstr>
      <vt:lpstr>Long-run Behavior (from Wagner BJPS 2014)</vt:lpstr>
      <vt:lpstr>PowerPoint Presentation</vt:lpstr>
      <vt:lpstr>Summary: Replicator</vt:lpstr>
      <vt:lpstr>Summary: Moran Process, Small Mutation Limit</vt:lpstr>
      <vt:lpstr>Thank you.</vt:lpstr>
      <vt:lpstr>Selection-Mutation Dynamics</vt:lpstr>
      <vt:lpstr>Selection-mutation dynamics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of Signaling</dc:title>
  <dc:creator>Brian Skyrms</dc:creator>
  <cp:lastModifiedBy>Patty Jones</cp:lastModifiedBy>
  <cp:revision>137</cp:revision>
  <dcterms:created xsi:type="dcterms:W3CDTF">2013-01-14T19:16:20Z</dcterms:created>
  <dcterms:modified xsi:type="dcterms:W3CDTF">2016-08-03T18:37:13Z</dcterms:modified>
</cp:coreProperties>
</file>