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317" r:id="rId3"/>
    <p:sldId id="318" r:id="rId4"/>
    <p:sldId id="301" r:id="rId5"/>
    <p:sldId id="331" r:id="rId6"/>
    <p:sldId id="332" r:id="rId7"/>
    <p:sldId id="333" r:id="rId8"/>
    <p:sldId id="334" r:id="rId9"/>
    <p:sldId id="336" r:id="rId10"/>
    <p:sldId id="337" r:id="rId11"/>
    <p:sldId id="338" r:id="rId12"/>
    <p:sldId id="339" r:id="rId13"/>
    <p:sldId id="340" r:id="rId14"/>
    <p:sldId id="341" r:id="rId15"/>
    <p:sldId id="342" r:id="rId16"/>
    <p:sldId id="343" r:id="rId17"/>
    <p:sldId id="344" r:id="rId18"/>
    <p:sldId id="323" r:id="rId19"/>
    <p:sldId id="324" r:id="rId20"/>
    <p:sldId id="346" r:id="rId21"/>
    <p:sldId id="325" r:id="rId22"/>
    <p:sldId id="327" r:id="rId23"/>
    <p:sldId id="328" r:id="rId24"/>
    <p:sldId id="330" r:id="rId25"/>
    <p:sldId id="316" r:id="rId26"/>
    <p:sldId id="314" r:id="rId27"/>
    <p:sldId id="315" r:id="rId28"/>
    <p:sldId id="294" r:id="rId29"/>
    <p:sldId id="285" r:id="rId30"/>
    <p:sldId id="280" r:id="rId31"/>
    <p:sldId id="295" r:id="rId32"/>
    <p:sldId id="304" r:id="rId33"/>
    <p:sldId id="313" r:id="rId34"/>
    <p:sldId id="302" r:id="rId35"/>
    <p:sldId id="303" r:id="rId36"/>
    <p:sldId id="286" r:id="rId37"/>
    <p:sldId id="305" r:id="rId38"/>
    <p:sldId id="306" r:id="rId39"/>
    <p:sldId id="307" r:id="rId40"/>
    <p:sldId id="308" r:id="rId41"/>
    <p:sldId id="263" r:id="rId42"/>
    <p:sldId id="269" r:id="rId43"/>
    <p:sldId id="267" r:id="rId44"/>
    <p:sldId id="264" r:id="rId45"/>
    <p:sldId id="345" r:id="rId46"/>
    <p:sldId id="265" r:id="rId47"/>
    <p:sldId id="270" r:id="rId48"/>
    <p:sldId id="309" r:id="rId49"/>
    <p:sldId id="310" r:id="rId50"/>
    <p:sldId id="311" r:id="rId51"/>
    <p:sldId id="257" r:id="rId52"/>
    <p:sldId id="259" r:id="rId53"/>
    <p:sldId id="293" r:id="rId54"/>
    <p:sldId id="319" r:id="rId55"/>
    <p:sldId id="320" r:id="rId56"/>
    <p:sldId id="321" r:id="rId57"/>
    <p:sldId id="322" r:id="rId58"/>
    <p:sldId id="276" r:id="rId59"/>
    <p:sldId id="287" r:id="rId60"/>
    <p:sldId id="288" r:id="rId61"/>
    <p:sldId id="289" r:id="rId62"/>
    <p:sldId id="277" r:id="rId63"/>
    <p:sldId id="275" r:id="rId64"/>
    <p:sldId id="335" r:id="rId65"/>
    <p:sldId id="326" r:id="rId66"/>
    <p:sldId id="329" r:id="rId67"/>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7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92" autoAdjust="0"/>
    <p:restoredTop sz="94660"/>
  </p:normalViewPr>
  <p:slideViewPr>
    <p:cSldViewPr>
      <p:cViewPr>
        <p:scale>
          <a:sx n="87" d="100"/>
          <a:sy n="87" d="100"/>
        </p:scale>
        <p:origin x="-1954" y="-830"/>
      </p:cViewPr>
      <p:guideLst>
        <p:guide orient="horz" pos="2160"/>
        <p:guide pos="2880"/>
      </p:guideLst>
    </p:cSldViewPr>
  </p:slideViewPr>
  <p:notesTextViewPr>
    <p:cViewPr>
      <p:scale>
        <a:sx n="1" d="1"/>
        <a:sy n="1" d="1"/>
      </p:scale>
      <p:origin x="0" y="0"/>
    </p:cViewPr>
  </p:notesTextViewPr>
  <p:sorterViewPr>
    <p:cViewPr>
      <p:scale>
        <a:sx n="46" d="100"/>
        <a:sy n="4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37" tIns="47018" rIns="94037" bIns="47018"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37" tIns="47018" rIns="94037" bIns="47018" rtlCol="0"/>
          <a:lstStyle>
            <a:lvl1pPr algn="r">
              <a:defRPr sz="1200"/>
            </a:lvl1pPr>
          </a:lstStyle>
          <a:p>
            <a:fld id="{97543DEA-B1F7-42B5-89A6-D362185D3C72}" type="datetimeFigureOut">
              <a:rPr lang="en-US" smtClean="0"/>
              <a:t>3/2/2015</a:t>
            </a:fld>
            <a:endParaRPr lang="en-US"/>
          </a:p>
        </p:txBody>
      </p:sp>
      <p:sp>
        <p:nvSpPr>
          <p:cNvPr id="4" name="Slide Image Placeholder 3"/>
          <p:cNvSpPr>
            <a:spLocks noGrp="1" noRot="1" noChangeAspect="1"/>
          </p:cNvSpPr>
          <p:nvPr>
            <p:ph type="sldImg" idx="2"/>
          </p:nvPr>
        </p:nvSpPr>
        <p:spPr>
          <a:xfrm>
            <a:off x="1200150" y="701675"/>
            <a:ext cx="4686300" cy="3516313"/>
          </a:xfrm>
          <a:prstGeom prst="rect">
            <a:avLst/>
          </a:prstGeom>
          <a:noFill/>
          <a:ln w="12700">
            <a:solidFill>
              <a:prstClr val="black"/>
            </a:solidFill>
          </a:ln>
        </p:spPr>
        <p:txBody>
          <a:bodyPr vert="horz" lIns="94037" tIns="47018" rIns="94037" bIns="47018" rtlCol="0" anchor="ctr"/>
          <a:lstStyle/>
          <a:p>
            <a:endParaRPr lang="en-US"/>
          </a:p>
        </p:txBody>
      </p:sp>
      <p:sp>
        <p:nvSpPr>
          <p:cNvPr id="5" name="Notes Placeholder 4"/>
          <p:cNvSpPr>
            <a:spLocks noGrp="1"/>
          </p:cNvSpPr>
          <p:nvPr>
            <p:ph type="body" sz="quarter" idx="3"/>
          </p:nvPr>
        </p:nvSpPr>
        <p:spPr>
          <a:xfrm>
            <a:off x="708660" y="4451986"/>
            <a:ext cx="5669280" cy="4217670"/>
          </a:xfrm>
          <a:prstGeom prst="rect">
            <a:avLst/>
          </a:prstGeom>
        </p:spPr>
        <p:txBody>
          <a:bodyPr vert="horz" lIns="94037" tIns="47018" rIns="94037" bIns="470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37" tIns="47018" rIns="94037" bIns="47018"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37" tIns="47018" rIns="94037" bIns="47018" rtlCol="0" anchor="b"/>
          <a:lstStyle>
            <a:lvl1pPr algn="r">
              <a:defRPr sz="1200"/>
            </a:lvl1pPr>
          </a:lstStyle>
          <a:p>
            <a:fld id="{B0DBC997-D855-4059-97A7-A95AABE5AE03}" type="slidenum">
              <a:rPr lang="en-US" smtClean="0"/>
              <a:t>‹#›</a:t>
            </a:fld>
            <a:endParaRPr lang="en-US"/>
          </a:p>
        </p:txBody>
      </p:sp>
    </p:spTree>
    <p:extLst>
      <p:ext uri="{BB962C8B-B14F-4D97-AF65-F5344CB8AC3E}">
        <p14:creationId xmlns:p14="http://schemas.microsoft.com/office/powerpoint/2010/main" val="400379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A65DFF7-1B52-44D9-8F95-4AC9AF5952F4}" type="slidenum">
              <a:rPr lang="en-US" altLang="zh-CN"/>
              <a:pPr/>
              <a:t>5</a:t>
            </a:fld>
            <a:endParaRPr lang="en-US" altLang="zh-CN"/>
          </a:p>
        </p:txBody>
      </p:sp>
      <p:sp>
        <p:nvSpPr>
          <p:cNvPr id="115714" name="Rectangle 2"/>
          <p:cNvSpPr>
            <a:spLocks noGrp="1" noRot="1" noChangeAspect="1" noChangeArrowheads="1" noTextEdit="1"/>
          </p:cNvSpPr>
          <p:nvPr>
            <p:ph type="sldImg"/>
          </p:nvPr>
        </p:nvSpPr>
        <p:spPr>
          <a:xfrm>
            <a:off x="1209675" y="709613"/>
            <a:ext cx="4668838" cy="3502025"/>
          </a:xfrm>
          <a:ln w="12700" cap="flat">
            <a:solidFill>
              <a:schemeClr val="tx1"/>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5" name="Rectangle 3"/>
          <p:cNvSpPr>
            <a:spLocks noGrp="1" noChangeArrowheads="1"/>
          </p:cNvSpPr>
          <p:nvPr>
            <p:ph type="body" idx="1"/>
          </p:nvPr>
        </p:nvSpPr>
        <p:spPr>
          <a:xfrm>
            <a:off x="973140" y="4449618"/>
            <a:ext cx="5140325" cy="421767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3124" tIns="46563" rIns="93124" bIns="46563"/>
          <a:lstStyle/>
          <a:p>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35EBC23-A43C-4900-8650-BCD2C9024A43}" type="slidenum">
              <a:rPr lang="en-US" altLang="zh-CN"/>
              <a:pPr/>
              <a:t>7</a:t>
            </a:fld>
            <a:endParaRPr lang="en-US" altLang="zh-CN"/>
          </a:p>
        </p:txBody>
      </p:sp>
      <p:sp>
        <p:nvSpPr>
          <p:cNvPr id="117762" name="Rectangle 2"/>
          <p:cNvSpPr>
            <a:spLocks noGrp="1" noRot="1" noChangeAspect="1" noChangeArrowheads="1" noTextEdit="1"/>
          </p:cNvSpPr>
          <p:nvPr>
            <p:ph type="sldImg"/>
          </p:nvPr>
        </p:nvSpPr>
        <p:spPr>
          <a:xfrm>
            <a:off x="1209675" y="709613"/>
            <a:ext cx="4668838" cy="3502025"/>
          </a:xfrm>
          <a:ln w="12700" cap="flat">
            <a:solidFill>
              <a:schemeClr val="tx1"/>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3" name="Rectangle 3"/>
          <p:cNvSpPr>
            <a:spLocks noGrp="1" noChangeArrowheads="1"/>
          </p:cNvSpPr>
          <p:nvPr>
            <p:ph type="body" idx="1"/>
          </p:nvPr>
        </p:nvSpPr>
        <p:spPr>
          <a:xfrm>
            <a:off x="973140" y="4449618"/>
            <a:ext cx="5140325" cy="421767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3124" tIns="46563" rIns="93124" bIns="46563"/>
          <a:lstStyle/>
          <a:p>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83200D5-171A-4563-BBFC-13E46F4F8CC4}" type="slidenum">
              <a:rPr lang="en-US" altLang="zh-CN"/>
              <a:pPr/>
              <a:t>9</a:t>
            </a:fld>
            <a:endParaRPr lang="en-US" altLang="zh-CN"/>
          </a:p>
        </p:txBody>
      </p:sp>
      <p:sp>
        <p:nvSpPr>
          <p:cNvPr id="121858" name="Rectangle 2"/>
          <p:cNvSpPr>
            <a:spLocks noGrp="1" noRot="1" noChangeAspect="1" noChangeArrowheads="1" noTextEdit="1"/>
          </p:cNvSpPr>
          <p:nvPr>
            <p:ph type="sldImg"/>
          </p:nvPr>
        </p:nvSpPr>
        <p:spPr>
          <a:xfrm>
            <a:off x="1209675" y="709613"/>
            <a:ext cx="4668838" cy="3502025"/>
          </a:xfrm>
          <a:ln w="12700" cap="flat">
            <a:solidFill>
              <a:schemeClr val="tx1"/>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9" name="Rectangle 3"/>
          <p:cNvSpPr>
            <a:spLocks noGrp="1" noChangeArrowheads="1"/>
          </p:cNvSpPr>
          <p:nvPr>
            <p:ph type="body" idx="1"/>
          </p:nvPr>
        </p:nvSpPr>
        <p:spPr>
          <a:xfrm>
            <a:off x="973140" y="4449618"/>
            <a:ext cx="5140325" cy="421767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3124" tIns="46563" rIns="93124" bIns="46563"/>
          <a:lstStyle/>
          <a:p>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F74D2E9-90BC-4FF8-B017-8520718B4FCF}" type="slidenum">
              <a:rPr lang="en-US" altLang="zh-CN"/>
              <a:pPr/>
              <a:t>12</a:t>
            </a:fld>
            <a:endParaRPr lang="en-US" altLang="zh-CN"/>
          </a:p>
        </p:txBody>
      </p:sp>
      <p:sp>
        <p:nvSpPr>
          <p:cNvPr id="126978" name="Rectangle 2"/>
          <p:cNvSpPr>
            <a:spLocks noGrp="1" noRot="1" noChangeAspect="1" noChangeArrowheads="1" noTextEdit="1"/>
          </p:cNvSpPr>
          <p:nvPr>
            <p:ph type="sldImg"/>
          </p:nvPr>
        </p:nvSpPr>
        <p:spPr>
          <a:xfrm>
            <a:off x="1209675" y="709613"/>
            <a:ext cx="4668838" cy="3502025"/>
          </a:xfrm>
          <a:ln w="12700" cap="flat">
            <a:solidFill>
              <a:schemeClr val="tx1"/>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79" name="Rectangle 3"/>
          <p:cNvSpPr>
            <a:spLocks noGrp="1" noChangeArrowheads="1"/>
          </p:cNvSpPr>
          <p:nvPr>
            <p:ph type="body" idx="1"/>
          </p:nvPr>
        </p:nvSpPr>
        <p:spPr>
          <a:xfrm>
            <a:off x="973140" y="4449618"/>
            <a:ext cx="5140325" cy="421767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3124" tIns="46563" rIns="93124" bIns="46563"/>
          <a:lstStyle/>
          <a:p>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7675A68-CB5B-4302-84E2-4CAE3AB7DBFD}" type="slidenum">
              <a:rPr lang="en-US" altLang="zh-CN"/>
              <a:pPr/>
              <a:t>14</a:t>
            </a:fld>
            <a:endParaRPr lang="en-US" altLang="zh-CN"/>
          </a:p>
        </p:txBody>
      </p:sp>
      <p:sp>
        <p:nvSpPr>
          <p:cNvPr id="130050" name="Rectangle 2"/>
          <p:cNvSpPr>
            <a:spLocks noGrp="1" noRot="1" noChangeAspect="1" noChangeArrowheads="1" noTextEdit="1"/>
          </p:cNvSpPr>
          <p:nvPr>
            <p:ph type="sldImg"/>
          </p:nvPr>
        </p:nvSpPr>
        <p:spPr>
          <a:xfrm>
            <a:off x="1209675" y="709613"/>
            <a:ext cx="4668838" cy="3502025"/>
          </a:xfrm>
          <a:ln w="12700" cap="flat">
            <a:solidFill>
              <a:schemeClr val="tx1"/>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1" name="Rectangle 3"/>
          <p:cNvSpPr>
            <a:spLocks noGrp="1" noChangeArrowheads="1"/>
          </p:cNvSpPr>
          <p:nvPr>
            <p:ph type="body" idx="1"/>
          </p:nvPr>
        </p:nvSpPr>
        <p:spPr>
          <a:xfrm>
            <a:off x="973140" y="4449618"/>
            <a:ext cx="5140325" cy="421767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3124" tIns="46563" rIns="93124" bIns="46563"/>
          <a:lstStyle/>
          <a:p>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4DC1245-F4AD-4705-9518-DDEDD4BFC323}" type="slidenum">
              <a:rPr lang="en-US" altLang="zh-CN"/>
              <a:pPr/>
              <a:t>18</a:t>
            </a:fld>
            <a:endParaRPr lang="en-US" altLang="zh-CN"/>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411075-821B-4982-9568-175C7B65FE16}" type="datetime1">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1413C-6D03-4D32-8008-D7F8D8DF75DE}" type="slidenum">
              <a:rPr lang="en-US" smtClean="0"/>
              <a:t>‹#›</a:t>
            </a:fld>
            <a:endParaRPr lang="en-US"/>
          </a:p>
        </p:txBody>
      </p:sp>
    </p:spTree>
    <p:extLst>
      <p:ext uri="{BB962C8B-B14F-4D97-AF65-F5344CB8AC3E}">
        <p14:creationId xmlns:p14="http://schemas.microsoft.com/office/powerpoint/2010/main" val="350015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F14C86-21A5-422A-B6A4-9F2A087150A6}" type="datetime1">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1413C-6D03-4D32-8008-D7F8D8DF75DE}" type="slidenum">
              <a:rPr lang="en-US" smtClean="0"/>
              <a:t>‹#›</a:t>
            </a:fld>
            <a:endParaRPr lang="en-US"/>
          </a:p>
        </p:txBody>
      </p:sp>
    </p:spTree>
    <p:extLst>
      <p:ext uri="{BB962C8B-B14F-4D97-AF65-F5344CB8AC3E}">
        <p14:creationId xmlns:p14="http://schemas.microsoft.com/office/powerpoint/2010/main" val="299485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E80EFE-0802-4FEC-9452-5D528093477A}" type="datetime1">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1413C-6D03-4D32-8008-D7F8D8DF75DE}" type="slidenum">
              <a:rPr lang="en-US" smtClean="0"/>
              <a:t>‹#›</a:t>
            </a:fld>
            <a:endParaRPr lang="en-US"/>
          </a:p>
        </p:txBody>
      </p:sp>
    </p:spTree>
    <p:extLst>
      <p:ext uri="{BB962C8B-B14F-4D97-AF65-F5344CB8AC3E}">
        <p14:creationId xmlns:p14="http://schemas.microsoft.com/office/powerpoint/2010/main" val="2615170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1DA035-AB25-4D4B-8AB7-A5B1BABF428C}" type="datetime1">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1413C-6D03-4D32-8008-D7F8D8DF75DE}" type="slidenum">
              <a:rPr lang="en-US" smtClean="0"/>
              <a:t>‹#›</a:t>
            </a:fld>
            <a:endParaRPr lang="en-US"/>
          </a:p>
        </p:txBody>
      </p:sp>
    </p:spTree>
    <p:extLst>
      <p:ext uri="{BB962C8B-B14F-4D97-AF65-F5344CB8AC3E}">
        <p14:creationId xmlns:p14="http://schemas.microsoft.com/office/powerpoint/2010/main" val="13636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5A3D40-AC4E-42B8-B722-60A2E1A7C0EA}" type="datetime1">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1413C-6D03-4D32-8008-D7F8D8DF75DE}" type="slidenum">
              <a:rPr lang="en-US" smtClean="0"/>
              <a:t>‹#›</a:t>
            </a:fld>
            <a:endParaRPr lang="en-US"/>
          </a:p>
        </p:txBody>
      </p:sp>
    </p:spTree>
    <p:extLst>
      <p:ext uri="{BB962C8B-B14F-4D97-AF65-F5344CB8AC3E}">
        <p14:creationId xmlns:p14="http://schemas.microsoft.com/office/powerpoint/2010/main" val="51326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09B7D5-85B5-43DB-AB6B-1904FEEB5DBC}" type="datetime1">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1413C-6D03-4D32-8008-D7F8D8DF75DE}" type="slidenum">
              <a:rPr lang="en-US" smtClean="0"/>
              <a:t>‹#›</a:t>
            </a:fld>
            <a:endParaRPr lang="en-US"/>
          </a:p>
        </p:txBody>
      </p:sp>
    </p:spTree>
    <p:extLst>
      <p:ext uri="{BB962C8B-B14F-4D97-AF65-F5344CB8AC3E}">
        <p14:creationId xmlns:p14="http://schemas.microsoft.com/office/powerpoint/2010/main" val="1180530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B4BD02-E8B6-4DF0-9EC3-25D575AAE5C5}" type="datetime1">
              <a:rPr lang="en-US" smtClean="0"/>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1413C-6D03-4D32-8008-D7F8D8DF75DE}" type="slidenum">
              <a:rPr lang="en-US" smtClean="0"/>
              <a:t>‹#›</a:t>
            </a:fld>
            <a:endParaRPr lang="en-US"/>
          </a:p>
        </p:txBody>
      </p:sp>
    </p:spTree>
    <p:extLst>
      <p:ext uri="{BB962C8B-B14F-4D97-AF65-F5344CB8AC3E}">
        <p14:creationId xmlns:p14="http://schemas.microsoft.com/office/powerpoint/2010/main" val="394304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EAE51E-649F-43AE-BA20-CCDD2FD321A5}" type="datetime1">
              <a:rPr lang="en-US" smtClean="0"/>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1413C-6D03-4D32-8008-D7F8D8DF75DE}" type="slidenum">
              <a:rPr lang="en-US" smtClean="0"/>
              <a:t>‹#›</a:t>
            </a:fld>
            <a:endParaRPr lang="en-US"/>
          </a:p>
        </p:txBody>
      </p:sp>
    </p:spTree>
    <p:extLst>
      <p:ext uri="{BB962C8B-B14F-4D97-AF65-F5344CB8AC3E}">
        <p14:creationId xmlns:p14="http://schemas.microsoft.com/office/powerpoint/2010/main" val="2335841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3A4D4-50D7-440F-9596-90CE1657E77D}" type="datetime1">
              <a:rPr lang="en-US" smtClean="0"/>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1413C-6D03-4D32-8008-D7F8D8DF75DE}" type="slidenum">
              <a:rPr lang="en-US" smtClean="0"/>
              <a:t>‹#›</a:t>
            </a:fld>
            <a:endParaRPr lang="en-US"/>
          </a:p>
        </p:txBody>
      </p:sp>
    </p:spTree>
    <p:extLst>
      <p:ext uri="{BB962C8B-B14F-4D97-AF65-F5344CB8AC3E}">
        <p14:creationId xmlns:p14="http://schemas.microsoft.com/office/powerpoint/2010/main" val="400735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DC94A-FBC3-472A-BAA7-01C0C0761018}" type="datetime1">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1413C-6D03-4D32-8008-D7F8D8DF75DE}" type="slidenum">
              <a:rPr lang="en-US" smtClean="0"/>
              <a:t>‹#›</a:t>
            </a:fld>
            <a:endParaRPr lang="en-US"/>
          </a:p>
        </p:txBody>
      </p:sp>
    </p:spTree>
    <p:extLst>
      <p:ext uri="{BB962C8B-B14F-4D97-AF65-F5344CB8AC3E}">
        <p14:creationId xmlns:p14="http://schemas.microsoft.com/office/powerpoint/2010/main" val="3151174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CC3A6D-5716-4D96-8D3C-2B3B50FAEDC4}" type="datetime1">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1413C-6D03-4D32-8008-D7F8D8DF75DE}" type="slidenum">
              <a:rPr lang="en-US" smtClean="0"/>
              <a:t>‹#›</a:t>
            </a:fld>
            <a:endParaRPr lang="en-US"/>
          </a:p>
        </p:txBody>
      </p:sp>
    </p:spTree>
    <p:extLst>
      <p:ext uri="{BB962C8B-B14F-4D97-AF65-F5344CB8AC3E}">
        <p14:creationId xmlns:p14="http://schemas.microsoft.com/office/powerpoint/2010/main" val="277999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CFAEF-5B32-4F47-98A2-CF2A9B338069}" type="datetime1">
              <a:rPr lang="en-US" smtClean="0"/>
              <a:t>3/2/2015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1413C-6D03-4D32-8008-D7F8D8DF75DE}" type="slidenum">
              <a:rPr lang="en-US" smtClean="0"/>
              <a:t>‹#›</a:t>
            </a:fld>
            <a:endParaRPr lang="en-US"/>
          </a:p>
        </p:txBody>
      </p:sp>
    </p:spTree>
    <p:extLst>
      <p:ext uri="{BB962C8B-B14F-4D97-AF65-F5344CB8AC3E}">
        <p14:creationId xmlns:p14="http://schemas.microsoft.com/office/powerpoint/2010/main" val="346757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2.jpg"/><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oleObject6.bin"/><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2.jpg"/><Relationship Id="rId4" Type="http://schemas.openxmlformats.org/officeDocument/2006/relationships/image" Target="../media/image1.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2.jpg"/><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faculty.sites.uci.edu/lrkeller/files/2011/06/A-Modeling-Methodology-for.-Multiobjective-Multistakeholder-Decisions.-Implications-for-Research.pdf" TargetMode="External"/><Relationship Id="rId7" Type="http://schemas.openxmlformats.org/officeDocument/2006/relationships/image" Target="../media/image18.jpeg"/><Relationship Id="rId2" Type="http://schemas.openxmlformats.org/officeDocument/2006/relationships/hyperlink" Target="http://www.sandiegohistory.org/journal/81fall/images/piva.jpg"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faculty.sites.uci.edu/lrkeller/class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books.google.com/books?id=nBpdrLnyMvUC&amp;printsec=frontcover&amp;dq=smart+choices&amp;source=gbs_summary_s&amp;cad=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hyperlink" Target="http://faculty.sites.uci.edu/lrkeller/classes/" TargetMode="External"/><Relationship Id="rId3" Type="http://schemas.openxmlformats.org/officeDocument/2006/relationships/image" Target="../media/image26.png"/><Relationship Id="rId7" Type="http://schemas.openxmlformats.org/officeDocument/2006/relationships/image" Target="../media/image30.jpeg"/><Relationship Id="rId12" Type="http://schemas.openxmlformats.org/officeDocument/2006/relationships/hyperlink" Target="http://pubsonline.informs.org/doi/abs/10.1287/ited.1080.0012" TargetMode="External"/><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hyperlink" Target="http://ite.pubs.informs.org/" TargetMode="External"/><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homedepot.com/webapp/wcs/stores/servlet/HomePageView?langId=-1&amp;storeId=10051&amp;catalogId=10053" TargetMode="Externa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homedepot.com/webapp/wcs/stores/servlet/HomePageView?langId=-1&amp;storeId=10051&amp;catalogId=10053" TargetMode="Externa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6.emf"/><Relationship Id="rId7"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image" Target="../media/image38.emf"/><Relationship Id="rId4" Type="http://schemas.openxmlformats.org/officeDocument/2006/relationships/image" Target="../media/image37.emf"/></Relationships>
</file>

<file path=ppt/slides/_rels/slide3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25.png"/><Relationship Id="rId4" Type="http://schemas.openxmlformats.org/officeDocument/2006/relationships/image" Target="../media/image41.emf"/></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homedepot.com/webapp/wcs/stores/servlet/HomePageView?langId=-1&amp;storeId=10051&amp;catalogId=10053" TargetMode="Externa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46.emf"/></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ASummaryofHomeDepotCase.xl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jpeg"/></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25.png"/><Relationship Id="rId4" Type="http://schemas.openxmlformats.org/officeDocument/2006/relationships/image" Target="../media/image47.emf"/></Relationships>
</file>

<file path=ppt/slides/_rels/slide4.xml.rels><?xml version="1.0" encoding="UTF-8" standalone="yes"?>
<Relationships xmlns="http://schemas.openxmlformats.org/package/2006/relationships"><Relationship Id="rId3" Type="http://schemas.openxmlformats.org/officeDocument/2006/relationships/hyperlink" Target="http://faculty.sites.uci.edu/lrkeller/files/2011/06/multiple-objective-decision-analysis-involving-ultiple-stakeholders.pdf" TargetMode="External"/><Relationship Id="rId2" Type="http://schemas.openxmlformats.org/officeDocument/2006/relationships/hyperlink" Target="http://faculty.sites.uci.edu/lrkeller/classe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25.png"/><Relationship Id="rId4" Type="http://schemas.openxmlformats.org/officeDocument/2006/relationships/image" Target="../media/image48.emf"/></Relationships>
</file>

<file path=ppt/slides/_rels/slide41.xml.rels><?xml version="1.0" encoding="UTF-8" standalone="yes"?>
<Relationships xmlns="http://schemas.openxmlformats.org/package/2006/relationships"><Relationship Id="rId3" Type="http://schemas.openxmlformats.org/officeDocument/2006/relationships/hyperlink" Target="http://www.stratadecision.com/" TargetMode="External"/><Relationship Id="rId2" Type="http://schemas.openxmlformats.org/officeDocument/2006/relationships/hyperlink" Target="http://mendoza.nd.edu/research-and-faculty/directory/don-kleinmuntz/" TargetMode="External"/><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hyperlink" Target="http://www.stratadecision.com/our-company/our-history" TargetMode="External"/><Relationship Id="rId4" Type="http://schemas.openxmlformats.org/officeDocument/2006/relationships/hyperlink" Target="http://www.stratadecision.com/our-solutions/capital-and-equipment" TargetMode="Externa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vmlDrawing" Target="../drawings/vmlDrawing12.vml"/><Relationship Id="rId5" Type="http://schemas.openxmlformats.org/officeDocument/2006/relationships/image" Target="../media/image49.jpeg"/><Relationship Id="rId4" Type="http://schemas.openxmlformats.org/officeDocument/2006/relationships/image" Target="../media/image50.wmf"/></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pubsonline.informs.org/doi/abs/10.1287/deca.1060.0072" TargetMode="External"/><Relationship Id="rId2" Type="http://schemas.openxmlformats.org/officeDocument/2006/relationships/hyperlink" Target="http://faculty.sites.uci.edu/lrkeller/files/2011/06/A-Multiple-Objective-Decision-Analysis-for-Terrorism-Protection-Potassium-Iodide-Distribution-in-Nuclear-Incidents.pdf" TargetMode="External"/><Relationship Id="rId1" Type="http://schemas.openxmlformats.org/officeDocument/2006/relationships/slideLayout" Target="../slideLayouts/slideLayout6.xml"/><Relationship Id="rId5" Type="http://schemas.openxmlformats.org/officeDocument/2006/relationships/hyperlink" Target="http://www.nap.edu/catalog/10868/distribution-and-administration-of-potassium-iodide-in-the-event-of-a-nuclear-incident" TargetMode="External"/><Relationship Id="rId4" Type="http://schemas.openxmlformats.org/officeDocument/2006/relationships/hyperlink" Target="http://faculty.sites.uci.edu/lrkeller/classe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mZxXf1W6FxM" TargetMode="External"/><Relationship Id="rId2" Type="http://schemas.openxmlformats.org/officeDocument/2006/relationships/hyperlink" Target="http://www.livescience.com/health/071109-women-children.html" TargetMode="Externa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hyperlink" Target="http://dx.doi.org/10.1287/deca.1070.0094"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pubsonline.informs.org/doi/abs/10.1287/inte.1080.0406" TargetMode="External"/><Relationship Id="rId2" Type="http://schemas.openxmlformats.org/officeDocument/2006/relationships/hyperlink" Target="http://www.prostatesmart.info/" TargetMode="External"/><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cancer.gov/dictionary/db_alpha.aspx?expand=p#prostate-specific antigen"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notesSlide" Target="../notesSlides/notesSlide1.xml"/><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hyperlink" Target="http://faculty.sites.uci.edu/lrkeller/classes/" TargetMode="External"/><Relationship Id="rId4" Type="http://schemas.openxmlformats.org/officeDocument/2006/relationships/hyperlink" Target="http://faculty.sites.uci.edu/lrkeller/files/2011/06/The-Founding-of-Informs-Decision-Analysis.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faculty.sites.uci.edu/lrkeller/classes/"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6.wm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6.w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6.w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7772400" cy="3429000"/>
          </a:xfrm>
        </p:spPr>
        <p:txBody>
          <a:bodyPr>
            <a:normAutofit fontScale="90000"/>
          </a:bodyPr>
          <a:lstStyle/>
          <a:p>
            <a:r>
              <a:rPr lang="en-US" b="1" dirty="0"/>
              <a:t>TEACHING MULTI-OBJECTIVE MULTI-STAKEHOLDER DECISION MODELING WITH CASES</a:t>
            </a:r>
            <a:r>
              <a:rPr lang="en-US" dirty="0"/>
              <a:t/>
            </a:r>
            <a:br>
              <a:rPr lang="en-US" dirty="0"/>
            </a:br>
            <a:r>
              <a:rPr lang="en-US" sz="1200" dirty="0"/>
              <a:t> </a:t>
            </a: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sz="3600" dirty="0" smtClean="0"/>
              <a:t>L</a:t>
            </a:r>
            <a:r>
              <a:rPr lang="en-US" sz="3600" dirty="0"/>
              <a:t>. Robin Keller*, Jay Simon**</a:t>
            </a:r>
            <a:r>
              <a:rPr lang="en-US" dirty="0"/>
              <a:t/>
            </a:r>
            <a:br>
              <a:rPr lang="en-US" dirty="0"/>
            </a:br>
            <a:r>
              <a:rPr lang="en-US" sz="1300" dirty="0" smtClean="0"/>
              <a:t>*    </a:t>
            </a:r>
            <a:r>
              <a:rPr lang="en-US" sz="1600" dirty="0"/>
              <a:t>University of California, Irvine, </a:t>
            </a:r>
            <a:r>
              <a:rPr lang="en-US" sz="1600" dirty="0" smtClean="0"/>
              <a:t>USA</a:t>
            </a:r>
            <a:br>
              <a:rPr lang="en-US" sz="1600" dirty="0" smtClean="0"/>
            </a:br>
            <a:r>
              <a:rPr lang="en-US" sz="1600" dirty="0" smtClean="0"/>
              <a:t>      President</a:t>
            </a:r>
            <a:r>
              <a:rPr lang="en-US" sz="1600" dirty="0" smtClean="0"/>
              <a:t>, INFORMS (INFORMS.org)</a:t>
            </a:r>
            <a:r>
              <a:rPr lang="en-US" sz="1600" dirty="0"/>
              <a:t/>
            </a:r>
            <a:br>
              <a:rPr lang="en-US" sz="1600" dirty="0"/>
            </a:br>
            <a:r>
              <a:rPr lang="en-US" sz="1600" dirty="0"/>
              <a:t>**  Defense Resources Management Institute, USA</a:t>
            </a:r>
            <a:r>
              <a:rPr lang="en-US" dirty="0"/>
              <a:t/>
            </a:r>
            <a:br>
              <a:rPr lang="en-US" dirty="0"/>
            </a:br>
            <a:r>
              <a:rPr lang="en-US" dirty="0"/>
              <a:t> </a:t>
            </a:r>
            <a:br>
              <a:rPr lang="en-US" dirty="0"/>
            </a:br>
            <a:endParaRPr lang="en-US" dirty="0"/>
          </a:p>
        </p:txBody>
      </p:sp>
      <p:sp>
        <p:nvSpPr>
          <p:cNvPr id="3" name="Subtitle 2"/>
          <p:cNvSpPr>
            <a:spLocks noGrp="1"/>
          </p:cNvSpPr>
          <p:nvPr>
            <p:ph type="subTitle" idx="1"/>
          </p:nvPr>
        </p:nvSpPr>
        <p:spPr>
          <a:xfrm>
            <a:off x="457200" y="5791200"/>
            <a:ext cx="8610600" cy="914400"/>
          </a:xfrm>
        </p:spPr>
        <p:txBody>
          <a:bodyPr>
            <a:normAutofit/>
          </a:bodyPr>
          <a:lstStyle/>
          <a:p>
            <a:r>
              <a:rPr lang="en-US" sz="1600" dirty="0" smtClean="0"/>
              <a:t>11TH </a:t>
            </a:r>
            <a:r>
              <a:rPr lang="en-US" sz="1600" dirty="0"/>
              <a:t>International Workshop on Operations </a:t>
            </a:r>
            <a:r>
              <a:rPr lang="en-US" sz="1600" dirty="0" smtClean="0"/>
              <a:t>Research </a:t>
            </a:r>
          </a:p>
          <a:p>
            <a:r>
              <a:rPr lang="en-US" sz="1400" i="1" dirty="0" smtClean="0"/>
              <a:t>OR </a:t>
            </a:r>
            <a:r>
              <a:rPr lang="en-US" sz="1400" i="1" dirty="0"/>
              <a:t>&amp; Human Welfare: </a:t>
            </a:r>
            <a:r>
              <a:rPr lang="en-US" sz="1400" i="1" dirty="0" smtClean="0"/>
              <a:t>Health, Environment, </a:t>
            </a:r>
            <a:r>
              <a:rPr lang="en-US" sz="1400" i="1" dirty="0"/>
              <a:t>and </a:t>
            </a:r>
            <a:r>
              <a:rPr lang="en-US" sz="1400" i="1" dirty="0" smtClean="0"/>
              <a:t>Education</a:t>
            </a:r>
            <a:r>
              <a:rPr lang="en-US" sz="1400" dirty="0" smtClean="0"/>
              <a:t> </a:t>
            </a:r>
          </a:p>
          <a:p>
            <a:r>
              <a:rPr lang="en-US" sz="1600" dirty="0" smtClean="0"/>
              <a:t>Havana, Cuba, March </a:t>
            </a:r>
            <a:r>
              <a:rPr lang="en-US" sz="1600" dirty="0"/>
              <a:t>10-13, </a:t>
            </a:r>
            <a:r>
              <a:rPr lang="en-US" sz="1600" dirty="0" smtClean="0"/>
              <a:t>2015</a:t>
            </a:r>
            <a:endParaRPr lang="en-US" sz="1600" dirty="0"/>
          </a:p>
        </p:txBody>
      </p:sp>
      <p:sp>
        <p:nvSpPr>
          <p:cNvPr id="4" name="Slide Number Placeholder 3"/>
          <p:cNvSpPr>
            <a:spLocks noGrp="1"/>
          </p:cNvSpPr>
          <p:nvPr>
            <p:ph type="sldNum" sz="quarter" idx="12"/>
          </p:nvPr>
        </p:nvSpPr>
        <p:spPr/>
        <p:txBody>
          <a:bodyPr/>
          <a:lstStyle/>
          <a:p>
            <a:fld id="{AE41413C-6D03-4D32-8008-D7F8D8DF75DE}" type="slidenum">
              <a:rPr lang="en-US" smtClean="0"/>
              <a:t>1</a:t>
            </a:fld>
            <a:endParaRPr lang="en-US"/>
          </a:p>
        </p:txBody>
      </p:sp>
      <p:pic>
        <p:nvPicPr>
          <p:cNvPr id="5" name="Picture 4" descr="INFORMS® Online - Institute for Operations Research and the Management Sciences"/>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464627"/>
            <a:ext cx="1386840" cy="491836"/>
          </a:xfrm>
          <a:prstGeom prst="rect">
            <a:avLst/>
          </a:prstGeom>
          <a:noFill/>
          <a:ln>
            <a:noFill/>
          </a:ln>
        </p:spPr>
      </p:pic>
      <p:pic>
        <p:nvPicPr>
          <p:cNvPr id="16397" name="Picture 13" descr="C:\Users\Robin Keller\AppData\Local\Microsoft\Windows\Temporary Internet Files\Content.IE5\BKX9ZQSC\tug-of-wa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209800"/>
            <a:ext cx="3197290" cy="16319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p:cNvGraphicFramePr>
          <p:nvPr>
            <p:extLst>
              <p:ext uri="{D42A27DB-BD31-4B8C-83A1-F6EECF244321}">
                <p14:modId xmlns:p14="http://schemas.microsoft.com/office/powerpoint/2010/main" val="3543982952"/>
              </p:ext>
            </p:extLst>
          </p:nvPr>
        </p:nvGraphicFramePr>
        <p:xfrm>
          <a:off x="4663440" y="2514600"/>
          <a:ext cx="3276600" cy="746125"/>
        </p:xfrm>
        <a:graphic>
          <a:graphicData uri="http://schemas.openxmlformats.org/presentationml/2006/ole">
            <mc:AlternateContent xmlns:mc="http://schemas.openxmlformats.org/markup-compatibility/2006">
              <mc:Choice xmlns:v="urn:schemas-microsoft-com:vml" Requires="v">
                <p:oleObj spid="_x0000_s16425" name="Clip" r:id="rId5" imgW="3658496" imgH="1285175" progId="MS_ClipArt_Gallery.2">
                  <p:embed/>
                </p:oleObj>
              </mc:Choice>
              <mc:Fallback>
                <p:oleObj name="Clip" r:id="rId5" imgW="3658496" imgH="1285175" progId="MS_ClipArt_Gallery.2">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3440" y="2514600"/>
                        <a:ext cx="3276600" cy="7461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46330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a:xfrm>
            <a:off x="8610600" y="6400800"/>
            <a:ext cx="457200" cy="365125"/>
          </a:xfrm>
        </p:spPr>
        <p:txBody>
          <a:bodyPr/>
          <a:lstStyle/>
          <a:p>
            <a:fld id="{D6EB70CB-589C-4D0E-B263-BA372E2F0C69}" type="slidenum">
              <a:rPr lang="en-US" altLang="zh-CN"/>
              <a:pPr/>
              <a:t>10</a:t>
            </a:fld>
            <a:endParaRPr lang="en-US" altLang="zh-CN" dirty="0"/>
          </a:p>
        </p:txBody>
      </p:sp>
      <p:sp>
        <p:nvSpPr>
          <p:cNvPr id="122882" name="Rectangle 2"/>
          <p:cNvSpPr>
            <a:spLocks noGrp="1" noChangeArrowheads="1"/>
          </p:cNvSpPr>
          <p:nvPr>
            <p:ph type="title" idx="4294967295"/>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pPr algn="ctr"/>
            <a:r>
              <a:rPr lang="en-US" altLang="en-US" sz="3200" smtClean="0">
                <a:solidFill>
                  <a:srgbClr val="3333FF"/>
                </a:solidFill>
              </a:rPr>
              <a:t>INTERPRETATION OF </a:t>
            </a:r>
            <a:br>
              <a:rPr lang="en-US" altLang="en-US" sz="3200" smtClean="0">
                <a:solidFill>
                  <a:srgbClr val="3333FF"/>
                </a:solidFill>
              </a:rPr>
            </a:br>
            <a:r>
              <a:rPr lang="en-US" altLang="en-US" sz="3200" smtClean="0">
                <a:solidFill>
                  <a:srgbClr val="3333FF"/>
                </a:solidFill>
              </a:rPr>
              <a:t>“MEASURABLE” VALUE RATINGS</a:t>
            </a:r>
          </a:p>
        </p:txBody>
      </p:sp>
      <p:sp>
        <p:nvSpPr>
          <p:cNvPr id="122883" name="Rectangle 3"/>
          <p:cNvSpPr>
            <a:spLocks noGrp="1" noChangeArrowheads="1"/>
          </p:cNvSpPr>
          <p:nvPr>
            <p:ph type="body" idx="4294967295"/>
          </p:nvPr>
        </p:nvSpPr>
        <p:spPr>
          <a:xfrm>
            <a:off x="457200" y="1600200"/>
            <a:ext cx="8229600" cy="47545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indent="0">
              <a:buNone/>
            </a:pPr>
            <a:r>
              <a:rPr lang="en-US" altLang="en-US" dirty="0" smtClean="0"/>
              <a:t>STRENGTH OF PREFERENCES IS REFLECTED IN DIFFERENCES OF VALUES</a:t>
            </a:r>
            <a:br>
              <a:rPr lang="en-US" altLang="en-US" dirty="0" smtClean="0"/>
            </a:br>
            <a:endParaRPr lang="en-US" altLang="en-US" dirty="0" smtClean="0"/>
          </a:p>
          <a:p>
            <a:pPr marL="0" indent="0">
              <a:buNone/>
            </a:pPr>
            <a:r>
              <a:rPr lang="en-US" altLang="en-US" dirty="0" smtClean="0">
                <a:solidFill>
                  <a:srgbClr val="FF0000"/>
                </a:solidFill>
              </a:rPr>
              <a:t>DEGREE OF IMPROVEMENT</a:t>
            </a:r>
            <a:r>
              <a:rPr lang="en-US" altLang="en-US" dirty="0" smtClean="0"/>
              <a:t/>
            </a:r>
            <a:br>
              <a:rPr lang="en-US" altLang="en-US" dirty="0" smtClean="0"/>
            </a:br>
            <a:r>
              <a:rPr lang="en-US" altLang="en-US" dirty="0" smtClean="0"/>
              <a:t/>
            </a:r>
            <a:br>
              <a:rPr lang="en-US" altLang="en-US" dirty="0" smtClean="0"/>
            </a:br>
            <a:r>
              <a:rPr lang="en-US" altLang="en-US" dirty="0" smtClean="0"/>
              <a:t>FROM </a:t>
            </a:r>
            <a:r>
              <a:rPr lang="en-US" altLang="en-US" dirty="0" smtClean="0">
                <a:solidFill>
                  <a:srgbClr val="FF0000"/>
                </a:solidFill>
              </a:rPr>
              <a:t>0 TO 1</a:t>
            </a:r>
            <a:br>
              <a:rPr lang="en-US" altLang="en-US" dirty="0" smtClean="0">
                <a:solidFill>
                  <a:srgbClr val="FF0000"/>
                </a:solidFill>
              </a:rPr>
            </a:br>
            <a:r>
              <a:rPr lang="en-US" altLang="en-US" dirty="0" smtClean="0"/>
              <a:t>		IS THE </a:t>
            </a:r>
            <a:r>
              <a:rPr lang="en-US" altLang="en-US" dirty="0" smtClean="0">
                <a:solidFill>
                  <a:srgbClr val="FF0000"/>
                </a:solidFill>
              </a:rPr>
              <a:t>SAME AS </a:t>
            </a:r>
            <a:r>
              <a:rPr lang="en-US" altLang="en-US" dirty="0" smtClean="0"/>
              <a:t/>
            </a:r>
            <a:br>
              <a:rPr lang="en-US" altLang="en-US" dirty="0" smtClean="0"/>
            </a:br>
            <a:r>
              <a:rPr lang="en-US" altLang="en-US" dirty="0" smtClean="0"/>
              <a:t>					FROM </a:t>
            </a:r>
            <a:r>
              <a:rPr lang="en-US" altLang="en-US" dirty="0" smtClean="0">
                <a:solidFill>
                  <a:srgbClr val="FF0000"/>
                </a:solidFill>
              </a:rPr>
              <a:t>1 TO 2</a:t>
            </a:r>
          </a:p>
        </p:txBody>
      </p:sp>
      <p:pic>
        <p:nvPicPr>
          <p:cNvPr id="5" name="Picture 4" descr="INFORMS® Online - Institute for Operations Research and the Management Sciences"/>
          <p:cNvPicPr/>
          <p:nvPr/>
        </p:nvPicPr>
        <p:blipFill>
          <a:blip r:embed="rId2">
            <a:extLst>
              <a:ext uri="{28A0092B-C50C-407E-A947-70E740481C1C}">
                <a14:useLocalDpi xmlns:a14="http://schemas.microsoft.com/office/drawing/2010/main" val="0"/>
              </a:ext>
            </a:extLst>
          </a:blip>
          <a:srcRect/>
          <a:stretch>
            <a:fillRect/>
          </a:stretch>
        </p:blipFill>
        <p:spPr bwMode="auto">
          <a:xfrm>
            <a:off x="7757160" y="-10391"/>
            <a:ext cx="1386840" cy="491836"/>
          </a:xfrm>
          <a:prstGeom prst="rect">
            <a:avLst/>
          </a:prstGeom>
          <a:noFill/>
          <a:ln>
            <a:noFill/>
          </a:ln>
        </p:spPr>
      </p:pic>
    </p:spTree>
    <p:extLst>
      <p:ext uri="{BB962C8B-B14F-4D97-AF65-F5344CB8AC3E}">
        <p14:creationId xmlns:p14="http://schemas.microsoft.com/office/powerpoint/2010/main" val="1535666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Rectangle 6"/>
          <p:cNvSpPr>
            <a:spLocks noGrp="1" noChangeArrowheads="1"/>
          </p:cNvSpPr>
          <p:nvPr>
            <p:ph type="sldNum" sz="quarter" idx="11"/>
          </p:nvPr>
        </p:nvSpPr>
        <p:spPr>
          <a:xfrm>
            <a:off x="8627534" y="6458480"/>
            <a:ext cx="492125" cy="365125"/>
          </a:xfrm>
        </p:spPr>
        <p:txBody>
          <a:bodyPr/>
          <a:lstStyle/>
          <a:p>
            <a:fld id="{B944CCB5-D6FF-4176-A570-9A44A541B1D0}" type="slidenum">
              <a:rPr lang="en-US" altLang="zh-CN"/>
              <a:pPr/>
              <a:t>11</a:t>
            </a:fld>
            <a:endParaRPr lang="en-US" altLang="zh-CN" dirty="0"/>
          </a:p>
        </p:txBody>
      </p:sp>
      <p:sp>
        <p:nvSpPr>
          <p:cNvPr id="124930" name="Rectangle 2"/>
          <p:cNvSpPr>
            <a:spLocks noGrp="1" noChangeArrowheads="1"/>
          </p:cNvSpPr>
          <p:nvPr>
            <p:ph type="title" idx="4294967295"/>
          </p:nvPr>
        </p:nvSpPr>
        <p:spPr>
          <a:xfrm>
            <a:off x="381000" y="266700"/>
            <a:ext cx="8610600" cy="11049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altLang="en-US" sz="3600" smtClean="0">
                <a:solidFill>
                  <a:srgbClr val="3333FF"/>
                </a:solidFill>
              </a:rPr>
              <a:t>JUDGED VALUE </a:t>
            </a:r>
            <a:r>
              <a:rPr lang="en-US" altLang="en-US" sz="3600" smtClean="0">
                <a:solidFill>
                  <a:srgbClr val="CC0000"/>
                </a:solidFill>
              </a:rPr>
              <a:t>RATING</a:t>
            </a:r>
            <a:r>
              <a:rPr lang="en-US" altLang="en-US" sz="3600" smtClean="0">
                <a:solidFill>
                  <a:srgbClr val="3333FF"/>
                </a:solidFill>
              </a:rPr>
              <a:t> SCORES</a:t>
            </a:r>
          </a:p>
        </p:txBody>
      </p:sp>
      <p:sp>
        <p:nvSpPr>
          <p:cNvPr id="124931" name="Line 3"/>
          <p:cNvSpPr>
            <a:spLocks noChangeShapeType="1"/>
          </p:cNvSpPr>
          <p:nvPr/>
        </p:nvSpPr>
        <p:spPr bwMode="auto">
          <a:xfrm>
            <a:off x="8326438" y="6332538"/>
            <a:ext cx="342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2" name="Line 4"/>
          <p:cNvSpPr>
            <a:spLocks noChangeShapeType="1"/>
          </p:cNvSpPr>
          <p:nvPr/>
        </p:nvSpPr>
        <p:spPr bwMode="auto">
          <a:xfrm>
            <a:off x="8326438" y="2505075"/>
            <a:ext cx="3254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3" name="Rectangle 5"/>
          <p:cNvSpPr>
            <a:spLocks noChangeArrowheads="1"/>
          </p:cNvSpPr>
          <p:nvPr/>
        </p:nvSpPr>
        <p:spPr bwMode="auto">
          <a:xfrm>
            <a:off x="5800725" y="4973638"/>
            <a:ext cx="4763" cy="6778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34" name="Rectangle 6"/>
          <p:cNvSpPr>
            <a:spLocks noChangeArrowheads="1"/>
          </p:cNvSpPr>
          <p:nvPr/>
        </p:nvSpPr>
        <p:spPr bwMode="auto">
          <a:xfrm>
            <a:off x="6435725" y="4973638"/>
            <a:ext cx="3175" cy="6778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35" name="Rectangle 7"/>
          <p:cNvSpPr>
            <a:spLocks noChangeArrowheads="1"/>
          </p:cNvSpPr>
          <p:nvPr/>
        </p:nvSpPr>
        <p:spPr bwMode="auto">
          <a:xfrm>
            <a:off x="7040563" y="4973638"/>
            <a:ext cx="4762" cy="6778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36" name="Rectangle 8"/>
          <p:cNvSpPr>
            <a:spLocks noChangeArrowheads="1"/>
          </p:cNvSpPr>
          <p:nvPr/>
        </p:nvSpPr>
        <p:spPr bwMode="auto">
          <a:xfrm>
            <a:off x="7669213" y="4973638"/>
            <a:ext cx="4762" cy="6778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37" name="Rectangle 9"/>
          <p:cNvSpPr>
            <a:spLocks noChangeArrowheads="1"/>
          </p:cNvSpPr>
          <p:nvPr/>
        </p:nvSpPr>
        <p:spPr bwMode="auto">
          <a:xfrm>
            <a:off x="8335963" y="4973638"/>
            <a:ext cx="9525" cy="6778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38" name="Rectangle 10"/>
          <p:cNvSpPr>
            <a:spLocks noChangeArrowheads="1"/>
          </p:cNvSpPr>
          <p:nvPr/>
        </p:nvSpPr>
        <p:spPr bwMode="auto">
          <a:xfrm>
            <a:off x="4846638" y="5651500"/>
            <a:ext cx="4762"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39" name="Rectangle 11"/>
          <p:cNvSpPr>
            <a:spLocks noChangeArrowheads="1"/>
          </p:cNvSpPr>
          <p:nvPr/>
        </p:nvSpPr>
        <p:spPr bwMode="auto">
          <a:xfrm>
            <a:off x="5800725" y="5651500"/>
            <a:ext cx="4763"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40" name="Rectangle 12"/>
          <p:cNvSpPr>
            <a:spLocks noChangeArrowheads="1"/>
          </p:cNvSpPr>
          <p:nvPr/>
        </p:nvSpPr>
        <p:spPr bwMode="auto">
          <a:xfrm>
            <a:off x="6435725" y="5651500"/>
            <a:ext cx="3175"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41" name="Rectangle 13"/>
          <p:cNvSpPr>
            <a:spLocks noChangeArrowheads="1"/>
          </p:cNvSpPr>
          <p:nvPr/>
        </p:nvSpPr>
        <p:spPr bwMode="auto">
          <a:xfrm>
            <a:off x="7040563" y="5651500"/>
            <a:ext cx="4762"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42" name="Rectangle 14"/>
          <p:cNvSpPr>
            <a:spLocks noChangeArrowheads="1"/>
          </p:cNvSpPr>
          <p:nvPr/>
        </p:nvSpPr>
        <p:spPr bwMode="auto">
          <a:xfrm>
            <a:off x="7669213" y="5651500"/>
            <a:ext cx="4762"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43" name="Rectangle 15"/>
          <p:cNvSpPr>
            <a:spLocks noChangeArrowheads="1"/>
          </p:cNvSpPr>
          <p:nvPr/>
        </p:nvSpPr>
        <p:spPr bwMode="auto">
          <a:xfrm>
            <a:off x="8335963" y="5651500"/>
            <a:ext cx="9525"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44" name="Rectangle 16"/>
          <p:cNvSpPr>
            <a:spLocks noChangeArrowheads="1"/>
          </p:cNvSpPr>
          <p:nvPr/>
        </p:nvSpPr>
        <p:spPr bwMode="auto">
          <a:xfrm>
            <a:off x="4846638" y="5657850"/>
            <a:ext cx="4762" cy="652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45" name="Rectangle 17"/>
          <p:cNvSpPr>
            <a:spLocks noChangeArrowheads="1"/>
          </p:cNvSpPr>
          <p:nvPr/>
        </p:nvSpPr>
        <p:spPr bwMode="auto">
          <a:xfrm>
            <a:off x="4846638" y="6310313"/>
            <a:ext cx="95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46" name="Rectangle 18"/>
          <p:cNvSpPr>
            <a:spLocks noChangeArrowheads="1"/>
          </p:cNvSpPr>
          <p:nvPr/>
        </p:nvSpPr>
        <p:spPr bwMode="auto">
          <a:xfrm>
            <a:off x="5800725" y="5657850"/>
            <a:ext cx="4763" cy="652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47" name="Rectangle 19"/>
          <p:cNvSpPr>
            <a:spLocks noChangeArrowheads="1"/>
          </p:cNvSpPr>
          <p:nvPr/>
        </p:nvSpPr>
        <p:spPr bwMode="auto">
          <a:xfrm>
            <a:off x="5800725" y="6310313"/>
            <a:ext cx="95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48" name="Rectangle 20"/>
          <p:cNvSpPr>
            <a:spLocks noChangeArrowheads="1"/>
          </p:cNvSpPr>
          <p:nvPr/>
        </p:nvSpPr>
        <p:spPr bwMode="auto">
          <a:xfrm>
            <a:off x="6435725" y="5657850"/>
            <a:ext cx="3175" cy="652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49" name="Rectangle 21"/>
          <p:cNvSpPr>
            <a:spLocks noChangeArrowheads="1"/>
          </p:cNvSpPr>
          <p:nvPr/>
        </p:nvSpPr>
        <p:spPr bwMode="auto">
          <a:xfrm>
            <a:off x="6435725" y="6310313"/>
            <a:ext cx="793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50" name="Rectangle 22"/>
          <p:cNvSpPr>
            <a:spLocks noChangeArrowheads="1"/>
          </p:cNvSpPr>
          <p:nvPr/>
        </p:nvSpPr>
        <p:spPr bwMode="auto">
          <a:xfrm>
            <a:off x="7040563" y="5657850"/>
            <a:ext cx="4762" cy="652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51" name="Rectangle 23"/>
          <p:cNvSpPr>
            <a:spLocks noChangeArrowheads="1"/>
          </p:cNvSpPr>
          <p:nvPr/>
        </p:nvSpPr>
        <p:spPr bwMode="auto">
          <a:xfrm>
            <a:off x="7669213" y="5657850"/>
            <a:ext cx="4762" cy="652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52" name="Rectangle 24"/>
          <p:cNvSpPr>
            <a:spLocks noChangeArrowheads="1"/>
          </p:cNvSpPr>
          <p:nvPr/>
        </p:nvSpPr>
        <p:spPr bwMode="auto">
          <a:xfrm>
            <a:off x="7669213" y="6310313"/>
            <a:ext cx="95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53" name="Rectangle 25"/>
          <p:cNvSpPr>
            <a:spLocks noChangeArrowheads="1"/>
          </p:cNvSpPr>
          <p:nvPr/>
        </p:nvSpPr>
        <p:spPr bwMode="auto">
          <a:xfrm>
            <a:off x="8335963" y="5657850"/>
            <a:ext cx="9525" cy="652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54" name="Rectangle 26"/>
          <p:cNvSpPr>
            <a:spLocks noChangeArrowheads="1"/>
          </p:cNvSpPr>
          <p:nvPr/>
        </p:nvSpPr>
        <p:spPr bwMode="auto">
          <a:xfrm>
            <a:off x="8335963" y="6310313"/>
            <a:ext cx="95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55" name="Rectangle 27"/>
          <p:cNvSpPr>
            <a:spLocks noChangeArrowheads="1"/>
          </p:cNvSpPr>
          <p:nvPr/>
        </p:nvSpPr>
        <p:spPr bwMode="auto">
          <a:xfrm>
            <a:off x="8335963" y="6310313"/>
            <a:ext cx="95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24956" name="Group 28"/>
          <p:cNvGrpSpPr>
            <a:grpSpLocks/>
          </p:cNvGrpSpPr>
          <p:nvPr/>
        </p:nvGrpSpPr>
        <p:grpSpPr bwMode="auto">
          <a:xfrm>
            <a:off x="906463" y="1731963"/>
            <a:ext cx="7439025" cy="4591050"/>
            <a:chOff x="582" y="1091"/>
            <a:chExt cx="4686" cy="2892"/>
          </a:xfrm>
        </p:grpSpPr>
        <p:grpSp>
          <p:nvGrpSpPr>
            <p:cNvPr id="124957" name="Group 29"/>
            <p:cNvGrpSpPr>
              <a:grpSpLocks/>
            </p:cNvGrpSpPr>
            <p:nvPr/>
          </p:nvGrpSpPr>
          <p:grpSpPr bwMode="auto">
            <a:xfrm>
              <a:off x="582" y="1091"/>
              <a:ext cx="4675" cy="1355"/>
              <a:chOff x="582" y="1091"/>
              <a:chExt cx="4675" cy="1355"/>
            </a:xfrm>
          </p:grpSpPr>
          <p:sp>
            <p:nvSpPr>
              <p:cNvPr id="124958" name="Rectangle 30"/>
              <p:cNvSpPr>
                <a:spLocks noChangeArrowheads="1"/>
              </p:cNvSpPr>
              <p:nvPr/>
            </p:nvSpPr>
            <p:spPr bwMode="auto">
              <a:xfrm>
                <a:off x="3056" y="1099"/>
                <a:ext cx="270"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59" name="Rectangle 31"/>
              <p:cNvSpPr>
                <a:spLocks noChangeArrowheads="1"/>
              </p:cNvSpPr>
              <p:nvPr/>
            </p:nvSpPr>
            <p:spPr bwMode="auto">
              <a:xfrm>
                <a:off x="3056" y="1307"/>
                <a:ext cx="270" cy="26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60" name="Rectangle 32"/>
              <p:cNvSpPr>
                <a:spLocks noChangeArrowheads="1"/>
              </p:cNvSpPr>
              <p:nvPr/>
            </p:nvSpPr>
            <p:spPr bwMode="auto">
              <a:xfrm>
                <a:off x="3431" y="1099"/>
                <a:ext cx="17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010000"/>
                    </a:solidFill>
                    <a:latin typeface="Palatino" pitchFamily="18" charset="0"/>
                  </a:rPr>
                  <a:t>JUDGED  VALUE  RATING</a:t>
                </a:r>
                <a:endParaRPr lang="en-US" altLang="en-US">
                  <a:solidFill>
                    <a:srgbClr val="339933"/>
                  </a:solidFill>
                  <a:latin typeface="Times New Roman" pitchFamily="18" charset="0"/>
                </a:endParaRPr>
              </a:p>
            </p:txBody>
          </p:sp>
          <p:sp>
            <p:nvSpPr>
              <p:cNvPr id="124961" name="Rectangle 33"/>
              <p:cNvSpPr>
                <a:spLocks noChangeArrowheads="1"/>
              </p:cNvSpPr>
              <p:nvPr/>
            </p:nvSpPr>
            <p:spPr bwMode="auto">
              <a:xfrm>
                <a:off x="3578" y="1333"/>
                <a:ext cx="13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010000"/>
                    </a:solidFill>
                    <a:latin typeface="Palatino" pitchFamily="18" charset="0"/>
                  </a:rPr>
                  <a:t>ON  ALTERNATIVES</a:t>
                </a:r>
                <a:endParaRPr lang="en-US" altLang="en-US">
                  <a:solidFill>
                    <a:srgbClr val="339933"/>
                  </a:solidFill>
                  <a:latin typeface="Times New Roman" pitchFamily="18" charset="0"/>
                </a:endParaRPr>
              </a:p>
            </p:txBody>
          </p:sp>
          <p:sp>
            <p:nvSpPr>
              <p:cNvPr id="124962" name="Rectangle 34"/>
              <p:cNvSpPr>
                <a:spLocks noChangeArrowheads="1"/>
              </p:cNvSpPr>
              <p:nvPr/>
            </p:nvSpPr>
            <p:spPr bwMode="auto">
              <a:xfrm>
                <a:off x="582" y="1091"/>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63" name="Line 35"/>
              <p:cNvSpPr>
                <a:spLocks noChangeShapeType="1"/>
              </p:cNvSpPr>
              <p:nvPr/>
            </p:nvSpPr>
            <p:spPr bwMode="auto">
              <a:xfrm>
                <a:off x="582" y="1091"/>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64" name="Rectangle 36"/>
              <p:cNvSpPr>
                <a:spLocks noChangeArrowheads="1"/>
              </p:cNvSpPr>
              <p:nvPr/>
            </p:nvSpPr>
            <p:spPr bwMode="auto">
              <a:xfrm>
                <a:off x="582" y="1091"/>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65" name="Line 37"/>
              <p:cNvSpPr>
                <a:spLocks noChangeShapeType="1"/>
              </p:cNvSpPr>
              <p:nvPr/>
            </p:nvSpPr>
            <p:spPr bwMode="auto">
              <a:xfrm>
                <a:off x="582" y="109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66" name="Line 38"/>
              <p:cNvSpPr>
                <a:spLocks noChangeShapeType="1"/>
              </p:cNvSpPr>
              <p:nvPr/>
            </p:nvSpPr>
            <p:spPr bwMode="auto">
              <a:xfrm>
                <a:off x="582" y="1091"/>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67" name="Rectangle 39"/>
              <p:cNvSpPr>
                <a:spLocks noChangeArrowheads="1"/>
              </p:cNvSpPr>
              <p:nvPr/>
            </p:nvSpPr>
            <p:spPr bwMode="auto">
              <a:xfrm>
                <a:off x="588" y="1091"/>
                <a:ext cx="2465"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68" name="Line 40"/>
              <p:cNvSpPr>
                <a:spLocks noChangeShapeType="1"/>
              </p:cNvSpPr>
              <p:nvPr/>
            </p:nvSpPr>
            <p:spPr bwMode="auto">
              <a:xfrm>
                <a:off x="588" y="1091"/>
                <a:ext cx="24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69" name="Rectangle 41"/>
              <p:cNvSpPr>
                <a:spLocks noChangeArrowheads="1"/>
              </p:cNvSpPr>
              <p:nvPr/>
            </p:nvSpPr>
            <p:spPr bwMode="auto">
              <a:xfrm>
                <a:off x="3056" y="1099"/>
                <a:ext cx="3" cy="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70" name="Rectangle 42"/>
              <p:cNvSpPr>
                <a:spLocks noChangeArrowheads="1"/>
              </p:cNvSpPr>
              <p:nvPr/>
            </p:nvSpPr>
            <p:spPr bwMode="auto">
              <a:xfrm>
                <a:off x="3053" y="1099"/>
                <a:ext cx="3"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71" name="Line 43"/>
              <p:cNvSpPr>
                <a:spLocks noChangeShapeType="1"/>
              </p:cNvSpPr>
              <p:nvPr/>
            </p:nvSpPr>
            <p:spPr bwMode="auto">
              <a:xfrm>
                <a:off x="3053" y="109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72" name="Rectangle 44"/>
              <p:cNvSpPr>
                <a:spLocks noChangeArrowheads="1"/>
              </p:cNvSpPr>
              <p:nvPr/>
            </p:nvSpPr>
            <p:spPr bwMode="auto">
              <a:xfrm>
                <a:off x="3053" y="1091"/>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73" name="Line 45"/>
              <p:cNvSpPr>
                <a:spLocks noChangeShapeType="1"/>
              </p:cNvSpPr>
              <p:nvPr/>
            </p:nvSpPr>
            <p:spPr bwMode="auto">
              <a:xfrm>
                <a:off x="3053" y="109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74" name="Line 46"/>
              <p:cNvSpPr>
                <a:spLocks noChangeShapeType="1"/>
              </p:cNvSpPr>
              <p:nvPr/>
            </p:nvSpPr>
            <p:spPr bwMode="auto">
              <a:xfrm>
                <a:off x="3053" y="1091"/>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75" name="Rectangle 47"/>
              <p:cNvSpPr>
                <a:spLocks noChangeArrowheads="1"/>
              </p:cNvSpPr>
              <p:nvPr/>
            </p:nvSpPr>
            <p:spPr bwMode="auto">
              <a:xfrm>
                <a:off x="3059" y="1091"/>
                <a:ext cx="26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76" name="Line 48"/>
              <p:cNvSpPr>
                <a:spLocks noChangeShapeType="1"/>
              </p:cNvSpPr>
              <p:nvPr/>
            </p:nvSpPr>
            <p:spPr bwMode="auto">
              <a:xfrm>
                <a:off x="3059" y="1091"/>
                <a:ext cx="2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77" name="Rectangle 49"/>
              <p:cNvSpPr>
                <a:spLocks noChangeArrowheads="1"/>
              </p:cNvSpPr>
              <p:nvPr/>
            </p:nvSpPr>
            <p:spPr bwMode="auto">
              <a:xfrm>
                <a:off x="3059" y="1099"/>
                <a:ext cx="267" cy="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78" name="Rectangle 50"/>
              <p:cNvSpPr>
                <a:spLocks noChangeArrowheads="1"/>
              </p:cNvSpPr>
              <p:nvPr/>
            </p:nvSpPr>
            <p:spPr bwMode="auto">
              <a:xfrm>
                <a:off x="3326" y="1099"/>
                <a:ext cx="3"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79" name="Line 51"/>
              <p:cNvSpPr>
                <a:spLocks noChangeShapeType="1"/>
              </p:cNvSpPr>
              <p:nvPr/>
            </p:nvSpPr>
            <p:spPr bwMode="auto">
              <a:xfrm>
                <a:off x="3326" y="109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80" name="Rectangle 52"/>
              <p:cNvSpPr>
                <a:spLocks noChangeArrowheads="1"/>
              </p:cNvSpPr>
              <p:nvPr/>
            </p:nvSpPr>
            <p:spPr bwMode="auto">
              <a:xfrm>
                <a:off x="3326" y="1091"/>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81" name="Line 53"/>
              <p:cNvSpPr>
                <a:spLocks noChangeShapeType="1"/>
              </p:cNvSpPr>
              <p:nvPr/>
            </p:nvSpPr>
            <p:spPr bwMode="auto">
              <a:xfrm>
                <a:off x="3326" y="109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82" name="Line 54"/>
              <p:cNvSpPr>
                <a:spLocks noChangeShapeType="1"/>
              </p:cNvSpPr>
              <p:nvPr/>
            </p:nvSpPr>
            <p:spPr bwMode="auto">
              <a:xfrm>
                <a:off x="3326" y="1091"/>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83" name="Rectangle 55"/>
              <p:cNvSpPr>
                <a:spLocks noChangeArrowheads="1"/>
              </p:cNvSpPr>
              <p:nvPr/>
            </p:nvSpPr>
            <p:spPr bwMode="auto">
              <a:xfrm>
                <a:off x="3332" y="1091"/>
                <a:ext cx="191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84" name="Line 56"/>
              <p:cNvSpPr>
                <a:spLocks noChangeShapeType="1"/>
              </p:cNvSpPr>
              <p:nvPr/>
            </p:nvSpPr>
            <p:spPr bwMode="auto">
              <a:xfrm>
                <a:off x="3332" y="1091"/>
                <a:ext cx="19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85" name="Rectangle 57"/>
              <p:cNvSpPr>
                <a:spLocks noChangeArrowheads="1"/>
              </p:cNvSpPr>
              <p:nvPr/>
            </p:nvSpPr>
            <p:spPr bwMode="auto">
              <a:xfrm>
                <a:off x="5251" y="1091"/>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86" name="Line 58"/>
              <p:cNvSpPr>
                <a:spLocks noChangeShapeType="1"/>
              </p:cNvSpPr>
              <p:nvPr/>
            </p:nvSpPr>
            <p:spPr bwMode="auto">
              <a:xfrm>
                <a:off x="5251" y="1091"/>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87" name="Rectangle 59"/>
              <p:cNvSpPr>
                <a:spLocks noChangeArrowheads="1"/>
              </p:cNvSpPr>
              <p:nvPr/>
            </p:nvSpPr>
            <p:spPr bwMode="auto">
              <a:xfrm>
                <a:off x="5251" y="1091"/>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88" name="Line 60"/>
              <p:cNvSpPr>
                <a:spLocks noChangeShapeType="1"/>
              </p:cNvSpPr>
              <p:nvPr/>
            </p:nvSpPr>
            <p:spPr bwMode="auto">
              <a:xfrm>
                <a:off x="5251" y="109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89" name="Line 61"/>
              <p:cNvSpPr>
                <a:spLocks noChangeShapeType="1"/>
              </p:cNvSpPr>
              <p:nvPr/>
            </p:nvSpPr>
            <p:spPr bwMode="auto">
              <a:xfrm>
                <a:off x="5251" y="1091"/>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90" name="Rectangle 62"/>
              <p:cNvSpPr>
                <a:spLocks noChangeArrowheads="1"/>
              </p:cNvSpPr>
              <p:nvPr/>
            </p:nvSpPr>
            <p:spPr bwMode="auto">
              <a:xfrm>
                <a:off x="582" y="1099"/>
                <a:ext cx="6" cy="4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91" name="Line 63"/>
              <p:cNvSpPr>
                <a:spLocks noChangeShapeType="1"/>
              </p:cNvSpPr>
              <p:nvPr/>
            </p:nvSpPr>
            <p:spPr bwMode="auto">
              <a:xfrm>
                <a:off x="582" y="1099"/>
                <a:ext cx="1" cy="4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92" name="Rectangle 64"/>
              <p:cNvSpPr>
                <a:spLocks noChangeArrowheads="1"/>
              </p:cNvSpPr>
              <p:nvPr/>
            </p:nvSpPr>
            <p:spPr bwMode="auto">
              <a:xfrm>
                <a:off x="3053" y="1099"/>
                <a:ext cx="3" cy="4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93" name="Line 65"/>
              <p:cNvSpPr>
                <a:spLocks noChangeShapeType="1"/>
              </p:cNvSpPr>
              <p:nvPr/>
            </p:nvSpPr>
            <p:spPr bwMode="auto">
              <a:xfrm>
                <a:off x="3053" y="1099"/>
                <a:ext cx="1" cy="4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94" name="Rectangle 66"/>
              <p:cNvSpPr>
                <a:spLocks noChangeArrowheads="1"/>
              </p:cNvSpPr>
              <p:nvPr/>
            </p:nvSpPr>
            <p:spPr bwMode="auto">
              <a:xfrm>
                <a:off x="3326" y="1099"/>
                <a:ext cx="3" cy="4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95" name="Line 67"/>
              <p:cNvSpPr>
                <a:spLocks noChangeShapeType="1"/>
              </p:cNvSpPr>
              <p:nvPr/>
            </p:nvSpPr>
            <p:spPr bwMode="auto">
              <a:xfrm>
                <a:off x="3326" y="1099"/>
                <a:ext cx="1" cy="4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96" name="Rectangle 68"/>
              <p:cNvSpPr>
                <a:spLocks noChangeArrowheads="1"/>
              </p:cNvSpPr>
              <p:nvPr/>
            </p:nvSpPr>
            <p:spPr bwMode="auto">
              <a:xfrm>
                <a:off x="5251" y="1099"/>
                <a:ext cx="6" cy="4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97" name="Line 69"/>
              <p:cNvSpPr>
                <a:spLocks noChangeShapeType="1"/>
              </p:cNvSpPr>
              <p:nvPr/>
            </p:nvSpPr>
            <p:spPr bwMode="auto">
              <a:xfrm>
                <a:off x="5251" y="1099"/>
                <a:ext cx="1" cy="4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98" name="Rectangle 70"/>
              <p:cNvSpPr>
                <a:spLocks noChangeArrowheads="1"/>
              </p:cNvSpPr>
              <p:nvPr/>
            </p:nvSpPr>
            <p:spPr bwMode="auto">
              <a:xfrm>
                <a:off x="840" y="1635"/>
                <a:ext cx="9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000">
                    <a:solidFill>
                      <a:srgbClr val="010000"/>
                    </a:solidFill>
                    <a:latin typeface="Palatino" pitchFamily="18" charset="0"/>
                  </a:rPr>
                  <a:t>OBJECTIVES</a:t>
                </a:r>
                <a:endParaRPr lang="en-US" altLang="en-US" sz="2000">
                  <a:solidFill>
                    <a:srgbClr val="339933"/>
                  </a:solidFill>
                  <a:latin typeface="Times New Roman" pitchFamily="18" charset="0"/>
                </a:endParaRPr>
              </a:p>
            </p:txBody>
          </p:sp>
          <p:sp>
            <p:nvSpPr>
              <p:cNvPr id="124999" name="Rectangle 71"/>
              <p:cNvSpPr>
                <a:spLocks noChangeArrowheads="1"/>
              </p:cNvSpPr>
              <p:nvPr/>
            </p:nvSpPr>
            <p:spPr bwMode="auto">
              <a:xfrm>
                <a:off x="3056" y="1570"/>
                <a:ext cx="270"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00" name="Rectangle 72"/>
              <p:cNvSpPr>
                <a:spLocks noChangeArrowheads="1"/>
              </p:cNvSpPr>
              <p:nvPr/>
            </p:nvSpPr>
            <p:spPr bwMode="auto">
              <a:xfrm>
                <a:off x="3056" y="1778"/>
                <a:ext cx="270" cy="9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01" name="Rectangle 73"/>
              <p:cNvSpPr>
                <a:spLocks noChangeArrowheads="1"/>
              </p:cNvSpPr>
              <p:nvPr/>
            </p:nvSpPr>
            <p:spPr bwMode="auto">
              <a:xfrm>
                <a:off x="3379" y="1635"/>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010000"/>
                    </a:solidFill>
                    <a:latin typeface="Palatino" pitchFamily="18" charset="0"/>
                  </a:rPr>
                  <a:t>SEP</a:t>
                </a:r>
                <a:endParaRPr lang="en-US" altLang="en-US">
                  <a:solidFill>
                    <a:srgbClr val="339933"/>
                  </a:solidFill>
                  <a:latin typeface="Times New Roman" pitchFamily="18" charset="0"/>
                </a:endParaRPr>
              </a:p>
            </p:txBody>
          </p:sp>
          <p:sp>
            <p:nvSpPr>
              <p:cNvPr id="125002" name="Rectangle 74"/>
              <p:cNvSpPr>
                <a:spLocks noChangeArrowheads="1"/>
              </p:cNvSpPr>
              <p:nvPr/>
            </p:nvSpPr>
            <p:spPr bwMode="auto">
              <a:xfrm>
                <a:off x="3770" y="1635"/>
                <a:ext cx="2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010000"/>
                    </a:solidFill>
                    <a:latin typeface="Palatino" pitchFamily="18" charset="0"/>
                  </a:rPr>
                  <a:t>SQ</a:t>
                </a:r>
                <a:endParaRPr lang="en-US" altLang="en-US">
                  <a:solidFill>
                    <a:srgbClr val="339933"/>
                  </a:solidFill>
                  <a:latin typeface="Times New Roman" pitchFamily="18" charset="0"/>
                </a:endParaRPr>
              </a:p>
            </p:txBody>
          </p:sp>
          <p:sp>
            <p:nvSpPr>
              <p:cNvPr id="125003" name="Rectangle 75"/>
              <p:cNvSpPr>
                <a:spLocks noChangeArrowheads="1"/>
              </p:cNvSpPr>
              <p:nvPr/>
            </p:nvSpPr>
            <p:spPr bwMode="auto">
              <a:xfrm>
                <a:off x="4150" y="1635"/>
                <a:ext cx="2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008000"/>
                    </a:solidFill>
                    <a:latin typeface="Palatino" pitchFamily="18" charset="0"/>
                  </a:rPr>
                  <a:t>SM</a:t>
                </a:r>
                <a:endParaRPr lang="en-US" altLang="en-US">
                  <a:solidFill>
                    <a:srgbClr val="339933"/>
                  </a:solidFill>
                  <a:latin typeface="Times New Roman" pitchFamily="18" charset="0"/>
                </a:endParaRPr>
              </a:p>
            </p:txBody>
          </p:sp>
          <p:sp>
            <p:nvSpPr>
              <p:cNvPr id="125004" name="Rectangle 76"/>
              <p:cNvSpPr>
                <a:spLocks noChangeArrowheads="1"/>
              </p:cNvSpPr>
              <p:nvPr/>
            </p:nvSpPr>
            <p:spPr bwMode="auto">
              <a:xfrm>
                <a:off x="4541" y="1635"/>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000000"/>
                    </a:solidFill>
                    <a:latin typeface="Palatino" pitchFamily="18" charset="0"/>
                  </a:rPr>
                  <a:t>M2</a:t>
                </a:r>
                <a:endParaRPr lang="en-US" altLang="en-US">
                  <a:solidFill>
                    <a:srgbClr val="339933"/>
                  </a:solidFill>
                  <a:latin typeface="Times New Roman" pitchFamily="18" charset="0"/>
                </a:endParaRPr>
              </a:p>
            </p:txBody>
          </p:sp>
          <p:sp>
            <p:nvSpPr>
              <p:cNvPr id="125005" name="Rectangle 77"/>
              <p:cNvSpPr>
                <a:spLocks noChangeArrowheads="1"/>
              </p:cNvSpPr>
              <p:nvPr/>
            </p:nvSpPr>
            <p:spPr bwMode="auto">
              <a:xfrm>
                <a:off x="4949" y="1635"/>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000000"/>
                    </a:solidFill>
                    <a:latin typeface="Palatino" pitchFamily="18" charset="0"/>
                  </a:rPr>
                  <a:t>M3</a:t>
                </a:r>
                <a:endParaRPr lang="en-US" altLang="en-US">
                  <a:solidFill>
                    <a:srgbClr val="339933"/>
                  </a:solidFill>
                  <a:latin typeface="Times New Roman" pitchFamily="18" charset="0"/>
                </a:endParaRPr>
              </a:p>
            </p:txBody>
          </p:sp>
          <p:sp>
            <p:nvSpPr>
              <p:cNvPr id="125006" name="Rectangle 78"/>
              <p:cNvSpPr>
                <a:spLocks noChangeArrowheads="1"/>
              </p:cNvSpPr>
              <p:nvPr/>
            </p:nvSpPr>
            <p:spPr bwMode="auto">
              <a:xfrm>
                <a:off x="582" y="1567"/>
                <a:ext cx="6"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07" name="Line 79"/>
              <p:cNvSpPr>
                <a:spLocks noChangeShapeType="1"/>
              </p:cNvSpPr>
              <p:nvPr/>
            </p:nvSpPr>
            <p:spPr bwMode="auto">
              <a:xfrm>
                <a:off x="582" y="1567"/>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08" name="Rectangle 80"/>
              <p:cNvSpPr>
                <a:spLocks noChangeArrowheads="1"/>
              </p:cNvSpPr>
              <p:nvPr/>
            </p:nvSpPr>
            <p:spPr bwMode="auto">
              <a:xfrm>
                <a:off x="588" y="1567"/>
                <a:ext cx="246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09" name="Line 81"/>
              <p:cNvSpPr>
                <a:spLocks noChangeShapeType="1"/>
              </p:cNvSpPr>
              <p:nvPr/>
            </p:nvSpPr>
            <p:spPr bwMode="auto">
              <a:xfrm>
                <a:off x="588" y="1567"/>
                <a:ext cx="24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10" name="Rectangle 82"/>
              <p:cNvSpPr>
                <a:spLocks noChangeArrowheads="1"/>
              </p:cNvSpPr>
              <p:nvPr/>
            </p:nvSpPr>
            <p:spPr bwMode="auto">
              <a:xfrm>
                <a:off x="3053" y="156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11" name="Line 83"/>
              <p:cNvSpPr>
                <a:spLocks noChangeShapeType="1"/>
              </p:cNvSpPr>
              <p:nvPr/>
            </p:nvSpPr>
            <p:spPr bwMode="auto">
              <a:xfrm>
                <a:off x="3053" y="156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12" name="Line 84"/>
              <p:cNvSpPr>
                <a:spLocks noChangeShapeType="1"/>
              </p:cNvSpPr>
              <p:nvPr/>
            </p:nvSpPr>
            <p:spPr bwMode="auto">
              <a:xfrm>
                <a:off x="3053" y="1567"/>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13" name="Rectangle 85"/>
              <p:cNvSpPr>
                <a:spLocks noChangeArrowheads="1"/>
              </p:cNvSpPr>
              <p:nvPr/>
            </p:nvSpPr>
            <p:spPr bwMode="auto">
              <a:xfrm>
                <a:off x="3056" y="1567"/>
                <a:ext cx="270"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14" name="Line 86"/>
              <p:cNvSpPr>
                <a:spLocks noChangeShapeType="1"/>
              </p:cNvSpPr>
              <p:nvPr/>
            </p:nvSpPr>
            <p:spPr bwMode="auto">
              <a:xfrm>
                <a:off x="3056" y="1567"/>
                <a:ext cx="2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15" name="Rectangle 87"/>
              <p:cNvSpPr>
                <a:spLocks noChangeArrowheads="1"/>
              </p:cNvSpPr>
              <p:nvPr/>
            </p:nvSpPr>
            <p:spPr bwMode="auto">
              <a:xfrm>
                <a:off x="3326" y="156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16" name="Line 88"/>
              <p:cNvSpPr>
                <a:spLocks noChangeShapeType="1"/>
              </p:cNvSpPr>
              <p:nvPr/>
            </p:nvSpPr>
            <p:spPr bwMode="auto">
              <a:xfrm>
                <a:off x="3326" y="156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17" name="Line 89"/>
              <p:cNvSpPr>
                <a:spLocks noChangeShapeType="1"/>
              </p:cNvSpPr>
              <p:nvPr/>
            </p:nvSpPr>
            <p:spPr bwMode="auto">
              <a:xfrm>
                <a:off x="3326" y="1567"/>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18" name="Rectangle 90"/>
              <p:cNvSpPr>
                <a:spLocks noChangeArrowheads="1"/>
              </p:cNvSpPr>
              <p:nvPr/>
            </p:nvSpPr>
            <p:spPr bwMode="auto">
              <a:xfrm>
                <a:off x="3329" y="1567"/>
                <a:ext cx="32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19" name="Line 91"/>
              <p:cNvSpPr>
                <a:spLocks noChangeShapeType="1"/>
              </p:cNvSpPr>
              <p:nvPr/>
            </p:nvSpPr>
            <p:spPr bwMode="auto">
              <a:xfrm>
                <a:off x="3329" y="1567"/>
                <a:ext cx="3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20" name="Rectangle 92"/>
              <p:cNvSpPr>
                <a:spLocks noChangeArrowheads="1"/>
              </p:cNvSpPr>
              <p:nvPr/>
            </p:nvSpPr>
            <p:spPr bwMode="auto">
              <a:xfrm>
                <a:off x="3654" y="156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21" name="Line 93"/>
              <p:cNvSpPr>
                <a:spLocks noChangeShapeType="1"/>
              </p:cNvSpPr>
              <p:nvPr/>
            </p:nvSpPr>
            <p:spPr bwMode="auto">
              <a:xfrm>
                <a:off x="3654" y="156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22" name="Line 94"/>
              <p:cNvSpPr>
                <a:spLocks noChangeShapeType="1"/>
              </p:cNvSpPr>
              <p:nvPr/>
            </p:nvSpPr>
            <p:spPr bwMode="auto">
              <a:xfrm>
                <a:off x="3654" y="1567"/>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23" name="Rectangle 95"/>
              <p:cNvSpPr>
                <a:spLocks noChangeArrowheads="1"/>
              </p:cNvSpPr>
              <p:nvPr/>
            </p:nvSpPr>
            <p:spPr bwMode="auto">
              <a:xfrm>
                <a:off x="3657" y="1567"/>
                <a:ext cx="39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24" name="Line 96"/>
              <p:cNvSpPr>
                <a:spLocks noChangeShapeType="1"/>
              </p:cNvSpPr>
              <p:nvPr/>
            </p:nvSpPr>
            <p:spPr bwMode="auto">
              <a:xfrm>
                <a:off x="3657" y="1567"/>
                <a:ext cx="3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25" name="Rectangle 97"/>
              <p:cNvSpPr>
                <a:spLocks noChangeArrowheads="1"/>
              </p:cNvSpPr>
              <p:nvPr/>
            </p:nvSpPr>
            <p:spPr bwMode="auto">
              <a:xfrm>
                <a:off x="4054" y="1567"/>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26" name="Line 98"/>
              <p:cNvSpPr>
                <a:spLocks noChangeShapeType="1"/>
              </p:cNvSpPr>
              <p:nvPr/>
            </p:nvSpPr>
            <p:spPr bwMode="auto">
              <a:xfrm>
                <a:off x="4054" y="156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27" name="Line 99"/>
              <p:cNvSpPr>
                <a:spLocks noChangeShapeType="1"/>
              </p:cNvSpPr>
              <p:nvPr/>
            </p:nvSpPr>
            <p:spPr bwMode="auto">
              <a:xfrm>
                <a:off x="4054" y="1567"/>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28" name="Rectangle 100"/>
              <p:cNvSpPr>
                <a:spLocks noChangeArrowheads="1"/>
              </p:cNvSpPr>
              <p:nvPr/>
            </p:nvSpPr>
            <p:spPr bwMode="auto">
              <a:xfrm>
                <a:off x="4056" y="1567"/>
                <a:ext cx="379"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29" name="Line 101"/>
              <p:cNvSpPr>
                <a:spLocks noChangeShapeType="1"/>
              </p:cNvSpPr>
              <p:nvPr/>
            </p:nvSpPr>
            <p:spPr bwMode="auto">
              <a:xfrm>
                <a:off x="4056" y="1567"/>
                <a:ext cx="3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30" name="Rectangle 102"/>
              <p:cNvSpPr>
                <a:spLocks noChangeArrowheads="1"/>
              </p:cNvSpPr>
              <p:nvPr/>
            </p:nvSpPr>
            <p:spPr bwMode="auto">
              <a:xfrm>
                <a:off x="4435" y="156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31" name="Line 103"/>
              <p:cNvSpPr>
                <a:spLocks noChangeShapeType="1"/>
              </p:cNvSpPr>
              <p:nvPr/>
            </p:nvSpPr>
            <p:spPr bwMode="auto">
              <a:xfrm>
                <a:off x="4435" y="156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32" name="Line 104"/>
              <p:cNvSpPr>
                <a:spLocks noChangeShapeType="1"/>
              </p:cNvSpPr>
              <p:nvPr/>
            </p:nvSpPr>
            <p:spPr bwMode="auto">
              <a:xfrm>
                <a:off x="4435" y="1567"/>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33" name="Rectangle 105"/>
              <p:cNvSpPr>
                <a:spLocks noChangeArrowheads="1"/>
              </p:cNvSpPr>
              <p:nvPr/>
            </p:nvSpPr>
            <p:spPr bwMode="auto">
              <a:xfrm>
                <a:off x="4438" y="1567"/>
                <a:ext cx="39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34" name="Line 106"/>
              <p:cNvSpPr>
                <a:spLocks noChangeShapeType="1"/>
              </p:cNvSpPr>
              <p:nvPr/>
            </p:nvSpPr>
            <p:spPr bwMode="auto">
              <a:xfrm>
                <a:off x="4438" y="1567"/>
                <a:ext cx="39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35" name="Rectangle 107"/>
              <p:cNvSpPr>
                <a:spLocks noChangeArrowheads="1"/>
              </p:cNvSpPr>
              <p:nvPr/>
            </p:nvSpPr>
            <p:spPr bwMode="auto">
              <a:xfrm>
                <a:off x="4831" y="156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36" name="Line 108"/>
              <p:cNvSpPr>
                <a:spLocks noChangeShapeType="1"/>
              </p:cNvSpPr>
              <p:nvPr/>
            </p:nvSpPr>
            <p:spPr bwMode="auto">
              <a:xfrm>
                <a:off x="4831" y="156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37" name="Line 109"/>
              <p:cNvSpPr>
                <a:spLocks noChangeShapeType="1"/>
              </p:cNvSpPr>
              <p:nvPr/>
            </p:nvSpPr>
            <p:spPr bwMode="auto">
              <a:xfrm>
                <a:off x="4831" y="1567"/>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38" name="Rectangle 110"/>
              <p:cNvSpPr>
                <a:spLocks noChangeArrowheads="1"/>
              </p:cNvSpPr>
              <p:nvPr/>
            </p:nvSpPr>
            <p:spPr bwMode="auto">
              <a:xfrm>
                <a:off x="4834" y="1567"/>
                <a:ext cx="41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39" name="Line 111"/>
              <p:cNvSpPr>
                <a:spLocks noChangeShapeType="1"/>
              </p:cNvSpPr>
              <p:nvPr/>
            </p:nvSpPr>
            <p:spPr bwMode="auto">
              <a:xfrm>
                <a:off x="4834" y="1567"/>
                <a:ext cx="4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40" name="Rectangle 112"/>
              <p:cNvSpPr>
                <a:spLocks noChangeArrowheads="1"/>
              </p:cNvSpPr>
              <p:nvPr/>
            </p:nvSpPr>
            <p:spPr bwMode="auto">
              <a:xfrm>
                <a:off x="5251" y="1567"/>
                <a:ext cx="6"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41" name="Line 113"/>
              <p:cNvSpPr>
                <a:spLocks noChangeShapeType="1"/>
              </p:cNvSpPr>
              <p:nvPr/>
            </p:nvSpPr>
            <p:spPr bwMode="auto">
              <a:xfrm>
                <a:off x="5251" y="1567"/>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42" name="Rectangle 114"/>
              <p:cNvSpPr>
                <a:spLocks noChangeArrowheads="1"/>
              </p:cNvSpPr>
              <p:nvPr/>
            </p:nvSpPr>
            <p:spPr bwMode="auto">
              <a:xfrm>
                <a:off x="582" y="1570"/>
                <a:ext cx="6" cy="2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43" name="Line 115"/>
              <p:cNvSpPr>
                <a:spLocks noChangeShapeType="1"/>
              </p:cNvSpPr>
              <p:nvPr/>
            </p:nvSpPr>
            <p:spPr bwMode="auto">
              <a:xfrm>
                <a:off x="582" y="1570"/>
                <a:ext cx="1" cy="2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44" name="Rectangle 116"/>
              <p:cNvSpPr>
                <a:spLocks noChangeArrowheads="1"/>
              </p:cNvSpPr>
              <p:nvPr/>
            </p:nvSpPr>
            <p:spPr bwMode="auto">
              <a:xfrm>
                <a:off x="3053" y="1570"/>
                <a:ext cx="3" cy="2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45" name="Line 117"/>
              <p:cNvSpPr>
                <a:spLocks noChangeShapeType="1"/>
              </p:cNvSpPr>
              <p:nvPr/>
            </p:nvSpPr>
            <p:spPr bwMode="auto">
              <a:xfrm>
                <a:off x="3053" y="1570"/>
                <a:ext cx="1" cy="2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46" name="Rectangle 118"/>
              <p:cNvSpPr>
                <a:spLocks noChangeArrowheads="1"/>
              </p:cNvSpPr>
              <p:nvPr/>
            </p:nvSpPr>
            <p:spPr bwMode="auto">
              <a:xfrm>
                <a:off x="3326" y="1570"/>
                <a:ext cx="3" cy="2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47" name="Line 119"/>
              <p:cNvSpPr>
                <a:spLocks noChangeShapeType="1"/>
              </p:cNvSpPr>
              <p:nvPr/>
            </p:nvSpPr>
            <p:spPr bwMode="auto">
              <a:xfrm>
                <a:off x="3326" y="1570"/>
                <a:ext cx="1" cy="2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48" name="Rectangle 120"/>
              <p:cNvSpPr>
                <a:spLocks noChangeArrowheads="1"/>
              </p:cNvSpPr>
              <p:nvPr/>
            </p:nvSpPr>
            <p:spPr bwMode="auto">
              <a:xfrm>
                <a:off x="3654" y="1570"/>
                <a:ext cx="3" cy="2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49" name="Line 121"/>
              <p:cNvSpPr>
                <a:spLocks noChangeShapeType="1"/>
              </p:cNvSpPr>
              <p:nvPr/>
            </p:nvSpPr>
            <p:spPr bwMode="auto">
              <a:xfrm>
                <a:off x="3654" y="1570"/>
                <a:ext cx="1" cy="2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50" name="Rectangle 122"/>
              <p:cNvSpPr>
                <a:spLocks noChangeArrowheads="1"/>
              </p:cNvSpPr>
              <p:nvPr/>
            </p:nvSpPr>
            <p:spPr bwMode="auto">
              <a:xfrm>
                <a:off x="4054" y="1570"/>
                <a:ext cx="2" cy="2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51" name="Line 123"/>
              <p:cNvSpPr>
                <a:spLocks noChangeShapeType="1"/>
              </p:cNvSpPr>
              <p:nvPr/>
            </p:nvSpPr>
            <p:spPr bwMode="auto">
              <a:xfrm>
                <a:off x="4054" y="1570"/>
                <a:ext cx="1" cy="2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52" name="Rectangle 124"/>
              <p:cNvSpPr>
                <a:spLocks noChangeArrowheads="1"/>
              </p:cNvSpPr>
              <p:nvPr/>
            </p:nvSpPr>
            <p:spPr bwMode="auto">
              <a:xfrm>
                <a:off x="4435" y="1570"/>
                <a:ext cx="3" cy="2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53" name="Line 125"/>
              <p:cNvSpPr>
                <a:spLocks noChangeShapeType="1"/>
              </p:cNvSpPr>
              <p:nvPr/>
            </p:nvSpPr>
            <p:spPr bwMode="auto">
              <a:xfrm>
                <a:off x="4435" y="1570"/>
                <a:ext cx="1" cy="2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54" name="Rectangle 126"/>
              <p:cNvSpPr>
                <a:spLocks noChangeArrowheads="1"/>
              </p:cNvSpPr>
              <p:nvPr/>
            </p:nvSpPr>
            <p:spPr bwMode="auto">
              <a:xfrm>
                <a:off x="4831" y="1570"/>
                <a:ext cx="3" cy="2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55" name="Line 127"/>
              <p:cNvSpPr>
                <a:spLocks noChangeShapeType="1"/>
              </p:cNvSpPr>
              <p:nvPr/>
            </p:nvSpPr>
            <p:spPr bwMode="auto">
              <a:xfrm>
                <a:off x="4831" y="1570"/>
                <a:ext cx="1" cy="2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56" name="Rectangle 128"/>
              <p:cNvSpPr>
                <a:spLocks noChangeArrowheads="1"/>
              </p:cNvSpPr>
              <p:nvPr/>
            </p:nvSpPr>
            <p:spPr bwMode="auto">
              <a:xfrm>
                <a:off x="5251" y="1570"/>
                <a:ext cx="6" cy="2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57" name="Line 129"/>
              <p:cNvSpPr>
                <a:spLocks noChangeShapeType="1"/>
              </p:cNvSpPr>
              <p:nvPr/>
            </p:nvSpPr>
            <p:spPr bwMode="auto">
              <a:xfrm>
                <a:off x="5251" y="1570"/>
                <a:ext cx="1" cy="2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58" name="Rectangle 130"/>
              <p:cNvSpPr>
                <a:spLocks noChangeArrowheads="1"/>
              </p:cNvSpPr>
              <p:nvPr/>
            </p:nvSpPr>
            <p:spPr bwMode="auto">
              <a:xfrm>
                <a:off x="588" y="1872"/>
                <a:ext cx="2465" cy="13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59" name="Rectangle 131"/>
              <p:cNvSpPr>
                <a:spLocks noChangeArrowheads="1"/>
              </p:cNvSpPr>
              <p:nvPr/>
            </p:nvSpPr>
            <p:spPr bwMode="auto">
              <a:xfrm>
                <a:off x="588" y="2002"/>
                <a:ext cx="2465" cy="7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60" name="Rectangle 132"/>
              <p:cNvSpPr>
                <a:spLocks noChangeArrowheads="1"/>
              </p:cNvSpPr>
              <p:nvPr/>
            </p:nvSpPr>
            <p:spPr bwMode="auto">
              <a:xfrm>
                <a:off x="3056" y="1872"/>
                <a:ext cx="270"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61" name="Rectangle 133"/>
              <p:cNvSpPr>
                <a:spLocks noChangeArrowheads="1"/>
              </p:cNvSpPr>
              <p:nvPr/>
            </p:nvSpPr>
            <p:spPr bwMode="auto">
              <a:xfrm>
                <a:off x="3329" y="1872"/>
                <a:ext cx="325"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62" name="Rectangle 134"/>
              <p:cNvSpPr>
                <a:spLocks noChangeArrowheads="1"/>
              </p:cNvSpPr>
              <p:nvPr/>
            </p:nvSpPr>
            <p:spPr bwMode="auto">
              <a:xfrm>
                <a:off x="3657" y="1872"/>
                <a:ext cx="397"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63" name="Rectangle 135"/>
              <p:cNvSpPr>
                <a:spLocks noChangeArrowheads="1"/>
              </p:cNvSpPr>
              <p:nvPr/>
            </p:nvSpPr>
            <p:spPr bwMode="auto">
              <a:xfrm>
                <a:off x="4056" y="1872"/>
                <a:ext cx="379"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64" name="Rectangle 136"/>
              <p:cNvSpPr>
                <a:spLocks noChangeArrowheads="1"/>
              </p:cNvSpPr>
              <p:nvPr/>
            </p:nvSpPr>
            <p:spPr bwMode="auto">
              <a:xfrm>
                <a:off x="4438" y="1872"/>
                <a:ext cx="393"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65" name="Rectangle 137"/>
              <p:cNvSpPr>
                <a:spLocks noChangeArrowheads="1"/>
              </p:cNvSpPr>
              <p:nvPr/>
            </p:nvSpPr>
            <p:spPr bwMode="auto">
              <a:xfrm>
                <a:off x="4834" y="1872"/>
                <a:ext cx="417"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66" name="Rectangle 138"/>
              <p:cNvSpPr>
                <a:spLocks noChangeArrowheads="1"/>
              </p:cNvSpPr>
              <p:nvPr/>
            </p:nvSpPr>
            <p:spPr bwMode="auto">
              <a:xfrm>
                <a:off x="582" y="1868"/>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67" name="Line 139"/>
              <p:cNvSpPr>
                <a:spLocks noChangeShapeType="1"/>
              </p:cNvSpPr>
              <p:nvPr/>
            </p:nvSpPr>
            <p:spPr bwMode="auto">
              <a:xfrm>
                <a:off x="582" y="18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68" name="Rectangle 140"/>
              <p:cNvSpPr>
                <a:spLocks noChangeArrowheads="1"/>
              </p:cNvSpPr>
              <p:nvPr/>
            </p:nvSpPr>
            <p:spPr bwMode="auto">
              <a:xfrm>
                <a:off x="588" y="1868"/>
                <a:ext cx="246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69" name="Line 141"/>
              <p:cNvSpPr>
                <a:spLocks noChangeShapeType="1"/>
              </p:cNvSpPr>
              <p:nvPr/>
            </p:nvSpPr>
            <p:spPr bwMode="auto">
              <a:xfrm>
                <a:off x="588" y="1868"/>
                <a:ext cx="24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70" name="Rectangle 142"/>
              <p:cNvSpPr>
                <a:spLocks noChangeArrowheads="1"/>
              </p:cNvSpPr>
              <p:nvPr/>
            </p:nvSpPr>
            <p:spPr bwMode="auto">
              <a:xfrm>
                <a:off x="3053" y="1868"/>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71" name="Line 143"/>
              <p:cNvSpPr>
                <a:spLocks noChangeShapeType="1"/>
              </p:cNvSpPr>
              <p:nvPr/>
            </p:nvSpPr>
            <p:spPr bwMode="auto">
              <a:xfrm>
                <a:off x="3053" y="1868"/>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72" name="Line 144"/>
              <p:cNvSpPr>
                <a:spLocks noChangeShapeType="1"/>
              </p:cNvSpPr>
              <p:nvPr/>
            </p:nvSpPr>
            <p:spPr bwMode="auto">
              <a:xfrm>
                <a:off x="3053" y="186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73" name="Rectangle 145"/>
              <p:cNvSpPr>
                <a:spLocks noChangeArrowheads="1"/>
              </p:cNvSpPr>
              <p:nvPr/>
            </p:nvSpPr>
            <p:spPr bwMode="auto">
              <a:xfrm>
                <a:off x="3056" y="1868"/>
                <a:ext cx="2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74" name="Line 146"/>
              <p:cNvSpPr>
                <a:spLocks noChangeShapeType="1"/>
              </p:cNvSpPr>
              <p:nvPr/>
            </p:nvSpPr>
            <p:spPr bwMode="auto">
              <a:xfrm>
                <a:off x="3056" y="1868"/>
                <a:ext cx="2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75" name="Rectangle 147"/>
              <p:cNvSpPr>
                <a:spLocks noChangeArrowheads="1"/>
              </p:cNvSpPr>
              <p:nvPr/>
            </p:nvSpPr>
            <p:spPr bwMode="auto">
              <a:xfrm>
                <a:off x="3326" y="1868"/>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76" name="Line 148"/>
              <p:cNvSpPr>
                <a:spLocks noChangeShapeType="1"/>
              </p:cNvSpPr>
              <p:nvPr/>
            </p:nvSpPr>
            <p:spPr bwMode="auto">
              <a:xfrm>
                <a:off x="3326" y="1868"/>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77" name="Line 149"/>
              <p:cNvSpPr>
                <a:spLocks noChangeShapeType="1"/>
              </p:cNvSpPr>
              <p:nvPr/>
            </p:nvSpPr>
            <p:spPr bwMode="auto">
              <a:xfrm>
                <a:off x="3326" y="186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78" name="Rectangle 150"/>
              <p:cNvSpPr>
                <a:spLocks noChangeArrowheads="1"/>
              </p:cNvSpPr>
              <p:nvPr/>
            </p:nvSpPr>
            <p:spPr bwMode="auto">
              <a:xfrm>
                <a:off x="3329" y="1868"/>
                <a:ext cx="32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79" name="Line 151"/>
              <p:cNvSpPr>
                <a:spLocks noChangeShapeType="1"/>
              </p:cNvSpPr>
              <p:nvPr/>
            </p:nvSpPr>
            <p:spPr bwMode="auto">
              <a:xfrm>
                <a:off x="3329" y="1868"/>
                <a:ext cx="3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80" name="Rectangle 152"/>
              <p:cNvSpPr>
                <a:spLocks noChangeArrowheads="1"/>
              </p:cNvSpPr>
              <p:nvPr/>
            </p:nvSpPr>
            <p:spPr bwMode="auto">
              <a:xfrm>
                <a:off x="3654" y="1868"/>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81" name="Line 153"/>
              <p:cNvSpPr>
                <a:spLocks noChangeShapeType="1"/>
              </p:cNvSpPr>
              <p:nvPr/>
            </p:nvSpPr>
            <p:spPr bwMode="auto">
              <a:xfrm>
                <a:off x="3654" y="1868"/>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82" name="Line 154"/>
              <p:cNvSpPr>
                <a:spLocks noChangeShapeType="1"/>
              </p:cNvSpPr>
              <p:nvPr/>
            </p:nvSpPr>
            <p:spPr bwMode="auto">
              <a:xfrm>
                <a:off x="3654" y="186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83" name="Rectangle 155"/>
              <p:cNvSpPr>
                <a:spLocks noChangeArrowheads="1"/>
              </p:cNvSpPr>
              <p:nvPr/>
            </p:nvSpPr>
            <p:spPr bwMode="auto">
              <a:xfrm>
                <a:off x="3657" y="1868"/>
                <a:ext cx="3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84" name="Line 156"/>
              <p:cNvSpPr>
                <a:spLocks noChangeShapeType="1"/>
              </p:cNvSpPr>
              <p:nvPr/>
            </p:nvSpPr>
            <p:spPr bwMode="auto">
              <a:xfrm>
                <a:off x="3657" y="1868"/>
                <a:ext cx="3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85" name="Rectangle 157"/>
              <p:cNvSpPr>
                <a:spLocks noChangeArrowheads="1"/>
              </p:cNvSpPr>
              <p:nvPr/>
            </p:nvSpPr>
            <p:spPr bwMode="auto">
              <a:xfrm>
                <a:off x="4054" y="1868"/>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86" name="Line 158"/>
              <p:cNvSpPr>
                <a:spLocks noChangeShapeType="1"/>
              </p:cNvSpPr>
              <p:nvPr/>
            </p:nvSpPr>
            <p:spPr bwMode="auto">
              <a:xfrm>
                <a:off x="4054" y="1868"/>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87" name="Line 159"/>
              <p:cNvSpPr>
                <a:spLocks noChangeShapeType="1"/>
              </p:cNvSpPr>
              <p:nvPr/>
            </p:nvSpPr>
            <p:spPr bwMode="auto">
              <a:xfrm>
                <a:off x="4054" y="186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88" name="Rectangle 160"/>
              <p:cNvSpPr>
                <a:spLocks noChangeArrowheads="1"/>
              </p:cNvSpPr>
              <p:nvPr/>
            </p:nvSpPr>
            <p:spPr bwMode="auto">
              <a:xfrm>
                <a:off x="4056" y="1868"/>
                <a:ext cx="37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89" name="Line 161"/>
              <p:cNvSpPr>
                <a:spLocks noChangeShapeType="1"/>
              </p:cNvSpPr>
              <p:nvPr/>
            </p:nvSpPr>
            <p:spPr bwMode="auto">
              <a:xfrm>
                <a:off x="4056" y="1868"/>
                <a:ext cx="3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90" name="Rectangle 162"/>
              <p:cNvSpPr>
                <a:spLocks noChangeArrowheads="1"/>
              </p:cNvSpPr>
              <p:nvPr/>
            </p:nvSpPr>
            <p:spPr bwMode="auto">
              <a:xfrm>
                <a:off x="4435" y="1868"/>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91" name="Line 163"/>
              <p:cNvSpPr>
                <a:spLocks noChangeShapeType="1"/>
              </p:cNvSpPr>
              <p:nvPr/>
            </p:nvSpPr>
            <p:spPr bwMode="auto">
              <a:xfrm>
                <a:off x="4435" y="1868"/>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92" name="Line 164"/>
              <p:cNvSpPr>
                <a:spLocks noChangeShapeType="1"/>
              </p:cNvSpPr>
              <p:nvPr/>
            </p:nvSpPr>
            <p:spPr bwMode="auto">
              <a:xfrm>
                <a:off x="4435" y="186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93" name="Rectangle 165"/>
              <p:cNvSpPr>
                <a:spLocks noChangeArrowheads="1"/>
              </p:cNvSpPr>
              <p:nvPr/>
            </p:nvSpPr>
            <p:spPr bwMode="auto">
              <a:xfrm>
                <a:off x="4438" y="1868"/>
                <a:ext cx="39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94" name="Line 166"/>
              <p:cNvSpPr>
                <a:spLocks noChangeShapeType="1"/>
              </p:cNvSpPr>
              <p:nvPr/>
            </p:nvSpPr>
            <p:spPr bwMode="auto">
              <a:xfrm>
                <a:off x="4438" y="1868"/>
                <a:ext cx="39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95" name="Rectangle 167"/>
              <p:cNvSpPr>
                <a:spLocks noChangeArrowheads="1"/>
              </p:cNvSpPr>
              <p:nvPr/>
            </p:nvSpPr>
            <p:spPr bwMode="auto">
              <a:xfrm>
                <a:off x="4831" y="1868"/>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96" name="Line 168"/>
              <p:cNvSpPr>
                <a:spLocks noChangeShapeType="1"/>
              </p:cNvSpPr>
              <p:nvPr/>
            </p:nvSpPr>
            <p:spPr bwMode="auto">
              <a:xfrm>
                <a:off x="4831" y="1868"/>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97" name="Line 169"/>
              <p:cNvSpPr>
                <a:spLocks noChangeShapeType="1"/>
              </p:cNvSpPr>
              <p:nvPr/>
            </p:nvSpPr>
            <p:spPr bwMode="auto">
              <a:xfrm>
                <a:off x="4831" y="186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98" name="Rectangle 170"/>
              <p:cNvSpPr>
                <a:spLocks noChangeArrowheads="1"/>
              </p:cNvSpPr>
              <p:nvPr/>
            </p:nvSpPr>
            <p:spPr bwMode="auto">
              <a:xfrm>
                <a:off x="4834" y="1868"/>
                <a:ext cx="41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99" name="Line 171"/>
              <p:cNvSpPr>
                <a:spLocks noChangeShapeType="1"/>
              </p:cNvSpPr>
              <p:nvPr/>
            </p:nvSpPr>
            <p:spPr bwMode="auto">
              <a:xfrm>
                <a:off x="4834" y="1868"/>
                <a:ext cx="4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00" name="Rectangle 172"/>
              <p:cNvSpPr>
                <a:spLocks noChangeArrowheads="1"/>
              </p:cNvSpPr>
              <p:nvPr/>
            </p:nvSpPr>
            <p:spPr bwMode="auto">
              <a:xfrm>
                <a:off x="5251" y="1868"/>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01" name="Line 173"/>
              <p:cNvSpPr>
                <a:spLocks noChangeShapeType="1"/>
              </p:cNvSpPr>
              <p:nvPr/>
            </p:nvSpPr>
            <p:spPr bwMode="auto">
              <a:xfrm>
                <a:off x="5251" y="18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02" name="Rectangle 174"/>
              <p:cNvSpPr>
                <a:spLocks noChangeArrowheads="1"/>
              </p:cNvSpPr>
              <p:nvPr/>
            </p:nvSpPr>
            <p:spPr bwMode="auto">
              <a:xfrm>
                <a:off x="582" y="1872"/>
                <a:ext cx="6" cy="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03" name="Line 175"/>
              <p:cNvSpPr>
                <a:spLocks noChangeShapeType="1"/>
              </p:cNvSpPr>
              <p:nvPr/>
            </p:nvSpPr>
            <p:spPr bwMode="auto">
              <a:xfrm>
                <a:off x="582" y="1872"/>
                <a:ext cx="1" cy="2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04" name="Rectangle 176"/>
              <p:cNvSpPr>
                <a:spLocks noChangeArrowheads="1"/>
              </p:cNvSpPr>
              <p:nvPr/>
            </p:nvSpPr>
            <p:spPr bwMode="auto">
              <a:xfrm>
                <a:off x="3053" y="1872"/>
                <a:ext cx="3" cy="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05" name="Line 177"/>
              <p:cNvSpPr>
                <a:spLocks noChangeShapeType="1"/>
              </p:cNvSpPr>
              <p:nvPr/>
            </p:nvSpPr>
            <p:spPr bwMode="auto">
              <a:xfrm>
                <a:off x="3053" y="1872"/>
                <a:ext cx="1" cy="2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06" name="Rectangle 178"/>
              <p:cNvSpPr>
                <a:spLocks noChangeArrowheads="1"/>
              </p:cNvSpPr>
              <p:nvPr/>
            </p:nvSpPr>
            <p:spPr bwMode="auto">
              <a:xfrm>
                <a:off x="3326" y="1872"/>
                <a:ext cx="3" cy="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07" name="Line 179"/>
              <p:cNvSpPr>
                <a:spLocks noChangeShapeType="1"/>
              </p:cNvSpPr>
              <p:nvPr/>
            </p:nvSpPr>
            <p:spPr bwMode="auto">
              <a:xfrm>
                <a:off x="3326" y="1872"/>
                <a:ext cx="1" cy="2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08" name="Rectangle 180"/>
              <p:cNvSpPr>
                <a:spLocks noChangeArrowheads="1"/>
              </p:cNvSpPr>
              <p:nvPr/>
            </p:nvSpPr>
            <p:spPr bwMode="auto">
              <a:xfrm>
                <a:off x="3654" y="1872"/>
                <a:ext cx="3" cy="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09" name="Line 181"/>
              <p:cNvSpPr>
                <a:spLocks noChangeShapeType="1"/>
              </p:cNvSpPr>
              <p:nvPr/>
            </p:nvSpPr>
            <p:spPr bwMode="auto">
              <a:xfrm>
                <a:off x="3654" y="1872"/>
                <a:ext cx="1" cy="2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10" name="Rectangle 182"/>
              <p:cNvSpPr>
                <a:spLocks noChangeArrowheads="1"/>
              </p:cNvSpPr>
              <p:nvPr/>
            </p:nvSpPr>
            <p:spPr bwMode="auto">
              <a:xfrm>
                <a:off x="4054" y="1872"/>
                <a:ext cx="2" cy="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11" name="Line 183"/>
              <p:cNvSpPr>
                <a:spLocks noChangeShapeType="1"/>
              </p:cNvSpPr>
              <p:nvPr/>
            </p:nvSpPr>
            <p:spPr bwMode="auto">
              <a:xfrm>
                <a:off x="4054" y="1872"/>
                <a:ext cx="1" cy="2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12" name="Rectangle 184"/>
              <p:cNvSpPr>
                <a:spLocks noChangeArrowheads="1"/>
              </p:cNvSpPr>
              <p:nvPr/>
            </p:nvSpPr>
            <p:spPr bwMode="auto">
              <a:xfrm>
                <a:off x="4435" y="1872"/>
                <a:ext cx="3" cy="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13" name="Line 185"/>
              <p:cNvSpPr>
                <a:spLocks noChangeShapeType="1"/>
              </p:cNvSpPr>
              <p:nvPr/>
            </p:nvSpPr>
            <p:spPr bwMode="auto">
              <a:xfrm>
                <a:off x="4435" y="1872"/>
                <a:ext cx="1" cy="2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14" name="Rectangle 186"/>
              <p:cNvSpPr>
                <a:spLocks noChangeArrowheads="1"/>
              </p:cNvSpPr>
              <p:nvPr/>
            </p:nvSpPr>
            <p:spPr bwMode="auto">
              <a:xfrm>
                <a:off x="4831" y="1872"/>
                <a:ext cx="3" cy="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15" name="Line 187"/>
              <p:cNvSpPr>
                <a:spLocks noChangeShapeType="1"/>
              </p:cNvSpPr>
              <p:nvPr/>
            </p:nvSpPr>
            <p:spPr bwMode="auto">
              <a:xfrm>
                <a:off x="4831" y="1872"/>
                <a:ext cx="1" cy="2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16" name="Rectangle 188"/>
              <p:cNvSpPr>
                <a:spLocks noChangeArrowheads="1"/>
              </p:cNvSpPr>
              <p:nvPr/>
            </p:nvSpPr>
            <p:spPr bwMode="auto">
              <a:xfrm>
                <a:off x="5251" y="1872"/>
                <a:ext cx="6" cy="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17" name="Line 189"/>
              <p:cNvSpPr>
                <a:spLocks noChangeShapeType="1"/>
              </p:cNvSpPr>
              <p:nvPr/>
            </p:nvSpPr>
            <p:spPr bwMode="auto">
              <a:xfrm>
                <a:off x="5251" y="1872"/>
                <a:ext cx="1" cy="2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18" name="Rectangle 190"/>
              <p:cNvSpPr>
                <a:spLocks noChangeArrowheads="1"/>
              </p:cNvSpPr>
              <p:nvPr/>
            </p:nvSpPr>
            <p:spPr bwMode="auto">
              <a:xfrm>
                <a:off x="607" y="2148"/>
                <a:ext cx="2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FF0000"/>
                    </a:solidFill>
                    <a:latin typeface="Palatino" pitchFamily="18" charset="0"/>
                  </a:rPr>
                  <a:t>1. IMPROVE  COST  EFFICIENCY</a:t>
                </a:r>
                <a:endParaRPr lang="en-US" altLang="en-US">
                  <a:solidFill>
                    <a:srgbClr val="339933"/>
                  </a:solidFill>
                  <a:latin typeface="Times New Roman" pitchFamily="18" charset="0"/>
                </a:endParaRPr>
              </a:p>
            </p:txBody>
          </p:sp>
          <p:sp>
            <p:nvSpPr>
              <p:cNvPr id="125119" name="Rectangle 191"/>
              <p:cNvSpPr>
                <a:spLocks noChangeArrowheads="1"/>
              </p:cNvSpPr>
              <p:nvPr/>
            </p:nvSpPr>
            <p:spPr bwMode="auto">
              <a:xfrm>
                <a:off x="3056" y="2084"/>
                <a:ext cx="270"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20" name="Rectangle 192"/>
              <p:cNvSpPr>
                <a:spLocks noChangeArrowheads="1"/>
              </p:cNvSpPr>
              <p:nvPr/>
            </p:nvSpPr>
            <p:spPr bwMode="auto">
              <a:xfrm>
                <a:off x="3056" y="2292"/>
                <a:ext cx="270" cy="15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21" name="Rectangle 193"/>
              <p:cNvSpPr>
                <a:spLocks noChangeArrowheads="1"/>
              </p:cNvSpPr>
              <p:nvPr/>
            </p:nvSpPr>
            <p:spPr bwMode="auto">
              <a:xfrm>
                <a:off x="3329" y="2084"/>
                <a:ext cx="325"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22" name="Rectangle 194"/>
              <p:cNvSpPr>
                <a:spLocks noChangeArrowheads="1"/>
              </p:cNvSpPr>
              <p:nvPr/>
            </p:nvSpPr>
            <p:spPr bwMode="auto">
              <a:xfrm>
                <a:off x="3329" y="2292"/>
                <a:ext cx="325" cy="15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23" name="Rectangle 195"/>
              <p:cNvSpPr>
                <a:spLocks noChangeArrowheads="1"/>
              </p:cNvSpPr>
              <p:nvPr/>
            </p:nvSpPr>
            <p:spPr bwMode="auto">
              <a:xfrm>
                <a:off x="3657" y="2084"/>
                <a:ext cx="397"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24" name="Rectangle 196"/>
              <p:cNvSpPr>
                <a:spLocks noChangeArrowheads="1"/>
              </p:cNvSpPr>
              <p:nvPr/>
            </p:nvSpPr>
            <p:spPr bwMode="auto">
              <a:xfrm>
                <a:off x="3657" y="2292"/>
                <a:ext cx="397" cy="15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25" name="Rectangle 197"/>
              <p:cNvSpPr>
                <a:spLocks noChangeArrowheads="1"/>
              </p:cNvSpPr>
              <p:nvPr/>
            </p:nvSpPr>
            <p:spPr bwMode="auto">
              <a:xfrm>
                <a:off x="4056" y="2084"/>
                <a:ext cx="379"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26" name="Rectangle 198"/>
              <p:cNvSpPr>
                <a:spLocks noChangeArrowheads="1"/>
              </p:cNvSpPr>
              <p:nvPr/>
            </p:nvSpPr>
            <p:spPr bwMode="auto">
              <a:xfrm>
                <a:off x="4056" y="2292"/>
                <a:ext cx="379" cy="15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27" name="Rectangle 199"/>
              <p:cNvSpPr>
                <a:spLocks noChangeArrowheads="1"/>
              </p:cNvSpPr>
              <p:nvPr/>
            </p:nvSpPr>
            <p:spPr bwMode="auto">
              <a:xfrm>
                <a:off x="4438" y="2084"/>
                <a:ext cx="393"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28" name="Rectangle 200"/>
              <p:cNvSpPr>
                <a:spLocks noChangeArrowheads="1"/>
              </p:cNvSpPr>
              <p:nvPr/>
            </p:nvSpPr>
            <p:spPr bwMode="auto">
              <a:xfrm>
                <a:off x="4438" y="2292"/>
                <a:ext cx="393" cy="15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29" name="Rectangle 201"/>
              <p:cNvSpPr>
                <a:spLocks noChangeArrowheads="1"/>
              </p:cNvSpPr>
              <p:nvPr/>
            </p:nvSpPr>
            <p:spPr bwMode="auto">
              <a:xfrm>
                <a:off x="4834" y="2084"/>
                <a:ext cx="417"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30" name="Rectangle 202"/>
              <p:cNvSpPr>
                <a:spLocks noChangeArrowheads="1"/>
              </p:cNvSpPr>
              <p:nvPr/>
            </p:nvSpPr>
            <p:spPr bwMode="auto">
              <a:xfrm>
                <a:off x="4834" y="2292"/>
                <a:ext cx="417" cy="15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31" name="Rectangle 203"/>
              <p:cNvSpPr>
                <a:spLocks noChangeArrowheads="1"/>
              </p:cNvSpPr>
              <p:nvPr/>
            </p:nvSpPr>
            <p:spPr bwMode="auto">
              <a:xfrm>
                <a:off x="582" y="2080"/>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32" name="Line 204"/>
              <p:cNvSpPr>
                <a:spLocks noChangeShapeType="1"/>
              </p:cNvSpPr>
              <p:nvPr/>
            </p:nvSpPr>
            <p:spPr bwMode="auto">
              <a:xfrm>
                <a:off x="582" y="2080"/>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33" name="Rectangle 205"/>
              <p:cNvSpPr>
                <a:spLocks noChangeArrowheads="1"/>
              </p:cNvSpPr>
              <p:nvPr/>
            </p:nvSpPr>
            <p:spPr bwMode="auto">
              <a:xfrm>
                <a:off x="588" y="2080"/>
                <a:ext cx="246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34" name="Line 206"/>
              <p:cNvSpPr>
                <a:spLocks noChangeShapeType="1"/>
              </p:cNvSpPr>
              <p:nvPr/>
            </p:nvSpPr>
            <p:spPr bwMode="auto">
              <a:xfrm>
                <a:off x="588" y="2080"/>
                <a:ext cx="24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35" name="Rectangle 207"/>
              <p:cNvSpPr>
                <a:spLocks noChangeArrowheads="1"/>
              </p:cNvSpPr>
              <p:nvPr/>
            </p:nvSpPr>
            <p:spPr bwMode="auto">
              <a:xfrm>
                <a:off x="3053" y="208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36" name="Line 208"/>
              <p:cNvSpPr>
                <a:spLocks noChangeShapeType="1"/>
              </p:cNvSpPr>
              <p:nvPr/>
            </p:nvSpPr>
            <p:spPr bwMode="auto">
              <a:xfrm>
                <a:off x="3053" y="2080"/>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37" name="Line 209"/>
              <p:cNvSpPr>
                <a:spLocks noChangeShapeType="1"/>
              </p:cNvSpPr>
              <p:nvPr/>
            </p:nvSpPr>
            <p:spPr bwMode="auto">
              <a:xfrm>
                <a:off x="3053" y="208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38" name="Rectangle 210"/>
              <p:cNvSpPr>
                <a:spLocks noChangeArrowheads="1"/>
              </p:cNvSpPr>
              <p:nvPr/>
            </p:nvSpPr>
            <p:spPr bwMode="auto">
              <a:xfrm>
                <a:off x="3056" y="2080"/>
                <a:ext cx="2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39" name="Line 211"/>
              <p:cNvSpPr>
                <a:spLocks noChangeShapeType="1"/>
              </p:cNvSpPr>
              <p:nvPr/>
            </p:nvSpPr>
            <p:spPr bwMode="auto">
              <a:xfrm>
                <a:off x="3056" y="2080"/>
                <a:ext cx="2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40" name="Rectangle 212"/>
              <p:cNvSpPr>
                <a:spLocks noChangeArrowheads="1"/>
              </p:cNvSpPr>
              <p:nvPr/>
            </p:nvSpPr>
            <p:spPr bwMode="auto">
              <a:xfrm>
                <a:off x="3326" y="208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41" name="Line 213"/>
              <p:cNvSpPr>
                <a:spLocks noChangeShapeType="1"/>
              </p:cNvSpPr>
              <p:nvPr/>
            </p:nvSpPr>
            <p:spPr bwMode="auto">
              <a:xfrm>
                <a:off x="3326" y="2080"/>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42" name="Line 214"/>
              <p:cNvSpPr>
                <a:spLocks noChangeShapeType="1"/>
              </p:cNvSpPr>
              <p:nvPr/>
            </p:nvSpPr>
            <p:spPr bwMode="auto">
              <a:xfrm>
                <a:off x="3326" y="208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43" name="Rectangle 215"/>
              <p:cNvSpPr>
                <a:spLocks noChangeArrowheads="1"/>
              </p:cNvSpPr>
              <p:nvPr/>
            </p:nvSpPr>
            <p:spPr bwMode="auto">
              <a:xfrm>
                <a:off x="3329" y="2080"/>
                <a:ext cx="32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44" name="Line 216"/>
              <p:cNvSpPr>
                <a:spLocks noChangeShapeType="1"/>
              </p:cNvSpPr>
              <p:nvPr/>
            </p:nvSpPr>
            <p:spPr bwMode="auto">
              <a:xfrm>
                <a:off x="3329" y="2080"/>
                <a:ext cx="3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45" name="Rectangle 217"/>
              <p:cNvSpPr>
                <a:spLocks noChangeArrowheads="1"/>
              </p:cNvSpPr>
              <p:nvPr/>
            </p:nvSpPr>
            <p:spPr bwMode="auto">
              <a:xfrm>
                <a:off x="3654" y="208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46" name="Line 218"/>
              <p:cNvSpPr>
                <a:spLocks noChangeShapeType="1"/>
              </p:cNvSpPr>
              <p:nvPr/>
            </p:nvSpPr>
            <p:spPr bwMode="auto">
              <a:xfrm>
                <a:off x="3654" y="2080"/>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47" name="Line 219"/>
              <p:cNvSpPr>
                <a:spLocks noChangeShapeType="1"/>
              </p:cNvSpPr>
              <p:nvPr/>
            </p:nvSpPr>
            <p:spPr bwMode="auto">
              <a:xfrm>
                <a:off x="3654" y="208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48" name="Rectangle 220"/>
              <p:cNvSpPr>
                <a:spLocks noChangeArrowheads="1"/>
              </p:cNvSpPr>
              <p:nvPr/>
            </p:nvSpPr>
            <p:spPr bwMode="auto">
              <a:xfrm>
                <a:off x="3657" y="2080"/>
                <a:ext cx="3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49" name="Line 221"/>
              <p:cNvSpPr>
                <a:spLocks noChangeShapeType="1"/>
              </p:cNvSpPr>
              <p:nvPr/>
            </p:nvSpPr>
            <p:spPr bwMode="auto">
              <a:xfrm>
                <a:off x="3657" y="2080"/>
                <a:ext cx="3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50" name="Rectangle 222"/>
              <p:cNvSpPr>
                <a:spLocks noChangeArrowheads="1"/>
              </p:cNvSpPr>
              <p:nvPr/>
            </p:nvSpPr>
            <p:spPr bwMode="auto">
              <a:xfrm>
                <a:off x="4054" y="2080"/>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51" name="Line 223"/>
              <p:cNvSpPr>
                <a:spLocks noChangeShapeType="1"/>
              </p:cNvSpPr>
              <p:nvPr/>
            </p:nvSpPr>
            <p:spPr bwMode="auto">
              <a:xfrm>
                <a:off x="4054" y="208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52" name="Line 224"/>
              <p:cNvSpPr>
                <a:spLocks noChangeShapeType="1"/>
              </p:cNvSpPr>
              <p:nvPr/>
            </p:nvSpPr>
            <p:spPr bwMode="auto">
              <a:xfrm>
                <a:off x="4054" y="208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53" name="Rectangle 225"/>
              <p:cNvSpPr>
                <a:spLocks noChangeArrowheads="1"/>
              </p:cNvSpPr>
              <p:nvPr/>
            </p:nvSpPr>
            <p:spPr bwMode="auto">
              <a:xfrm>
                <a:off x="4056" y="2080"/>
                <a:ext cx="37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54" name="Line 226"/>
              <p:cNvSpPr>
                <a:spLocks noChangeShapeType="1"/>
              </p:cNvSpPr>
              <p:nvPr/>
            </p:nvSpPr>
            <p:spPr bwMode="auto">
              <a:xfrm>
                <a:off x="4056" y="2080"/>
                <a:ext cx="3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55" name="Rectangle 227"/>
              <p:cNvSpPr>
                <a:spLocks noChangeArrowheads="1"/>
              </p:cNvSpPr>
              <p:nvPr/>
            </p:nvSpPr>
            <p:spPr bwMode="auto">
              <a:xfrm>
                <a:off x="4435" y="208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56" name="Line 228"/>
              <p:cNvSpPr>
                <a:spLocks noChangeShapeType="1"/>
              </p:cNvSpPr>
              <p:nvPr/>
            </p:nvSpPr>
            <p:spPr bwMode="auto">
              <a:xfrm>
                <a:off x="4435" y="2080"/>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57" name="Line 229"/>
              <p:cNvSpPr>
                <a:spLocks noChangeShapeType="1"/>
              </p:cNvSpPr>
              <p:nvPr/>
            </p:nvSpPr>
            <p:spPr bwMode="auto">
              <a:xfrm>
                <a:off x="4435" y="208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158" name="Group 230"/>
            <p:cNvGrpSpPr>
              <a:grpSpLocks/>
            </p:cNvGrpSpPr>
            <p:nvPr/>
          </p:nvGrpSpPr>
          <p:grpSpPr bwMode="auto">
            <a:xfrm>
              <a:off x="582" y="2080"/>
              <a:ext cx="4675" cy="1481"/>
              <a:chOff x="582" y="2080"/>
              <a:chExt cx="4675" cy="1481"/>
            </a:xfrm>
          </p:grpSpPr>
          <p:sp>
            <p:nvSpPr>
              <p:cNvPr id="125159" name="Rectangle 231"/>
              <p:cNvSpPr>
                <a:spLocks noChangeArrowheads="1"/>
              </p:cNvSpPr>
              <p:nvPr/>
            </p:nvSpPr>
            <p:spPr bwMode="auto">
              <a:xfrm>
                <a:off x="4438" y="2080"/>
                <a:ext cx="39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60" name="Line 232"/>
              <p:cNvSpPr>
                <a:spLocks noChangeShapeType="1"/>
              </p:cNvSpPr>
              <p:nvPr/>
            </p:nvSpPr>
            <p:spPr bwMode="auto">
              <a:xfrm>
                <a:off x="4438" y="2080"/>
                <a:ext cx="39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61" name="Rectangle 233"/>
              <p:cNvSpPr>
                <a:spLocks noChangeArrowheads="1"/>
              </p:cNvSpPr>
              <p:nvPr/>
            </p:nvSpPr>
            <p:spPr bwMode="auto">
              <a:xfrm>
                <a:off x="4831" y="208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62" name="Line 234"/>
              <p:cNvSpPr>
                <a:spLocks noChangeShapeType="1"/>
              </p:cNvSpPr>
              <p:nvPr/>
            </p:nvSpPr>
            <p:spPr bwMode="auto">
              <a:xfrm>
                <a:off x="4831" y="2080"/>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63" name="Line 235"/>
              <p:cNvSpPr>
                <a:spLocks noChangeShapeType="1"/>
              </p:cNvSpPr>
              <p:nvPr/>
            </p:nvSpPr>
            <p:spPr bwMode="auto">
              <a:xfrm>
                <a:off x="4831" y="208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64" name="Rectangle 236"/>
              <p:cNvSpPr>
                <a:spLocks noChangeArrowheads="1"/>
              </p:cNvSpPr>
              <p:nvPr/>
            </p:nvSpPr>
            <p:spPr bwMode="auto">
              <a:xfrm>
                <a:off x="4834" y="2080"/>
                <a:ext cx="41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65" name="Line 237"/>
              <p:cNvSpPr>
                <a:spLocks noChangeShapeType="1"/>
              </p:cNvSpPr>
              <p:nvPr/>
            </p:nvSpPr>
            <p:spPr bwMode="auto">
              <a:xfrm>
                <a:off x="4834" y="2080"/>
                <a:ext cx="4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66" name="Rectangle 238"/>
              <p:cNvSpPr>
                <a:spLocks noChangeArrowheads="1"/>
              </p:cNvSpPr>
              <p:nvPr/>
            </p:nvSpPr>
            <p:spPr bwMode="auto">
              <a:xfrm>
                <a:off x="5251" y="2080"/>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67" name="Line 239"/>
              <p:cNvSpPr>
                <a:spLocks noChangeShapeType="1"/>
              </p:cNvSpPr>
              <p:nvPr/>
            </p:nvSpPr>
            <p:spPr bwMode="auto">
              <a:xfrm>
                <a:off x="5251" y="2080"/>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68" name="Rectangle 240"/>
              <p:cNvSpPr>
                <a:spLocks noChangeArrowheads="1"/>
              </p:cNvSpPr>
              <p:nvPr/>
            </p:nvSpPr>
            <p:spPr bwMode="auto">
              <a:xfrm>
                <a:off x="582" y="2084"/>
                <a:ext cx="6" cy="3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69" name="Line 241"/>
              <p:cNvSpPr>
                <a:spLocks noChangeShapeType="1"/>
              </p:cNvSpPr>
              <p:nvPr/>
            </p:nvSpPr>
            <p:spPr bwMode="auto">
              <a:xfrm>
                <a:off x="582" y="2084"/>
                <a:ext cx="1" cy="3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70" name="Rectangle 242"/>
              <p:cNvSpPr>
                <a:spLocks noChangeArrowheads="1"/>
              </p:cNvSpPr>
              <p:nvPr/>
            </p:nvSpPr>
            <p:spPr bwMode="auto">
              <a:xfrm>
                <a:off x="3053" y="2084"/>
                <a:ext cx="3" cy="3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71" name="Line 243"/>
              <p:cNvSpPr>
                <a:spLocks noChangeShapeType="1"/>
              </p:cNvSpPr>
              <p:nvPr/>
            </p:nvSpPr>
            <p:spPr bwMode="auto">
              <a:xfrm>
                <a:off x="3053" y="2084"/>
                <a:ext cx="1" cy="3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72" name="Rectangle 244"/>
              <p:cNvSpPr>
                <a:spLocks noChangeArrowheads="1"/>
              </p:cNvSpPr>
              <p:nvPr/>
            </p:nvSpPr>
            <p:spPr bwMode="auto">
              <a:xfrm>
                <a:off x="3326" y="2084"/>
                <a:ext cx="3" cy="3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73" name="Line 245"/>
              <p:cNvSpPr>
                <a:spLocks noChangeShapeType="1"/>
              </p:cNvSpPr>
              <p:nvPr/>
            </p:nvSpPr>
            <p:spPr bwMode="auto">
              <a:xfrm>
                <a:off x="3326" y="2084"/>
                <a:ext cx="1" cy="3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74" name="Rectangle 246"/>
              <p:cNvSpPr>
                <a:spLocks noChangeArrowheads="1"/>
              </p:cNvSpPr>
              <p:nvPr/>
            </p:nvSpPr>
            <p:spPr bwMode="auto">
              <a:xfrm>
                <a:off x="3654" y="2084"/>
                <a:ext cx="3" cy="3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75" name="Line 247"/>
              <p:cNvSpPr>
                <a:spLocks noChangeShapeType="1"/>
              </p:cNvSpPr>
              <p:nvPr/>
            </p:nvSpPr>
            <p:spPr bwMode="auto">
              <a:xfrm>
                <a:off x="3654" y="2084"/>
                <a:ext cx="1" cy="3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76" name="Rectangle 248"/>
              <p:cNvSpPr>
                <a:spLocks noChangeArrowheads="1"/>
              </p:cNvSpPr>
              <p:nvPr/>
            </p:nvSpPr>
            <p:spPr bwMode="auto">
              <a:xfrm>
                <a:off x="4054" y="2084"/>
                <a:ext cx="2" cy="3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77" name="Line 249"/>
              <p:cNvSpPr>
                <a:spLocks noChangeShapeType="1"/>
              </p:cNvSpPr>
              <p:nvPr/>
            </p:nvSpPr>
            <p:spPr bwMode="auto">
              <a:xfrm>
                <a:off x="4054" y="2084"/>
                <a:ext cx="1" cy="3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78" name="Rectangle 250"/>
              <p:cNvSpPr>
                <a:spLocks noChangeArrowheads="1"/>
              </p:cNvSpPr>
              <p:nvPr/>
            </p:nvSpPr>
            <p:spPr bwMode="auto">
              <a:xfrm>
                <a:off x="4435" y="2084"/>
                <a:ext cx="3" cy="3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79" name="Line 251"/>
              <p:cNvSpPr>
                <a:spLocks noChangeShapeType="1"/>
              </p:cNvSpPr>
              <p:nvPr/>
            </p:nvSpPr>
            <p:spPr bwMode="auto">
              <a:xfrm>
                <a:off x="4435" y="2084"/>
                <a:ext cx="1" cy="3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80" name="Rectangle 252"/>
              <p:cNvSpPr>
                <a:spLocks noChangeArrowheads="1"/>
              </p:cNvSpPr>
              <p:nvPr/>
            </p:nvSpPr>
            <p:spPr bwMode="auto">
              <a:xfrm>
                <a:off x="4831" y="2084"/>
                <a:ext cx="3" cy="3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81" name="Line 253"/>
              <p:cNvSpPr>
                <a:spLocks noChangeShapeType="1"/>
              </p:cNvSpPr>
              <p:nvPr/>
            </p:nvSpPr>
            <p:spPr bwMode="auto">
              <a:xfrm>
                <a:off x="4831" y="2084"/>
                <a:ext cx="1" cy="3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82" name="Rectangle 254"/>
              <p:cNvSpPr>
                <a:spLocks noChangeArrowheads="1"/>
              </p:cNvSpPr>
              <p:nvPr/>
            </p:nvSpPr>
            <p:spPr bwMode="auto">
              <a:xfrm>
                <a:off x="5251" y="2084"/>
                <a:ext cx="6" cy="3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83" name="Line 255"/>
              <p:cNvSpPr>
                <a:spLocks noChangeShapeType="1"/>
              </p:cNvSpPr>
              <p:nvPr/>
            </p:nvSpPr>
            <p:spPr bwMode="auto">
              <a:xfrm>
                <a:off x="5251" y="2084"/>
                <a:ext cx="1" cy="3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84" name="Rectangle 256"/>
              <p:cNvSpPr>
                <a:spLocks noChangeArrowheads="1"/>
              </p:cNvSpPr>
              <p:nvPr/>
            </p:nvSpPr>
            <p:spPr bwMode="auto">
              <a:xfrm>
                <a:off x="607" y="2514"/>
                <a:ext cx="240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008000"/>
                    </a:solidFill>
                    <a:latin typeface="Palatino" pitchFamily="18" charset="0"/>
                  </a:rPr>
                  <a:t>  </a:t>
                </a:r>
                <a:r>
                  <a:rPr lang="en-US" altLang="en-US" sz="1400">
                    <a:solidFill>
                      <a:srgbClr val="008000"/>
                    </a:solidFill>
                    <a:latin typeface="Palatino" pitchFamily="18" charset="0"/>
                  </a:rPr>
                  <a:t>1.1  MAINTAIN  EFFICIENT  USE  OF FUNDS</a:t>
                </a:r>
                <a:endParaRPr lang="en-US" altLang="en-US" sz="2800">
                  <a:solidFill>
                    <a:srgbClr val="339933"/>
                  </a:solidFill>
                  <a:latin typeface="Times New Roman" pitchFamily="18" charset="0"/>
                </a:endParaRPr>
              </a:p>
            </p:txBody>
          </p:sp>
          <p:sp>
            <p:nvSpPr>
              <p:cNvPr id="125185" name="Rectangle 257"/>
              <p:cNvSpPr>
                <a:spLocks noChangeArrowheads="1"/>
              </p:cNvSpPr>
              <p:nvPr/>
            </p:nvSpPr>
            <p:spPr bwMode="auto">
              <a:xfrm>
                <a:off x="3056" y="2450"/>
                <a:ext cx="270" cy="207"/>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86" name="Rectangle 258"/>
              <p:cNvSpPr>
                <a:spLocks noChangeArrowheads="1"/>
              </p:cNvSpPr>
              <p:nvPr/>
            </p:nvSpPr>
            <p:spPr bwMode="auto">
              <a:xfrm>
                <a:off x="3056" y="2657"/>
                <a:ext cx="270" cy="13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87" name="Rectangle 259"/>
              <p:cNvSpPr>
                <a:spLocks noChangeArrowheads="1"/>
              </p:cNvSpPr>
              <p:nvPr/>
            </p:nvSpPr>
            <p:spPr bwMode="auto">
              <a:xfrm>
                <a:off x="3329" y="2450"/>
                <a:ext cx="325" cy="207"/>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88" name="Rectangle 260"/>
              <p:cNvSpPr>
                <a:spLocks noChangeArrowheads="1"/>
              </p:cNvSpPr>
              <p:nvPr/>
            </p:nvSpPr>
            <p:spPr bwMode="auto">
              <a:xfrm>
                <a:off x="3329" y="2657"/>
                <a:ext cx="325" cy="13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89" name="Rectangle 261"/>
              <p:cNvSpPr>
                <a:spLocks noChangeArrowheads="1"/>
              </p:cNvSpPr>
              <p:nvPr/>
            </p:nvSpPr>
            <p:spPr bwMode="auto">
              <a:xfrm>
                <a:off x="3657" y="2450"/>
                <a:ext cx="397" cy="207"/>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90" name="Rectangle 262"/>
              <p:cNvSpPr>
                <a:spLocks noChangeArrowheads="1"/>
              </p:cNvSpPr>
              <p:nvPr/>
            </p:nvSpPr>
            <p:spPr bwMode="auto">
              <a:xfrm>
                <a:off x="3657" y="2657"/>
                <a:ext cx="397" cy="13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91" name="Rectangle 263"/>
              <p:cNvSpPr>
                <a:spLocks noChangeArrowheads="1"/>
              </p:cNvSpPr>
              <p:nvPr/>
            </p:nvSpPr>
            <p:spPr bwMode="auto">
              <a:xfrm>
                <a:off x="4056" y="2450"/>
                <a:ext cx="379" cy="207"/>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92" name="Rectangle 264"/>
              <p:cNvSpPr>
                <a:spLocks noChangeArrowheads="1"/>
              </p:cNvSpPr>
              <p:nvPr/>
            </p:nvSpPr>
            <p:spPr bwMode="auto">
              <a:xfrm>
                <a:off x="4056" y="2657"/>
                <a:ext cx="379" cy="13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93" name="Rectangle 265"/>
              <p:cNvSpPr>
                <a:spLocks noChangeArrowheads="1"/>
              </p:cNvSpPr>
              <p:nvPr/>
            </p:nvSpPr>
            <p:spPr bwMode="auto">
              <a:xfrm>
                <a:off x="4438" y="2450"/>
                <a:ext cx="393" cy="207"/>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94" name="Rectangle 266"/>
              <p:cNvSpPr>
                <a:spLocks noChangeArrowheads="1"/>
              </p:cNvSpPr>
              <p:nvPr/>
            </p:nvSpPr>
            <p:spPr bwMode="auto">
              <a:xfrm>
                <a:off x="4438" y="2657"/>
                <a:ext cx="393" cy="13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95" name="Rectangle 267"/>
              <p:cNvSpPr>
                <a:spLocks noChangeArrowheads="1"/>
              </p:cNvSpPr>
              <p:nvPr/>
            </p:nvSpPr>
            <p:spPr bwMode="auto">
              <a:xfrm>
                <a:off x="4834" y="2450"/>
                <a:ext cx="417" cy="207"/>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96" name="Rectangle 268"/>
              <p:cNvSpPr>
                <a:spLocks noChangeArrowheads="1"/>
              </p:cNvSpPr>
              <p:nvPr/>
            </p:nvSpPr>
            <p:spPr bwMode="auto">
              <a:xfrm>
                <a:off x="4834" y="2657"/>
                <a:ext cx="417" cy="13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97" name="Rectangle 269"/>
              <p:cNvSpPr>
                <a:spLocks noChangeArrowheads="1"/>
              </p:cNvSpPr>
              <p:nvPr/>
            </p:nvSpPr>
            <p:spPr bwMode="auto">
              <a:xfrm>
                <a:off x="582" y="2446"/>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98" name="Line 270"/>
              <p:cNvSpPr>
                <a:spLocks noChangeShapeType="1"/>
              </p:cNvSpPr>
              <p:nvPr/>
            </p:nvSpPr>
            <p:spPr bwMode="auto">
              <a:xfrm>
                <a:off x="582" y="2446"/>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99" name="Rectangle 271"/>
              <p:cNvSpPr>
                <a:spLocks noChangeArrowheads="1"/>
              </p:cNvSpPr>
              <p:nvPr/>
            </p:nvSpPr>
            <p:spPr bwMode="auto">
              <a:xfrm>
                <a:off x="588" y="2446"/>
                <a:ext cx="246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00" name="Line 272"/>
              <p:cNvSpPr>
                <a:spLocks noChangeShapeType="1"/>
              </p:cNvSpPr>
              <p:nvPr/>
            </p:nvSpPr>
            <p:spPr bwMode="auto">
              <a:xfrm>
                <a:off x="588" y="2446"/>
                <a:ext cx="24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01" name="Rectangle 273"/>
              <p:cNvSpPr>
                <a:spLocks noChangeArrowheads="1"/>
              </p:cNvSpPr>
              <p:nvPr/>
            </p:nvSpPr>
            <p:spPr bwMode="auto">
              <a:xfrm>
                <a:off x="3053" y="2446"/>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02" name="Line 274"/>
              <p:cNvSpPr>
                <a:spLocks noChangeShapeType="1"/>
              </p:cNvSpPr>
              <p:nvPr/>
            </p:nvSpPr>
            <p:spPr bwMode="auto">
              <a:xfrm>
                <a:off x="3053" y="2446"/>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03" name="Line 275"/>
              <p:cNvSpPr>
                <a:spLocks noChangeShapeType="1"/>
              </p:cNvSpPr>
              <p:nvPr/>
            </p:nvSpPr>
            <p:spPr bwMode="auto">
              <a:xfrm>
                <a:off x="3053" y="244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04" name="Rectangle 276"/>
              <p:cNvSpPr>
                <a:spLocks noChangeArrowheads="1"/>
              </p:cNvSpPr>
              <p:nvPr/>
            </p:nvSpPr>
            <p:spPr bwMode="auto">
              <a:xfrm>
                <a:off x="3056" y="2446"/>
                <a:ext cx="2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05" name="Line 277"/>
              <p:cNvSpPr>
                <a:spLocks noChangeShapeType="1"/>
              </p:cNvSpPr>
              <p:nvPr/>
            </p:nvSpPr>
            <p:spPr bwMode="auto">
              <a:xfrm>
                <a:off x="3056" y="2446"/>
                <a:ext cx="2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06" name="Rectangle 278"/>
              <p:cNvSpPr>
                <a:spLocks noChangeArrowheads="1"/>
              </p:cNvSpPr>
              <p:nvPr/>
            </p:nvSpPr>
            <p:spPr bwMode="auto">
              <a:xfrm>
                <a:off x="3326" y="2446"/>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07" name="Line 279"/>
              <p:cNvSpPr>
                <a:spLocks noChangeShapeType="1"/>
              </p:cNvSpPr>
              <p:nvPr/>
            </p:nvSpPr>
            <p:spPr bwMode="auto">
              <a:xfrm>
                <a:off x="3326" y="2446"/>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08" name="Line 280"/>
              <p:cNvSpPr>
                <a:spLocks noChangeShapeType="1"/>
              </p:cNvSpPr>
              <p:nvPr/>
            </p:nvSpPr>
            <p:spPr bwMode="auto">
              <a:xfrm>
                <a:off x="3326" y="244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09" name="Rectangle 281"/>
              <p:cNvSpPr>
                <a:spLocks noChangeArrowheads="1"/>
              </p:cNvSpPr>
              <p:nvPr/>
            </p:nvSpPr>
            <p:spPr bwMode="auto">
              <a:xfrm>
                <a:off x="3329" y="2446"/>
                <a:ext cx="32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10" name="Line 282"/>
              <p:cNvSpPr>
                <a:spLocks noChangeShapeType="1"/>
              </p:cNvSpPr>
              <p:nvPr/>
            </p:nvSpPr>
            <p:spPr bwMode="auto">
              <a:xfrm>
                <a:off x="3329" y="2446"/>
                <a:ext cx="3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11" name="Rectangle 283"/>
              <p:cNvSpPr>
                <a:spLocks noChangeArrowheads="1"/>
              </p:cNvSpPr>
              <p:nvPr/>
            </p:nvSpPr>
            <p:spPr bwMode="auto">
              <a:xfrm>
                <a:off x="3654" y="2446"/>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12" name="Line 284"/>
              <p:cNvSpPr>
                <a:spLocks noChangeShapeType="1"/>
              </p:cNvSpPr>
              <p:nvPr/>
            </p:nvSpPr>
            <p:spPr bwMode="auto">
              <a:xfrm>
                <a:off x="3654" y="2446"/>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13" name="Line 285"/>
              <p:cNvSpPr>
                <a:spLocks noChangeShapeType="1"/>
              </p:cNvSpPr>
              <p:nvPr/>
            </p:nvSpPr>
            <p:spPr bwMode="auto">
              <a:xfrm>
                <a:off x="3654" y="244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14" name="Rectangle 286"/>
              <p:cNvSpPr>
                <a:spLocks noChangeArrowheads="1"/>
              </p:cNvSpPr>
              <p:nvPr/>
            </p:nvSpPr>
            <p:spPr bwMode="auto">
              <a:xfrm>
                <a:off x="3657" y="2446"/>
                <a:ext cx="3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15" name="Line 287"/>
              <p:cNvSpPr>
                <a:spLocks noChangeShapeType="1"/>
              </p:cNvSpPr>
              <p:nvPr/>
            </p:nvSpPr>
            <p:spPr bwMode="auto">
              <a:xfrm>
                <a:off x="3657" y="2446"/>
                <a:ext cx="3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16" name="Rectangle 288"/>
              <p:cNvSpPr>
                <a:spLocks noChangeArrowheads="1"/>
              </p:cNvSpPr>
              <p:nvPr/>
            </p:nvSpPr>
            <p:spPr bwMode="auto">
              <a:xfrm>
                <a:off x="4054" y="2446"/>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17" name="Line 289"/>
              <p:cNvSpPr>
                <a:spLocks noChangeShapeType="1"/>
              </p:cNvSpPr>
              <p:nvPr/>
            </p:nvSpPr>
            <p:spPr bwMode="auto">
              <a:xfrm>
                <a:off x="4054" y="244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18" name="Line 290"/>
              <p:cNvSpPr>
                <a:spLocks noChangeShapeType="1"/>
              </p:cNvSpPr>
              <p:nvPr/>
            </p:nvSpPr>
            <p:spPr bwMode="auto">
              <a:xfrm>
                <a:off x="4054" y="244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19" name="Rectangle 291"/>
              <p:cNvSpPr>
                <a:spLocks noChangeArrowheads="1"/>
              </p:cNvSpPr>
              <p:nvPr/>
            </p:nvSpPr>
            <p:spPr bwMode="auto">
              <a:xfrm>
                <a:off x="4056" y="2446"/>
                <a:ext cx="37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20" name="Line 292"/>
              <p:cNvSpPr>
                <a:spLocks noChangeShapeType="1"/>
              </p:cNvSpPr>
              <p:nvPr/>
            </p:nvSpPr>
            <p:spPr bwMode="auto">
              <a:xfrm>
                <a:off x="4056" y="2446"/>
                <a:ext cx="3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21" name="Rectangle 293"/>
              <p:cNvSpPr>
                <a:spLocks noChangeArrowheads="1"/>
              </p:cNvSpPr>
              <p:nvPr/>
            </p:nvSpPr>
            <p:spPr bwMode="auto">
              <a:xfrm>
                <a:off x="4435" y="2446"/>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22" name="Line 294"/>
              <p:cNvSpPr>
                <a:spLocks noChangeShapeType="1"/>
              </p:cNvSpPr>
              <p:nvPr/>
            </p:nvSpPr>
            <p:spPr bwMode="auto">
              <a:xfrm>
                <a:off x="4435" y="2446"/>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23" name="Line 295"/>
              <p:cNvSpPr>
                <a:spLocks noChangeShapeType="1"/>
              </p:cNvSpPr>
              <p:nvPr/>
            </p:nvSpPr>
            <p:spPr bwMode="auto">
              <a:xfrm>
                <a:off x="4435" y="244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24" name="Rectangle 296"/>
              <p:cNvSpPr>
                <a:spLocks noChangeArrowheads="1"/>
              </p:cNvSpPr>
              <p:nvPr/>
            </p:nvSpPr>
            <p:spPr bwMode="auto">
              <a:xfrm>
                <a:off x="4438" y="2446"/>
                <a:ext cx="39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25" name="Line 297"/>
              <p:cNvSpPr>
                <a:spLocks noChangeShapeType="1"/>
              </p:cNvSpPr>
              <p:nvPr/>
            </p:nvSpPr>
            <p:spPr bwMode="auto">
              <a:xfrm>
                <a:off x="4438" y="2446"/>
                <a:ext cx="39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26" name="Rectangle 298"/>
              <p:cNvSpPr>
                <a:spLocks noChangeArrowheads="1"/>
              </p:cNvSpPr>
              <p:nvPr/>
            </p:nvSpPr>
            <p:spPr bwMode="auto">
              <a:xfrm>
                <a:off x="4831" y="2446"/>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27" name="Line 299"/>
              <p:cNvSpPr>
                <a:spLocks noChangeShapeType="1"/>
              </p:cNvSpPr>
              <p:nvPr/>
            </p:nvSpPr>
            <p:spPr bwMode="auto">
              <a:xfrm>
                <a:off x="4831" y="2446"/>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28" name="Line 300"/>
              <p:cNvSpPr>
                <a:spLocks noChangeShapeType="1"/>
              </p:cNvSpPr>
              <p:nvPr/>
            </p:nvSpPr>
            <p:spPr bwMode="auto">
              <a:xfrm>
                <a:off x="4831" y="244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29" name="Rectangle 301"/>
              <p:cNvSpPr>
                <a:spLocks noChangeArrowheads="1"/>
              </p:cNvSpPr>
              <p:nvPr/>
            </p:nvSpPr>
            <p:spPr bwMode="auto">
              <a:xfrm>
                <a:off x="4834" y="2446"/>
                <a:ext cx="41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30" name="Line 302"/>
              <p:cNvSpPr>
                <a:spLocks noChangeShapeType="1"/>
              </p:cNvSpPr>
              <p:nvPr/>
            </p:nvSpPr>
            <p:spPr bwMode="auto">
              <a:xfrm>
                <a:off x="4834" y="2446"/>
                <a:ext cx="4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31" name="Rectangle 303"/>
              <p:cNvSpPr>
                <a:spLocks noChangeArrowheads="1"/>
              </p:cNvSpPr>
              <p:nvPr/>
            </p:nvSpPr>
            <p:spPr bwMode="auto">
              <a:xfrm>
                <a:off x="5251" y="2446"/>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32" name="Line 304"/>
              <p:cNvSpPr>
                <a:spLocks noChangeShapeType="1"/>
              </p:cNvSpPr>
              <p:nvPr/>
            </p:nvSpPr>
            <p:spPr bwMode="auto">
              <a:xfrm>
                <a:off x="5251" y="2446"/>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33" name="Rectangle 305"/>
              <p:cNvSpPr>
                <a:spLocks noChangeArrowheads="1"/>
              </p:cNvSpPr>
              <p:nvPr/>
            </p:nvSpPr>
            <p:spPr bwMode="auto">
              <a:xfrm>
                <a:off x="582" y="2450"/>
                <a:ext cx="6" cy="3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34" name="Line 306"/>
              <p:cNvSpPr>
                <a:spLocks noChangeShapeType="1"/>
              </p:cNvSpPr>
              <p:nvPr/>
            </p:nvSpPr>
            <p:spPr bwMode="auto">
              <a:xfrm>
                <a:off x="582" y="2450"/>
                <a:ext cx="1" cy="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35" name="Rectangle 307"/>
              <p:cNvSpPr>
                <a:spLocks noChangeArrowheads="1"/>
              </p:cNvSpPr>
              <p:nvPr/>
            </p:nvSpPr>
            <p:spPr bwMode="auto">
              <a:xfrm>
                <a:off x="3053" y="2450"/>
                <a:ext cx="3" cy="3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36" name="Line 308"/>
              <p:cNvSpPr>
                <a:spLocks noChangeShapeType="1"/>
              </p:cNvSpPr>
              <p:nvPr/>
            </p:nvSpPr>
            <p:spPr bwMode="auto">
              <a:xfrm>
                <a:off x="3053" y="2450"/>
                <a:ext cx="1" cy="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37" name="Rectangle 309"/>
              <p:cNvSpPr>
                <a:spLocks noChangeArrowheads="1"/>
              </p:cNvSpPr>
              <p:nvPr/>
            </p:nvSpPr>
            <p:spPr bwMode="auto">
              <a:xfrm>
                <a:off x="3326" y="2450"/>
                <a:ext cx="3" cy="3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38" name="Line 310"/>
              <p:cNvSpPr>
                <a:spLocks noChangeShapeType="1"/>
              </p:cNvSpPr>
              <p:nvPr/>
            </p:nvSpPr>
            <p:spPr bwMode="auto">
              <a:xfrm>
                <a:off x="3326" y="2450"/>
                <a:ext cx="1" cy="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39" name="Rectangle 311"/>
              <p:cNvSpPr>
                <a:spLocks noChangeArrowheads="1"/>
              </p:cNvSpPr>
              <p:nvPr/>
            </p:nvSpPr>
            <p:spPr bwMode="auto">
              <a:xfrm>
                <a:off x="3654" y="2450"/>
                <a:ext cx="3" cy="3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40" name="Line 312"/>
              <p:cNvSpPr>
                <a:spLocks noChangeShapeType="1"/>
              </p:cNvSpPr>
              <p:nvPr/>
            </p:nvSpPr>
            <p:spPr bwMode="auto">
              <a:xfrm>
                <a:off x="3654" y="2450"/>
                <a:ext cx="1" cy="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41" name="Rectangle 313"/>
              <p:cNvSpPr>
                <a:spLocks noChangeArrowheads="1"/>
              </p:cNvSpPr>
              <p:nvPr/>
            </p:nvSpPr>
            <p:spPr bwMode="auto">
              <a:xfrm>
                <a:off x="4054" y="2450"/>
                <a:ext cx="2" cy="3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42" name="Line 314"/>
              <p:cNvSpPr>
                <a:spLocks noChangeShapeType="1"/>
              </p:cNvSpPr>
              <p:nvPr/>
            </p:nvSpPr>
            <p:spPr bwMode="auto">
              <a:xfrm>
                <a:off x="4054" y="2450"/>
                <a:ext cx="1" cy="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43" name="Rectangle 315"/>
              <p:cNvSpPr>
                <a:spLocks noChangeArrowheads="1"/>
              </p:cNvSpPr>
              <p:nvPr/>
            </p:nvSpPr>
            <p:spPr bwMode="auto">
              <a:xfrm>
                <a:off x="4435" y="2450"/>
                <a:ext cx="3" cy="3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44" name="Line 316"/>
              <p:cNvSpPr>
                <a:spLocks noChangeShapeType="1"/>
              </p:cNvSpPr>
              <p:nvPr/>
            </p:nvSpPr>
            <p:spPr bwMode="auto">
              <a:xfrm>
                <a:off x="4435" y="2450"/>
                <a:ext cx="1" cy="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45" name="Rectangle 317"/>
              <p:cNvSpPr>
                <a:spLocks noChangeArrowheads="1"/>
              </p:cNvSpPr>
              <p:nvPr/>
            </p:nvSpPr>
            <p:spPr bwMode="auto">
              <a:xfrm>
                <a:off x="4831" y="2450"/>
                <a:ext cx="3" cy="3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46" name="Line 318"/>
              <p:cNvSpPr>
                <a:spLocks noChangeShapeType="1"/>
              </p:cNvSpPr>
              <p:nvPr/>
            </p:nvSpPr>
            <p:spPr bwMode="auto">
              <a:xfrm>
                <a:off x="4831" y="2450"/>
                <a:ext cx="1" cy="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47" name="Rectangle 319"/>
              <p:cNvSpPr>
                <a:spLocks noChangeArrowheads="1"/>
              </p:cNvSpPr>
              <p:nvPr/>
            </p:nvSpPr>
            <p:spPr bwMode="auto">
              <a:xfrm>
                <a:off x="5251" y="2450"/>
                <a:ext cx="6" cy="3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48" name="Line 320"/>
              <p:cNvSpPr>
                <a:spLocks noChangeShapeType="1"/>
              </p:cNvSpPr>
              <p:nvPr/>
            </p:nvSpPr>
            <p:spPr bwMode="auto">
              <a:xfrm>
                <a:off x="5251" y="2450"/>
                <a:ext cx="1" cy="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49" name="Rectangle 321"/>
              <p:cNvSpPr>
                <a:spLocks noChangeArrowheads="1"/>
              </p:cNvSpPr>
              <p:nvPr/>
            </p:nvSpPr>
            <p:spPr bwMode="auto">
              <a:xfrm>
                <a:off x="607" y="2856"/>
                <a:ext cx="241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008000"/>
                    </a:solidFill>
                    <a:latin typeface="Palatino" pitchFamily="18" charset="0"/>
                  </a:rPr>
                  <a:t>         </a:t>
                </a:r>
                <a:r>
                  <a:rPr lang="en-US" altLang="en-US" sz="1400">
                    <a:solidFill>
                      <a:srgbClr val="008000"/>
                    </a:solidFill>
                    <a:latin typeface="Palatino" pitchFamily="18" charset="0"/>
                  </a:rPr>
                  <a:t>1.1.1  </a:t>
                </a:r>
                <a:r>
                  <a:rPr lang="en-US" altLang="en-US" sz="1200">
                    <a:solidFill>
                      <a:srgbClr val="008000"/>
                    </a:solidFill>
                    <a:latin typeface="Palatino" pitchFamily="18" charset="0"/>
                  </a:rPr>
                  <a:t>EXPLOIT  </a:t>
                </a:r>
                <a:r>
                  <a:rPr lang="en-US" altLang="en-US" sz="1400">
                    <a:solidFill>
                      <a:srgbClr val="008000"/>
                    </a:solidFill>
                    <a:latin typeface="Palatino" pitchFamily="18" charset="0"/>
                  </a:rPr>
                  <a:t>ECONOMIES OF SCALE</a:t>
                </a:r>
                <a:endParaRPr lang="en-US" altLang="en-US" sz="1400">
                  <a:solidFill>
                    <a:srgbClr val="339933"/>
                  </a:solidFill>
                  <a:latin typeface="Times New Roman" pitchFamily="18" charset="0"/>
                </a:endParaRPr>
              </a:p>
            </p:txBody>
          </p:sp>
          <p:sp>
            <p:nvSpPr>
              <p:cNvPr id="125250" name="Rectangle 322"/>
              <p:cNvSpPr>
                <a:spLocks noChangeArrowheads="1"/>
              </p:cNvSpPr>
              <p:nvPr/>
            </p:nvSpPr>
            <p:spPr bwMode="auto">
              <a:xfrm>
                <a:off x="3056" y="2791"/>
                <a:ext cx="270"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51" name="Rectangle 323"/>
              <p:cNvSpPr>
                <a:spLocks noChangeArrowheads="1"/>
              </p:cNvSpPr>
              <p:nvPr/>
            </p:nvSpPr>
            <p:spPr bwMode="auto">
              <a:xfrm>
                <a:off x="3056" y="2999"/>
                <a:ext cx="270" cy="13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52" name="Rectangle 324"/>
              <p:cNvSpPr>
                <a:spLocks noChangeArrowheads="1"/>
              </p:cNvSpPr>
              <p:nvPr/>
            </p:nvSpPr>
            <p:spPr bwMode="auto">
              <a:xfrm>
                <a:off x="3430" y="2856"/>
                <a:ext cx="17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-2</a:t>
                </a:r>
                <a:endParaRPr lang="en-US" altLang="en-US" sz="2800">
                  <a:solidFill>
                    <a:srgbClr val="339933"/>
                  </a:solidFill>
                  <a:latin typeface="Times New Roman" pitchFamily="18" charset="0"/>
                </a:endParaRPr>
              </a:p>
            </p:txBody>
          </p:sp>
          <p:sp>
            <p:nvSpPr>
              <p:cNvPr id="125253" name="Rectangle 325"/>
              <p:cNvSpPr>
                <a:spLocks noChangeArrowheads="1"/>
              </p:cNvSpPr>
              <p:nvPr/>
            </p:nvSpPr>
            <p:spPr bwMode="auto">
              <a:xfrm>
                <a:off x="3819" y="2856"/>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0</a:t>
                </a:r>
                <a:endParaRPr lang="en-US" altLang="en-US" sz="2800">
                  <a:solidFill>
                    <a:srgbClr val="339933"/>
                  </a:solidFill>
                  <a:latin typeface="Times New Roman" pitchFamily="18" charset="0"/>
                </a:endParaRPr>
              </a:p>
            </p:txBody>
          </p:sp>
          <p:sp>
            <p:nvSpPr>
              <p:cNvPr id="125254" name="Rectangle 326"/>
              <p:cNvSpPr>
                <a:spLocks noChangeArrowheads="1"/>
              </p:cNvSpPr>
              <p:nvPr/>
            </p:nvSpPr>
            <p:spPr bwMode="auto">
              <a:xfrm>
                <a:off x="4210" y="2856"/>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1</a:t>
                </a:r>
                <a:endParaRPr lang="en-US" altLang="en-US" sz="2800">
                  <a:solidFill>
                    <a:srgbClr val="339933"/>
                  </a:solidFill>
                  <a:latin typeface="Times New Roman" pitchFamily="18" charset="0"/>
                </a:endParaRPr>
              </a:p>
            </p:txBody>
          </p:sp>
          <p:sp>
            <p:nvSpPr>
              <p:cNvPr id="125255" name="Rectangle 327"/>
              <p:cNvSpPr>
                <a:spLocks noChangeArrowheads="1"/>
              </p:cNvSpPr>
              <p:nvPr/>
            </p:nvSpPr>
            <p:spPr bwMode="auto">
              <a:xfrm>
                <a:off x="4574" y="2856"/>
                <a:ext cx="17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-1</a:t>
                </a:r>
                <a:endParaRPr lang="en-US" altLang="en-US" sz="2800">
                  <a:solidFill>
                    <a:srgbClr val="339933"/>
                  </a:solidFill>
                  <a:latin typeface="Times New Roman" pitchFamily="18" charset="0"/>
                </a:endParaRPr>
              </a:p>
            </p:txBody>
          </p:sp>
          <p:sp>
            <p:nvSpPr>
              <p:cNvPr id="125256" name="Rectangle 328"/>
              <p:cNvSpPr>
                <a:spLocks noChangeArrowheads="1"/>
              </p:cNvSpPr>
              <p:nvPr/>
            </p:nvSpPr>
            <p:spPr bwMode="auto">
              <a:xfrm>
                <a:off x="4855" y="2856"/>
                <a:ext cx="21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  1</a:t>
                </a:r>
                <a:endParaRPr lang="en-US" altLang="en-US" sz="2800">
                  <a:solidFill>
                    <a:srgbClr val="339933"/>
                  </a:solidFill>
                  <a:latin typeface="Times New Roman" pitchFamily="18" charset="0"/>
                </a:endParaRPr>
              </a:p>
            </p:txBody>
          </p:sp>
          <p:sp>
            <p:nvSpPr>
              <p:cNvPr id="125257" name="Rectangle 329"/>
              <p:cNvSpPr>
                <a:spLocks noChangeArrowheads="1"/>
              </p:cNvSpPr>
              <p:nvPr/>
            </p:nvSpPr>
            <p:spPr bwMode="auto">
              <a:xfrm>
                <a:off x="582" y="2787"/>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58" name="Line 330"/>
              <p:cNvSpPr>
                <a:spLocks noChangeShapeType="1"/>
              </p:cNvSpPr>
              <p:nvPr/>
            </p:nvSpPr>
            <p:spPr bwMode="auto">
              <a:xfrm>
                <a:off x="582" y="2787"/>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59" name="Rectangle 331"/>
              <p:cNvSpPr>
                <a:spLocks noChangeArrowheads="1"/>
              </p:cNvSpPr>
              <p:nvPr/>
            </p:nvSpPr>
            <p:spPr bwMode="auto">
              <a:xfrm>
                <a:off x="588" y="2787"/>
                <a:ext cx="246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60" name="Line 332"/>
              <p:cNvSpPr>
                <a:spLocks noChangeShapeType="1"/>
              </p:cNvSpPr>
              <p:nvPr/>
            </p:nvSpPr>
            <p:spPr bwMode="auto">
              <a:xfrm>
                <a:off x="588" y="2787"/>
                <a:ext cx="24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61" name="Rectangle 333"/>
              <p:cNvSpPr>
                <a:spLocks noChangeArrowheads="1"/>
              </p:cNvSpPr>
              <p:nvPr/>
            </p:nvSpPr>
            <p:spPr bwMode="auto">
              <a:xfrm>
                <a:off x="3053" y="2787"/>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62" name="Line 334"/>
              <p:cNvSpPr>
                <a:spLocks noChangeShapeType="1"/>
              </p:cNvSpPr>
              <p:nvPr/>
            </p:nvSpPr>
            <p:spPr bwMode="auto">
              <a:xfrm>
                <a:off x="3053" y="278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63" name="Line 335"/>
              <p:cNvSpPr>
                <a:spLocks noChangeShapeType="1"/>
              </p:cNvSpPr>
              <p:nvPr/>
            </p:nvSpPr>
            <p:spPr bwMode="auto">
              <a:xfrm>
                <a:off x="3053" y="278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64" name="Rectangle 336"/>
              <p:cNvSpPr>
                <a:spLocks noChangeArrowheads="1"/>
              </p:cNvSpPr>
              <p:nvPr/>
            </p:nvSpPr>
            <p:spPr bwMode="auto">
              <a:xfrm>
                <a:off x="3056" y="2787"/>
                <a:ext cx="2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65" name="Line 337"/>
              <p:cNvSpPr>
                <a:spLocks noChangeShapeType="1"/>
              </p:cNvSpPr>
              <p:nvPr/>
            </p:nvSpPr>
            <p:spPr bwMode="auto">
              <a:xfrm>
                <a:off x="3056" y="2787"/>
                <a:ext cx="2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66" name="Rectangle 338"/>
              <p:cNvSpPr>
                <a:spLocks noChangeArrowheads="1"/>
              </p:cNvSpPr>
              <p:nvPr/>
            </p:nvSpPr>
            <p:spPr bwMode="auto">
              <a:xfrm>
                <a:off x="3326" y="2787"/>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67" name="Line 339"/>
              <p:cNvSpPr>
                <a:spLocks noChangeShapeType="1"/>
              </p:cNvSpPr>
              <p:nvPr/>
            </p:nvSpPr>
            <p:spPr bwMode="auto">
              <a:xfrm>
                <a:off x="3326" y="278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68" name="Line 340"/>
              <p:cNvSpPr>
                <a:spLocks noChangeShapeType="1"/>
              </p:cNvSpPr>
              <p:nvPr/>
            </p:nvSpPr>
            <p:spPr bwMode="auto">
              <a:xfrm>
                <a:off x="3326" y="278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69" name="Rectangle 341"/>
              <p:cNvSpPr>
                <a:spLocks noChangeArrowheads="1"/>
              </p:cNvSpPr>
              <p:nvPr/>
            </p:nvSpPr>
            <p:spPr bwMode="auto">
              <a:xfrm>
                <a:off x="3329" y="2787"/>
                <a:ext cx="32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70" name="Line 342"/>
              <p:cNvSpPr>
                <a:spLocks noChangeShapeType="1"/>
              </p:cNvSpPr>
              <p:nvPr/>
            </p:nvSpPr>
            <p:spPr bwMode="auto">
              <a:xfrm>
                <a:off x="3329" y="2787"/>
                <a:ext cx="3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71" name="Rectangle 343"/>
              <p:cNvSpPr>
                <a:spLocks noChangeArrowheads="1"/>
              </p:cNvSpPr>
              <p:nvPr/>
            </p:nvSpPr>
            <p:spPr bwMode="auto">
              <a:xfrm>
                <a:off x="3654" y="2787"/>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72" name="Line 344"/>
              <p:cNvSpPr>
                <a:spLocks noChangeShapeType="1"/>
              </p:cNvSpPr>
              <p:nvPr/>
            </p:nvSpPr>
            <p:spPr bwMode="auto">
              <a:xfrm>
                <a:off x="3654" y="278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73" name="Line 345"/>
              <p:cNvSpPr>
                <a:spLocks noChangeShapeType="1"/>
              </p:cNvSpPr>
              <p:nvPr/>
            </p:nvSpPr>
            <p:spPr bwMode="auto">
              <a:xfrm>
                <a:off x="3654" y="278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74" name="Rectangle 346"/>
              <p:cNvSpPr>
                <a:spLocks noChangeArrowheads="1"/>
              </p:cNvSpPr>
              <p:nvPr/>
            </p:nvSpPr>
            <p:spPr bwMode="auto">
              <a:xfrm>
                <a:off x="3657" y="2787"/>
                <a:ext cx="3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75" name="Line 347"/>
              <p:cNvSpPr>
                <a:spLocks noChangeShapeType="1"/>
              </p:cNvSpPr>
              <p:nvPr/>
            </p:nvSpPr>
            <p:spPr bwMode="auto">
              <a:xfrm>
                <a:off x="3657" y="2787"/>
                <a:ext cx="3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76" name="Rectangle 348"/>
              <p:cNvSpPr>
                <a:spLocks noChangeArrowheads="1"/>
              </p:cNvSpPr>
              <p:nvPr/>
            </p:nvSpPr>
            <p:spPr bwMode="auto">
              <a:xfrm>
                <a:off x="4054" y="2787"/>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77" name="Line 349"/>
              <p:cNvSpPr>
                <a:spLocks noChangeShapeType="1"/>
              </p:cNvSpPr>
              <p:nvPr/>
            </p:nvSpPr>
            <p:spPr bwMode="auto">
              <a:xfrm>
                <a:off x="4054" y="278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78" name="Line 350"/>
              <p:cNvSpPr>
                <a:spLocks noChangeShapeType="1"/>
              </p:cNvSpPr>
              <p:nvPr/>
            </p:nvSpPr>
            <p:spPr bwMode="auto">
              <a:xfrm>
                <a:off x="4054" y="278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79" name="Rectangle 351"/>
              <p:cNvSpPr>
                <a:spLocks noChangeArrowheads="1"/>
              </p:cNvSpPr>
              <p:nvPr/>
            </p:nvSpPr>
            <p:spPr bwMode="auto">
              <a:xfrm>
                <a:off x="4056" y="2787"/>
                <a:ext cx="37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80" name="Line 352"/>
              <p:cNvSpPr>
                <a:spLocks noChangeShapeType="1"/>
              </p:cNvSpPr>
              <p:nvPr/>
            </p:nvSpPr>
            <p:spPr bwMode="auto">
              <a:xfrm>
                <a:off x="4056" y="2787"/>
                <a:ext cx="3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81" name="Rectangle 353"/>
              <p:cNvSpPr>
                <a:spLocks noChangeArrowheads="1"/>
              </p:cNvSpPr>
              <p:nvPr/>
            </p:nvSpPr>
            <p:spPr bwMode="auto">
              <a:xfrm>
                <a:off x="4435" y="2787"/>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82" name="Line 354"/>
              <p:cNvSpPr>
                <a:spLocks noChangeShapeType="1"/>
              </p:cNvSpPr>
              <p:nvPr/>
            </p:nvSpPr>
            <p:spPr bwMode="auto">
              <a:xfrm>
                <a:off x="4435" y="278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83" name="Line 355"/>
              <p:cNvSpPr>
                <a:spLocks noChangeShapeType="1"/>
              </p:cNvSpPr>
              <p:nvPr/>
            </p:nvSpPr>
            <p:spPr bwMode="auto">
              <a:xfrm>
                <a:off x="4435" y="278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84" name="Rectangle 356"/>
              <p:cNvSpPr>
                <a:spLocks noChangeArrowheads="1"/>
              </p:cNvSpPr>
              <p:nvPr/>
            </p:nvSpPr>
            <p:spPr bwMode="auto">
              <a:xfrm>
                <a:off x="4438" y="2787"/>
                <a:ext cx="39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85" name="Line 357"/>
              <p:cNvSpPr>
                <a:spLocks noChangeShapeType="1"/>
              </p:cNvSpPr>
              <p:nvPr/>
            </p:nvSpPr>
            <p:spPr bwMode="auto">
              <a:xfrm>
                <a:off x="4438" y="2787"/>
                <a:ext cx="39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86" name="Rectangle 358"/>
              <p:cNvSpPr>
                <a:spLocks noChangeArrowheads="1"/>
              </p:cNvSpPr>
              <p:nvPr/>
            </p:nvSpPr>
            <p:spPr bwMode="auto">
              <a:xfrm>
                <a:off x="4831" y="2787"/>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87" name="Line 359"/>
              <p:cNvSpPr>
                <a:spLocks noChangeShapeType="1"/>
              </p:cNvSpPr>
              <p:nvPr/>
            </p:nvSpPr>
            <p:spPr bwMode="auto">
              <a:xfrm>
                <a:off x="4831" y="278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88" name="Line 360"/>
              <p:cNvSpPr>
                <a:spLocks noChangeShapeType="1"/>
              </p:cNvSpPr>
              <p:nvPr/>
            </p:nvSpPr>
            <p:spPr bwMode="auto">
              <a:xfrm>
                <a:off x="4831" y="278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89" name="Rectangle 361"/>
              <p:cNvSpPr>
                <a:spLocks noChangeArrowheads="1"/>
              </p:cNvSpPr>
              <p:nvPr/>
            </p:nvSpPr>
            <p:spPr bwMode="auto">
              <a:xfrm>
                <a:off x="4834" y="2787"/>
                <a:ext cx="41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90" name="Line 362"/>
              <p:cNvSpPr>
                <a:spLocks noChangeShapeType="1"/>
              </p:cNvSpPr>
              <p:nvPr/>
            </p:nvSpPr>
            <p:spPr bwMode="auto">
              <a:xfrm>
                <a:off x="4834" y="2787"/>
                <a:ext cx="4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91" name="Rectangle 363"/>
              <p:cNvSpPr>
                <a:spLocks noChangeArrowheads="1"/>
              </p:cNvSpPr>
              <p:nvPr/>
            </p:nvSpPr>
            <p:spPr bwMode="auto">
              <a:xfrm>
                <a:off x="5251" y="2787"/>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92" name="Line 364"/>
              <p:cNvSpPr>
                <a:spLocks noChangeShapeType="1"/>
              </p:cNvSpPr>
              <p:nvPr/>
            </p:nvSpPr>
            <p:spPr bwMode="auto">
              <a:xfrm>
                <a:off x="5251" y="2787"/>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93" name="Rectangle 365"/>
              <p:cNvSpPr>
                <a:spLocks noChangeArrowheads="1"/>
              </p:cNvSpPr>
              <p:nvPr/>
            </p:nvSpPr>
            <p:spPr bwMode="auto">
              <a:xfrm>
                <a:off x="582" y="2791"/>
                <a:ext cx="6" cy="3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94" name="Line 366"/>
              <p:cNvSpPr>
                <a:spLocks noChangeShapeType="1"/>
              </p:cNvSpPr>
              <p:nvPr/>
            </p:nvSpPr>
            <p:spPr bwMode="auto">
              <a:xfrm>
                <a:off x="582" y="2791"/>
                <a:ext cx="1" cy="3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95" name="Rectangle 367"/>
              <p:cNvSpPr>
                <a:spLocks noChangeArrowheads="1"/>
              </p:cNvSpPr>
              <p:nvPr/>
            </p:nvSpPr>
            <p:spPr bwMode="auto">
              <a:xfrm>
                <a:off x="3053" y="2791"/>
                <a:ext cx="3" cy="3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96" name="Line 368"/>
              <p:cNvSpPr>
                <a:spLocks noChangeShapeType="1"/>
              </p:cNvSpPr>
              <p:nvPr/>
            </p:nvSpPr>
            <p:spPr bwMode="auto">
              <a:xfrm>
                <a:off x="3053" y="2791"/>
                <a:ext cx="1" cy="3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97" name="Rectangle 369"/>
              <p:cNvSpPr>
                <a:spLocks noChangeArrowheads="1"/>
              </p:cNvSpPr>
              <p:nvPr/>
            </p:nvSpPr>
            <p:spPr bwMode="auto">
              <a:xfrm>
                <a:off x="3326" y="2791"/>
                <a:ext cx="3" cy="3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98" name="Line 370"/>
              <p:cNvSpPr>
                <a:spLocks noChangeShapeType="1"/>
              </p:cNvSpPr>
              <p:nvPr/>
            </p:nvSpPr>
            <p:spPr bwMode="auto">
              <a:xfrm>
                <a:off x="3326" y="2791"/>
                <a:ext cx="1" cy="3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99" name="Rectangle 371"/>
              <p:cNvSpPr>
                <a:spLocks noChangeArrowheads="1"/>
              </p:cNvSpPr>
              <p:nvPr/>
            </p:nvSpPr>
            <p:spPr bwMode="auto">
              <a:xfrm>
                <a:off x="3654" y="2791"/>
                <a:ext cx="3" cy="3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00" name="Line 372"/>
              <p:cNvSpPr>
                <a:spLocks noChangeShapeType="1"/>
              </p:cNvSpPr>
              <p:nvPr/>
            </p:nvSpPr>
            <p:spPr bwMode="auto">
              <a:xfrm>
                <a:off x="3654" y="2791"/>
                <a:ext cx="1" cy="3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01" name="Rectangle 373"/>
              <p:cNvSpPr>
                <a:spLocks noChangeArrowheads="1"/>
              </p:cNvSpPr>
              <p:nvPr/>
            </p:nvSpPr>
            <p:spPr bwMode="auto">
              <a:xfrm>
                <a:off x="4054" y="2791"/>
                <a:ext cx="2" cy="3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02" name="Line 374"/>
              <p:cNvSpPr>
                <a:spLocks noChangeShapeType="1"/>
              </p:cNvSpPr>
              <p:nvPr/>
            </p:nvSpPr>
            <p:spPr bwMode="auto">
              <a:xfrm>
                <a:off x="4054" y="2791"/>
                <a:ext cx="1" cy="3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03" name="Rectangle 375"/>
              <p:cNvSpPr>
                <a:spLocks noChangeArrowheads="1"/>
              </p:cNvSpPr>
              <p:nvPr/>
            </p:nvSpPr>
            <p:spPr bwMode="auto">
              <a:xfrm>
                <a:off x="4435" y="2791"/>
                <a:ext cx="3" cy="3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04" name="Line 376"/>
              <p:cNvSpPr>
                <a:spLocks noChangeShapeType="1"/>
              </p:cNvSpPr>
              <p:nvPr/>
            </p:nvSpPr>
            <p:spPr bwMode="auto">
              <a:xfrm>
                <a:off x="4435" y="2791"/>
                <a:ext cx="1" cy="3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05" name="Rectangle 377"/>
              <p:cNvSpPr>
                <a:spLocks noChangeArrowheads="1"/>
              </p:cNvSpPr>
              <p:nvPr/>
            </p:nvSpPr>
            <p:spPr bwMode="auto">
              <a:xfrm>
                <a:off x="4831" y="2791"/>
                <a:ext cx="3" cy="3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06" name="Line 378"/>
              <p:cNvSpPr>
                <a:spLocks noChangeShapeType="1"/>
              </p:cNvSpPr>
              <p:nvPr/>
            </p:nvSpPr>
            <p:spPr bwMode="auto">
              <a:xfrm>
                <a:off x="4831" y="2791"/>
                <a:ext cx="1" cy="3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07" name="Rectangle 379"/>
              <p:cNvSpPr>
                <a:spLocks noChangeArrowheads="1"/>
              </p:cNvSpPr>
              <p:nvPr/>
            </p:nvSpPr>
            <p:spPr bwMode="auto">
              <a:xfrm>
                <a:off x="5251" y="2791"/>
                <a:ext cx="6" cy="3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08" name="Line 380"/>
              <p:cNvSpPr>
                <a:spLocks noChangeShapeType="1"/>
              </p:cNvSpPr>
              <p:nvPr/>
            </p:nvSpPr>
            <p:spPr bwMode="auto">
              <a:xfrm>
                <a:off x="5251" y="2791"/>
                <a:ext cx="1" cy="3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09" name="Rectangle 381"/>
              <p:cNvSpPr>
                <a:spLocks noChangeArrowheads="1"/>
              </p:cNvSpPr>
              <p:nvPr/>
            </p:nvSpPr>
            <p:spPr bwMode="auto">
              <a:xfrm>
                <a:off x="607" y="3197"/>
                <a:ext cx="224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008000"/>
                    </a:solidFill>
                    <a:latin typeface="Palatino" pitchFamily="18" charset="0"/>
                  </a:rPr>
                  <a:t>         </a:t>
                </a:r>
                <a:r>
                  <a:rPr lang="en-US" altLang="en-US" sz="1400">
                    <a:solidFill>
                      <a:srgbClr val="008000"/>
                    </a:solidFill>
                    <a:latin typeface="Palatino" pitchFamily="18" charset="0"/>
                  </a:rPr>
                  <a:t>1.1.2  BALANCE  DUES  RATE  AND</a:t>
                </a:r>
                <a:endParaRPr lang="en-US" altLang="en-US" sz="1400">
                  <a:solidFill>
                    <a:srgbClr val="339933"/>
                  </a:solidFill>
                  <a:latin typeface="Times New Roman" pitchFamily="18" charset="0"/>
                </a:endParaRPr>
              </a:p>
            </p:txBody>
          </p:sp>
          <p:sp>
            <p:nvSpPr>
              <p:cNvPr id="125310" name="Rectangle 382"/>
              <p:cNvSpPr>
                <a:spLocks noChangeArrowheads="1"/>
              </p:cNvSpPr>
              <p:nvPr/>
            </p:nvSpPr>
            <p:spPr bwMode="auto">
              <a:xfrm>
                <a:off x="607" y="3379"/>
                <a:ext cx="181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008000"/>
                    </a:solidFill>
                    <a:latin typeface="Palatino" pitchFamily="18" charset="0"/>
                  </a:rPr>
                  <a:t>                   </a:t>
                </a:r>
                <a:r>
                  <a:rPr lang="en-US" altLang="en-US" sz="1400">
                    <a:solidFill>
                      <a:srgbClr val="008000"/>
                    </a:solidFill>
                    <a:latin typeface="Palatino" pitchFamily="18" charset="0"/>
                  </a:rPr>
                  <a:t>FEE-FOR-SERVICE</a:t>
                </a:r>
                <a:endParaRPr lang="en-US" altLang="en-US" sz="1400">
                  <a:solidFill>
                    <a:srgbClr val="339933"/>
                  </a:solidFill>
                  <a:latin typeface="Times New Roman" pitchFamily="18" charset="0"/>
                </a:endParaRPr>
              </a:p>
            </p:txBody>
          </p:sp>
          <p:sp>
            <p:nvSpPr>
              <p:cNvPr id="125311" name="Rectangle 383"/>
              <p:cNvSpPr>
                <a:spLocks noChangeArrowheads="1"/>
              </p:cNvSpPr>
              <p:nvPr/>
            </p:nvSpPr>
            <p:spPr bwMode="auto">
              <a:xfrm>
                <a:off x="3056" y="3133"/>
                <a:ext cx="270"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12" name="Rectangle 384"/>
              <p:cNvSpPr>
                <a:spLocks noChangeArrowheads="1"/>
              </p:cNvSpPr>
              <p:nvPr/>
            </p:nvSpPr>
            <p:spPr bwMode="auto">
              <a:xfrm>
                <a:off x="3056" y="3341"/>
                <a:ext cx="270" cy="219"/>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13" name="Rectangle 385"/>
              <p:cNvSpPr>
                <a:spLocks noChangeArrowheads="1"/>
              </p:cNvSpPr>
              <p:nvPr/>
            </p:nvSpPr>
            <p:spPr bwMode="auto">
              <a:xfrm>
                <a:off x="3430" y="3197"/>
                <a:ext cx="17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-2</a:t>
                </a:r>
                <a:endParaRPr lang="en-US" altLang="en-US" sz="2800">
                  <a:solidFill>
                    <a:srgbClr val="339933"/>
                  </a:solidFill>
                  <a:latin typeface="Times New Roman" pitchFamily="18" charset="0"/>
                </a:endParaRPr>
              </a:p>
            </p:txBody>
          </p:sp>
          <p:sp>
            <p:nvSpPr>
              <p:cNvPr id="125314" name="Rectangle 386"/>
              <p:cNvSpPr>
                <a:spLocks noChangeArrowheads="1"/>
              </p:cNvSpPr>
              <p:nvPr/>
            </p:nvSpPr>
            <p:spPr bwMode="auto">
              <a:xfrm>
                <a:off x="3819" y="3197"/>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0</a:t>
                </a:r>
                <a:endParaRPr lang="en-US" altLang="en-US" sz="2800">
                  <a:solidFill>
                    <a:srgbClr val="339933"/>
                  </a:solidFill>
                  <a:latin typeface="Times New Roman" pitchFamily="18" charset="0"/>
                </a:endParaRPr>
              </a:p>
            </p:txBody>
          </p:sp>
          <p:sp>
            <p:nvSpPr>
              <p:cNvPr id="125315" name="Rectangle 387"/>
              <p:cNvSpPr>
                <a:spLocks noChangeArrowheads="1"/>
              </p:cNvSpPr>
              <p:nvPr/>
            </p:nvSpPr>
            <p:spPr bwMode="auto">
              <a:xfrm>
                <a:off x="4210" y="3197"/>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1</a:t>
                </a:r>
                <a:endParaRPr lang="en-US" altLang="en-US" sz="2800">
                  <a:solidFill>
                    <a:srgbClr val="339933"/>
                  </a:solidFill>
                  <a:latin typeface="Times New Roman" pitchFamily="18" charset="0"/>
                </a:endParaRPr>
              </a:p>
            </p:txBody>
          </p:sp>
          <p:sp>
            <p:nvSpPr>
              <p:cNvPr id="125316" name="Rectangle 388"/>
              <p:cNvSpPr>
                <a:spLocks noChangeArrowheads="1"/>
              </p:cNvSpPr>
              <p:nvPr/>
            </p:nvSpPr>
            <p:spPr bwMode="auto">
              <a:xfrm>
                <a:off x="4574" y="3197"/>
                <a:ext cx="17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-1</a:t>
                </a:r>
                <a:endParaRPr lang="en-US" altLang="en-US" sz="2800">
                  <a:solidFill>
                    <a:srgbClr val="339933"/>
                  </a:solidFill>
                  <a:latin typeface="Times New Roman" pitchFamily="18" charset="0"/>
                </a:endParaRPr>
              </a:p>
            </p:txBody>
          </p:sp>
          <p:sp>
            <p:nvSpPr>
              <p:cNvPr id="125317" name="Rectangle 389"/>
              <p:cNvSpPr>
                <a:spLocks noChangeArrowheads="1"/>
              </p:cNvSpPr>
              <p:nvPr/>
            </p:nvSpPr>
            <p:spPr bwMode="auto">
              <a:xfrm>
                <a:off x="4855" y="3197"/>
                <a:ext cx="21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  1</a:t>
                </a:r>
                <a:endParaRPr lang="en-US" altLang="en-US" sz="2800">
                  <a:solidFill>
                    <a:srgbClr val="339933"/>
                  </a:solidFill>
                  <a:latin typeface="Times New Roman" pitchFamily="18" charset="0"/>
                </a:endParaRPr>
              </a:p>
            </p:txBody>
          </p:sp>
          <p:sp>
            <p:nvSpPr>
              <p:cNvPr id="125318" name="Rectangle 390"/>
              <p:cNvSpPr>
                <a:spLocks noChangeArrowheads="1"/>
              </p:cNvSpPr>
              <p:nvPr/>
            </p:nvSpPr>
            <p:spPr bwMode="auto">
              <a:xfrm>
                <a:off x="582" y="3129"/>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19" name="Line 391"/>
              <p:cNvSpPr>
                <a:spLocks noChangeShapeType="1"/>
              </p:cNvSpPr>
              <p:nvPr/>
            </p:nvSpPr>
            <p:spPr bwMode="auto">
              <a:xfrm>
                <a:off x="582" y="3129"/>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20" name="Rectangle 392"/>
              <p:cNvSpPr>
                <a:spLocks noChangeArrowheads="1"/>
              </p:cNvSpPr>
              <p:nvPr/>
            </p:nvSpPr>
            <p:spPr bwMode="auto">
              <a:xfrm>
                <a:off x="588" y="3129"/>
                <a:ext cx="246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21" name="Line 393"/>
              <p:cNvSpPr>
                <a:spLocks noChangeShapeType="1"/>
              </p:cNvSpPr>
              <p:nvPr/>
            </p:nvSpPr>
            <p:spPr bwMode="auto">
              <a:xfrm>
                <a:off x="588" y="3129"/>
                <a:ext cx="24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22" name="Rectangle 394"/>
              <p:cNvSpPr>
                <a:spLocks noChangeArrowheads="1"/>
              </p:cNvSpPr>
              <p:nvPr/>
            </p:nvSpPr>
            <p:spPr bwMode="auto">
              <a:xfrm>
                <a:off x="3053" y="3129"/>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23" name="Line 395"/>
              <p:cNvSpPr>
                <a:spLocks noChangeShapeType="1"/>
              </p:cNvSpPr>
              <p:nvPr/>
            </p:nvSpPr>
            <p:spPr bwMode="auto">
              <a:xfrm>
                <a:off x="3053" y="312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24" name="Line 396"/>
              <p:cNvSpPr>
                <a:spLocks noChangeShapeType="1"/>
              </p:cNvSpPr>
              <p:nvPr/>
            </p:nvSpPr>
            <p:spPr bwMode="auto">
              <a:xfrm>
                <a:off x="3053" y="31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25" name="Rectangle 397"/>
              <p:cNvSpPr>
                <a:spLocks noChangeArrowheads="1"/>
              </p:cNvSpPr>
              <p:nvPr/>
            </p:nvSpPr>
            <p:spPr bwMode="auto">
              <a:xfrm>
                <a:off x="3056" y="3129"/>
                <a:ext cx="2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26" name="Line 398"/>
              <p:cNvSpPr>
                <a:spLocks noChangeShapeType="1"/>
              </p:cNvSpPr>
              <p:nvPr/>
            </p:nvSpPr>
            <p:spPr bwMode="auto">
              <a:xfrm>
                <a:off x="3056" y="3129"/>
                <a:ext cx="2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27" name="Rectangle 399"/>
              <p:cNvSpPr>
                <a:spLocks noChangeArrowheads="1"/>
              </p:cNvSpPr>
              <p:nvPr/>
            </p:nvSpPr>
            <p:spPr bwMode="auto">
              <a:xfrm>
                <a:off x="3326" y="3129"/>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28" name="Line 400"/>
              <p:cNvSpPr>
                <a:spLocks noChangeShapeType="1"/>
              </p:cNvSpPr>
              <p:nvPr/>
            </p:nvSpPr>
            <p:spPr bwMode="auto">
              <a:xfrm>
                <a:off x="3326" y="312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29" name="Line 401"/>
              <p:cNvSpPr>
                <a:spLocks noChangeShapeType="1"/>
              </p:cNvSpPr>
              <p:nvPr/>
            </p:nvSpPr>
            <p:spPr bwMode="auto">
              <a:xfrm>
                <a:off x="3326" y="31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30" name="Rectangle 402"/>
              <p:cNvSpPr>
                <a:spLocks noChangeArrowheads="1"/>
              </p:cNvSpPr>
              <p:nvPr/>
            </p:nvSpPr>
            <p:spPr bwMode="auto">
              <a:xfrm>
                <a:off x="3329" y="3129"/>
                <a:ext cx="32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31" name="Line 403"/>
              <p:cNvSpPr>
                <a:spLocks noChangeShapeType="1"/>
              </p:cNvSpPr>
              <p:nvPr/>
            </p:nvSpPr>
            <p:spPr bwMode="auto">
              <a:xfrm>
                <a:off x="3329" y="3129"/>
                <a:ext cx="3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32" name="Rectangle 404"/>
              <p:cNvSpPr>
                <a:spLocks noChangeArrowheads="1"/>
              </p:cNvSpPr>
              <p:nvPr/>
            </p:nvSpPr>
            <p:spPr bwMode="auto">
              <a:xfrm>
                <a:off x="3654" y="3129"/>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33" name="Line 405"/>
              <p:cNvSpPr>
                <a:spLocks noChangeShapeType="1"/>
              </p:cNvSpPr>
              <p:nvPr/>
            </p:nvSpPr>
            <p:spPr bwMode="auto">
              <a:xfrm>
                <a:off x="3654" y="312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34" name="Line 406"/>
              <p:cNvSpPr>
                <a:spLocks noChangeShapeType="1"/>
              </p:cNvSpPr>
              <p:nvPr/>
            </p:nvSpPr>
            <p:spPr bwMode="auto">
              <a:xfrm>
                <a:off x="3654" y="31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35" name="Rectangle 407"/>
              <p:cNvSpPr>
                <a:spLocks noChangeArrowheads="1"/>
              </p:cNvSpPr>
              <p:nvPr/>
            </p:nvSpPr>
            <p:spPr bwMode="auto">
              <a:xfrm>
                <a:off x="3657" y="3129"/>
                <a:ext cx="3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36" name="Line 408"/>
              <p:cNvSpPr>
                <a:spLocks noChangeShapeType="1"/>
              </p:cNvSpPr>
              <p:nvPr/>
            </p:nvSpPr>
            <p:spPr bwMode="auto">
              <a:xfrm>
                <a:off x="3657" y="3129"/>
                <a:ext cx="3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37" name="Rectangle 409"/>
              <p:cNvSpPr>
                <a:spLocks noChangeArrowheads="1"/>
              </p:cNvSpPr>
              <p:nvPr/>
            </p:nvSpPr>
            <p:spPr bwMode="auto">
              <a:xfrm>
                <a:off x="4054" y="3129"/>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38" name="Line 410"/>
              <p:cNvSpPr>
                <a:spLocks noChangeShapeType="1"/>
              </p:cNvSpPr>
              <p:nvPr/>
            </p:nvSpPr>
            <p:spPr bwMode="auto">
              <a:xfrm>
                <a:off x="4054" y="3129"/>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39" name="Line 411"/>
              <p:cNvSpPr>
                <a:spLocks noChangeShapeType="1"/>
              </p:cNvSpPr>
              <p:nvPr/>
            </p:nvSpPr>
            <p:spPr bwMode="auto">
              <a:xfrm>
                <a:off x="4054" y="31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40" name="Rectangle 412"/>
              <p:cNvSpPr>
                <a:spLocks noChangeArrowheads="1"/>
              </p:cNvSpPr>
              <p:nvPr/>
            </p:nvSpPr>
            <p:spPr bwMode="auto">
              <a:xfrm>
                <a:off x="4056" y="3129"/>
                <a:ext cx="37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41" name="Line 413"/>
              <p:cNvSpPr>
                <a:spLocks noChangeShapeType="1"/>
              </p:cNvSpPr>
              <p:nvPr/>
            </p:nvSpPr>
            <p:spPr bwMode="auto">
              <a:xfrm>
                <a:off x="4056" y="3129"/>
                <a:ext cx="3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42" name="Rectangle 414"/>
              <p:cNvSpPr>
                <a:spLocks noChangeArrowheads="1"/>
              </p:cNvSpPr>
              <p:nvPr/>
            </p:nvSpPr>
            <p:spPr bwMode="auto">
              <a:xfrm>
                <a:off x="4435" y="3129"/>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43" name="Line 415"/>
              <p:cNvSpPr>
                <a:spLocks noChangeShapeType="1"/>
              </p:cNvSpPr>
              <p:nvPr/>
            </p:nvSpPr>
            <p:spPr bwMode="auto">
              <a:xfrm>
                <a:off x="4435" y="312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44" name="Line 416"/>
              <p:cNvSpPr>
                <a:spLocks noChangeShapeType="1"/>
              </p:cNvSpPr>
              <p:nvPr/>
            </p:nvSpPr>
            <p:spPr bwMode="auto">
              <a:xfrm>
                <a:off x="4435" y="31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45" name="Rectangle 417"/>
              <p:cNvSpPr>
                <a:spLocks noChangeArrowheads="1"/>
              </p:cNvSpPr>
              <p:nvPr/>
            </p:nvSpPr>
            <p:spPr bwMode="auto">
              <a:xfrm>
                <a:off x="4438" y="3129"/>
                <a:ext cx="39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46" name="Line 418"/>
              <p:cNvSpPr>
                <a:spLocks noChangeShapeType="1"/>
              </p:cNvSpPr>
              <p:nvPr/>
            </p:nvSpPr>
            <p:spPr bwMode="auto">
              <a:xfrm>
                <a:off x="4438" y="3129"/>
                <a:ext cx="39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47" name="Rectangle 419"/>
              <p:cNvSpPr>
                <a:spLocks noChangeArrowheads="1"/>
              </p:cNvSpPr>
              <p:nvPr/>
            </p:nvSpPr>
            <p:spPr bwMode="auto">
              <a:xfrm>
                <a:off x="4831" y="3129"/>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48" name="Line 420"/>
              <p:cNvSpPr>
                <a:spLocks noChangeShapeType="1"/>
              </p:cNvSpPr>
              <p:nvPr/>
            </p:nvSpPr>
            <p:spPr bwMode="auto">
              <a:xfrm>
                <a:off x="4831" y="312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49" name="Line 421"/>
              <p:cNvSpPr>
                <a:spLocks noChangeShapeType="1"/>
              </p:cNvSpPr>
              <p:nvPr/>
            </p:nvSpPr>
            <p:spPr bwMode="auto">
              <a:xfrm>
                <a:off x="4831" y="31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50" name="Rectangle 422"/>
              <p:cNvSpPr>
                <a:spLocks noChangeArrowheads="1"/>
              </p:cNvSpPr>
              <p:nvPr/>
            </p:nvSpPr>
            <p:spPr bwMode="auto">
              <a:xfrm>
                <a:off x="4834" y="3129"/>
                <a:ext cx="41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51" name="Line 423"/>
              <p:cNvSpPr>
                <a:spLocks noChangeShapeType="1"/>
              </p:cNvSpPr>
              <p:nvPr/>
            </p:nvSpPr>
            <p:spPr bwMode="auto">
              <a:xfrm>
                <a:off x="4834" y="3129"/>
                <a:ext cx="4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52" name="Rectangle 424"/>
              <p:cNvSpPr>
                <a:spLocks noChangeArrowheads="1"/>
              </p:cNvSpPr>
              <p:nvPr/>
            </p:nvSpPr>
            <p:spPr bwMode="auto">
              <a:xfrm>
                <a:off x="5251" y="3129"/>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53" name="Line 425"/>
              <p:cNvSpPr>
                <a:spLocks noChangeShapeType="1"/>
              </p:cNvSpPr>
              <p:nvPr/>
            </p:nvSpPr>
            <p:spPr bwMode="auto">
              <a:xfrm>
                <a:off x="5251" y="3129"/>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54" name="Rectangle 426"/>
              <p:cNvSpPr>
                <a:spLocks noChangeArrowheads="1"/>
              </p:cNvSpPr>
              <p:nvPr/>
            </p:nvSpPr>
            <p:spPr bwMode="auto">
              <a:xfrm>
                <a:off x="582" y="3133"/>
                <a:ext cx="6" cy="4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55" name="Line 427"/>
              <p:cNvSpPr>
                <a:spLocks noChangeShapeType="1"/>
              </p:cNvSpPr>
              <p:nvPr/>
            </p:nvSpPr>
            <p:spPr bwMode="auto">
              <a:xfrm>
                <a:off x="582" y="3133"/>
                <a:ext cx="1" cy="4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56" name="Rectangle 428"/>
              <p:cNvSpPr>
                <a:spLocks noChangeArrowheads="1"/>
              </p:cNvSpPr>
              <p:nvPr/>
            </p:nvSpPr>
            <p:spPr bwMode="auto">
              <a:xfrm>
                <a:off x="3053" y="3133"/>
                <a:ext cx="3" cy="4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57" name="Line 429"/>
              <p:cNvSpPr>
                <a:spLocks noChangeShapeType="1"/>
              </p:cNvSpPr>
              <p:nvPr/>
            </p:nvSpPr>
            <p:spPr bwMode="auto">
              <a:xfrm>
                <a:off x="3053" y="3133"/>
                <a:ext cx="1" cy="4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58" name="Rectangle 430"/>
              <p:cNvSpPr>
                <a:spLocks noChangeArrowheads="1"/>
              </p:cNvSpPr>
              <p:nvPr/>
            </p:nvSpPr>
            <p:spPr bwMode="auto">
              <a:xfrm>
                <a:off x="3326" y="3133"/>
                <a:ext cx="3" cy="4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25359" name="Line 431"/>
            <p:cNvSpPr>
              <a:spLocks noChangeShapeType="1"/>
            </p:cNvSpPr>
            <p:nvPr/>
          </p:nvSpPr>
          <p:spPr bwMode="auto">
            <a:xfrm>
              <a:off x="3326" y="3133"/>
              <a:ext cx="1" cy="4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60" name="Line 432"/>
            <p:cNvSpPr>
              <a:spLocks noChangeShapeType="1"/>
            </p:cNvSpPr>
            <p:nvPr/>
          </p:nvSpPr>
          <p:spPr bwMode="auto">
            <a:xfrm>
              <a:off x="3654" y="3133"/>
              <a:ext cx="1" cy="4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61" name="Line 433"/>
            <p:cNvSpPr>
              <a:spLocks noChangeShapeType="1"/>
            </p:cNvSpPr>
            <p:nvPr/>
          </p:nvSpPr>
          <p:spPr bwMode="auto">
            <a:xfrm>
              <a:off x="4054" y="3133"/>
              <a:ext cx="1" cy="4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62" name="Line 434"/>
            <p:cNvSpPr>
              <a:spLocks noChangeShapeType="1"/>
            </p:cNvSpPr>
            <p:nvPr/>
          </p:nvSpPr>
          <p:spPr bwMode="auto">
            <a:xfrm>
              <a:off x="4435" y="3133"/>
              <a:ext cx="1" cy="4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63" name="Line 435"/>
            <p:cNvSpPr>
              <a:spLocks noChangeShapeType="1"/>
            </p:cNvSpPr>
            <p:nvPr/>
          </p:nvSpPr>
          <p:spPr bwMode="auto">
            <a:xfrm>
              <a:off x="4831" y="3133"/>
              <a:ext cx="1" cy="4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64" name="Line 436"/>
            <p:cNvSpPr>
              <a:spLocks noChangeShapeType="1"/>
            </p:cNvSpPr>
            <p:nvPr/>
          </p:nvSpPr>
          <p:spPr bwMode="auto">
            <a:xfrm>
              <a:off x="5251" y="3133"/>
              <a:ext cx="1" cy="4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65" name="Rectangle 437"/>
            <p:cNvSpPr>
              <a:spLocks noChangeArrowheads="1"/>
            </p:cNvSpPr>
            <p:nvPr/>
          </p:nvSpPr>
          <p:spPr bwMode="auto">
            <a:xfrm>
              <a:off x="607" y="3629"/>
              <a:ext cx="215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008000"/>
                  </a:solidFill>
                  <a:latin typeface="Palatino" pitchFamily="18" charset="0"/>
                </a:rPr>
                <a:t>         </a:t>
              </a:r>
              <a:r>
                <a:rPr lang="en-US" altLang="en-US" sz="1400">
                  <a:solidFill>
                    <a:srgbClr val="008000"/>
                  </a:solidFill>
                  <a:latin typeface="Palatino" pitchFamily="18" charset="0"/>
                </a:rPr>
                <a:t>1.1.3  REMOVE  DOUBLED  DUES</a:t>
              </a:r>
              <a:endParaRPr lang="en-US" altLang="en-US" sz="1400">
                <a:solidFill>
                  <a:srgbClr val="339933"/>
                </a:solidFill>
                <a:latin typeface="Times New Roman" pitchFamily="18" charset="0"/>
              </a:endParaRPr>
            </a:p>
          </p:txBody>
        </p:sp>
        <p:sp>
          <p:nvSpPr>
            <p:cNvPr id="125366" name="Rectangle 438"/>
            <p:cNvSpPr>
              <a:spLocks noChangeArrowheads="1"/>
            </p:cNvSpPr>
            <p:nvPr/>
          </p:nvSpPr>
          <p:spPr bwMode="auto">
            <a:xfrm>
              <a:off x="3056" y="3564"/>
              <a:ext cx="270"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67" name="Rectangle 439"/>
            <p:cNvSpPr>
              <a:spLocks noChangeArrowheads="1"/>
            </p:cNvSpPr>
            <p:nvPr/>
          </p:nvSpPr>
          <p:spPr bwMode="auto">
            <a:xfrm>
              <a:off x="3056" y="3772"/>
              <a:ext cx="270" cy="20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68" name="Rectangle 440"/>
            <p:cNvSpPr>
              <a:spLocks noChangeArrowheads="1"/>
            </p:cNvSpPr>
            <p:nvPr/>
          </p:nvSpPr>
          <p:spPr bwMode="auto">
            <a:xfrm>
              <a:off x="3430" y="3629"/>
              <a:ext cx="17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-1</a:t>
              </a:r>
              <a:endParaRPr lang="en-US" altLang="en-US" sz="2800">
                <a:solidFill>
                  <a:srgbClr val="339933"/>
                </a:solidFill>
                <a:latin typeface="Times New Roman" pitchFamily="18" charset="0"/>
              </a:endParaRPr>
            </a:p>
          </p:txBody>
        </p:sp>
        <p:sp>
          <p:nvSpPr>
            <p:cNvPr id="125369" name="Rectangle 441"/>
            <p:cNvSpPr>
              <a:spLocks noChangeArrowheads="1"/>
            </p:cNvSpPr>
            <p:nvPr/>
          </p:nvSpPr>
          <p:spPr bwMode="auto">
            <a:xfrm>
              <a:off x="3819" y="3629"/>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0</a:t>
              </a:r>
              <a:endParaRPr lang="en-US" altLang="en-US" sz="2800">
                <a:solidFill>
                  <a:srgbClr val="339933"/>
                </a:solidFill>
                <a:latin typeface="Times New Roman" pitchFamily="18" charset="0"/>
              </a:endParaRPr>
            </a:p>
          </p:txBody>
        </p:sp>
        <p:sp>
          <p:nvSpPr>
            <p:cNvPr id="125370" name="Rectangle 442"/>
            <p:cNvSpPr>
              <a:spLocks noChangeArrowheads="1"/>
            </p:cNvSpPr>
            <p:nvPr/>
          </p:nvSpPr>
          <p:spPr bwMode="auto">
            <a:xfrm>
              <a:off x="4210" y="3629"/>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2</a:t>
              </a:r>
              <a:endParaRPr lang="en-US" altLang="en-US" sz="2800">
                <a:solidFill>
                  <a:srgbClr val="339933"/>
                </a:solidFill>
                <a:latin typeface="Times New Roman" pitchFamily="18" charset="0"/>
              </a:endParaRPr>
            </a:p>
          </p:txBody>
        </p:sp>
        <p:sp>
          <p:nvSpPr>
            <p:cNvPr id="125371" name="Rectangle 443"/>
            <p:cNvSpPr>
              <a:spLocks noChangeArrowheads="1"/>
            </p:cNvSpPr>
            <p:nvPr/>
          </p:nvSpPr>
          <p:spPr bwMode="auto">
            <a:xfrm>
              <a:off x="4580" y="3629"/>
              <a:ext cx="16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 1</a:t>
              </a:r>
              <a:endParaRPr lang="en-US" altLang="en-US" sz="2800">
                <a:solidFill>
                  <a:srgbClr val="339933"/>
                </a:solidFill>
                <a:latin typeface="Times New Roman" pitchFamily="18" charset="0"/>
              </a:endParaRPr>
            </a:p>
          </p:txBody>
        </p:sp>
        <p:sp>
          <p:nvSpPr>
            <p:cNvPr id="125372" name="Rectangle 444"/>
            <p:cNvSpPr>
              <a:spLocks noChangeArrowheads="1"/>
            </p:cNvSpPr>
            <p:nvPr/>
          </p:nvSpPr>
          <p:spPr bwMode="auto">
            <a:xfrm>
              <a:off x="4855" y="3629"/>
              <a:ext cx="21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  2</a:t>
              </a:r>
              <a:endParaRPr lang="en-US" altLang="en-US" sz="2800">
                <a:solidFill>
                  <a:srgbClr val="339933"/>
                </a:solidFill>
                <a:latin typeface="Times New Roman" pitchFamily="18" charset="0"/>
              </a:endParaRPr>
            </a:p>
          </p:txBody>
        </p:sp>
        <p:sp>
          <p:nvSpPr>
            <p:cNvPr id="125373" name="Rectangle 445"/>
            <p:cNvSpPr>
              <a:spLocks noChangeArrowheads="1"/>
            </p:cNvSpPr>
            <p:nvPr/>
          </p:nvSpPr>
          <p:spPr bwMode="auto">
            <a:xfrm>
              <a:off x="582" y="3560"/>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74" name="Line 446"/>
            <p:cNvSpPr>
              <a:spLocks noChangeShapeType="1"/>
            </p:cNvSpPr>
            <p:nvPr/>
          </p:nvSpPr>
          <p:spPr bwMode="auto">
            <a:xfrm>
              <a:off x="582" y="3560"/>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75" name="Rectangle 447"/>
            <p:cNvSpPr>
              <a:spLocks noChangeArrowheads="1"/>
            </p:cNvSpPr>
            <p:nvPr/>
          </p:nvSpPr>
          <p:spPr bwMode="auto">
            <a:xfrm>
              <a:off x="582" y="3564"/>
              <a:ext cx="6" cy="4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76" name="Rectangle 448"/>
            <p:cNvSpPr>
              <a:spLocks noChangeArrowheads="1"/>
            </p:cNvSpPr>
            <p:nvPr/>
          </p:nvSpPr>
          <p:spPr bwMode="auto">
            <a:xfrm>
              <a:off x="582" y="3975"/>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77" name="Line 449"/>
            <p:cNvSpPr>
              <a:spLocks noChangeShapeType="1"/>
            </p:cNvSpPr>
            <p:nvPr/>
          </p:nvSpPr>
          <p:spPr bwMode="auto">
            <a:xfrm>
              <a:off x="582" y="397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78" name="Line 450"/>
            <p:cNvSpPr>
              <a:spLocks noChangeShapeType="1"/>
            </p:cNvSpPr>
            <p:nvPr/>
          </p:nvSpPr>
          <p:spPr bwMode="auto">
            <a:xfrm>
              <a:off x="582" y="397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79" name="Rectangle 451"/>
            <p:cNvSpPr>
              <a:spLocks noChangeArrowheads="1"/>
            </p:cNvSpPr>
            <p:nvPr/>
          </p:nvSpPr>
          <p:spPr bwMode="auto">
            <a:xfrm>
              <a:off x="582" y="3975"/>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80" name="Line 452"/>
            <p:cNvSpPr>
              <a:spLocks noChangeShapeType="1"/>
            </p:cNvSpPr>
            <p:nvPr/>
          </p:nvSpPr>
          <p:spPr bwMode="auto">
            <a:xfrm>
              <a:off x="582" y="397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81" name="Line 453"/>
            <p:cNvSpPr>
              <a:spLocks noChangeShapeType="1"/>
            </p:cNvSpPr>
            <p:nvPr/>
          </p:nvSpPr>
          <p:spPr bwMode="auto">
            <a:xfrm>
              <a:off x="582" y="397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82" name="Rectangle 454"/>
            <p:cNvSpPr>
              <a:spLocks noChangeArrowheads="1"/>
            </p:cNvSpPr>
            <p:nvPr/>
          </p:nvSpPr>
          <p:spPr bwMode="auto">
            <a:xfrm>
              <a:off x="588" y="3975"/>
              <a:ext cx="2465"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83" name="Line 455"/>
            <p:cNvSpPr>
              <a:spLocks noChangeShapeType="1"/>
            </p:cNvSpPr>
            <p:nvPr/>
          </p:nvSpPr>
          <p:spPr bwMode="auto">
            <a:xfrm>
              <a:off x="588" y="3975"/>
              <a:ext cx="24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84" name="Line 456"/>
            <p:cNvSpPr>
              <a:spLocks noChangeShapeType="1"/>
            </p:cNvSpPr>
            <p:nvPr/>
          </p:nvSpPr>
          <p:spPr bwMode="auto">
            <a:xfrm>
              <a:off x="3053" y="3564"/>
              <a:ext cx="1" cy="4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85" name="Line 457"/>
            <p:cNvSpPr>
              <a:spLocks noChangeShapeType="1"/>
            </p:cNvSpPr>
            <p:nvPr/>
          </p:nvSpPr>
          <p:spPr bwMode="auto">
            <a:xfrm>
              <a:off x="3053" y="397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86" name="Line 458"/>
            <p:cNvSpPr>
              <a:spLocks noChangeShapeType="1"/>
            </p:cNvSpPr>
            <p:nvPr/>
          </p:nvSpPr>
          <p:spPr bwMode="auto">
            <a:xfrm>
              <a:off x="3053" y="397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87" name="Rectangle 459"/>
            <p:cNvSpPr>
              <a:spLocks noChangeArrowheads="1"/>
            </p:cNvSpPr>
            <p:nvPr/>
          </p:nvSpPr>
          <p:spPr bwMode="auto">
            <a:xfrm>
              <a:off x="3059" y="3975"/>
              <a:ext cx="26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88" name="Line 460"/>
            <p:cNvSpPr>
              <a:spLocks noChangeShapeType="1"/>
            </p:cNvSpPr>
            <p:nvPr/>
          </p:nvSpPr>
          <p:spPr bwMode="auto">
            <a:xfrm>
              <a:off x="3059" y="3975"/>
              <a:ext cx="2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89" name="Rectangle 461"/>
            <p:cNvSpPr>
              <a:spLocks noChangeArrowheads="1"/>
            </p:cNvSpPr>
            <p:nvPr/>
          </p:nvSpPr>
          <p:spPr bwMode="auto">
            <a:xfrm>
              <a:off x="3326" y="3564"/>
              <a:ext cx="3" cy="4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90" name="Line 462"/>
            <p:cNvSpPr>
              <a:spLocks noChangeShapeType="1"/>
            </p:cNvSpPr>
            <p:nvPr/>
          </p:nvSpPr>
          <p:spPr bwMode="auto">
            <a:xfrm>
              <a:off x="3326" y="3564"/>
              <a:ext cx="1" cy="4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91" name="Rectangle 463"/>
            <p:cNvSpPr>
              <a:spLocks noChangeArrowheads="1"/>
            </p:cNvSpPr>
            <p:nvPr/>
          </p:nvSpPr>
          <p:spPr bwMode="auto">
            <a:xfrm>
              <a:off x="3326" y="3975"/>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92" name="Line 464"/>
            <p:cNvSpPr>
              <a:spLocks noChangeShapeType="1"/>
            </p:cNvSpPr>
            <p:nvPr/>
          </p:nvSpPr>
          <p:spPr bwMode="auto">
            <a:xfrm>
              <a:off x="3326" y="397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93" name="Line 465"/>
            <p:cNvSpPr>
              <a:spLocks noChangeShapeType="1"/>
            </p:cNvSpPr>
            <p:nvPr/>
          </p:nvSpPr>
          <p:spPr bwMode="auto">
            <a:xfrm>
              <a:off x="3326" y="397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94" name="Rectangle 466"/>
            <p:cNvSpPr>
              <a:spLocks noChangeArrowheads="1"/>
            </p:cNvSpPr>
            <p:nvPr/>
          </p:nvSpPr>
          <p:spPr bwMode="auto">
            <a:xfrm>
              <a:off x="3332" y="3975"/>
              <a:ext cx="32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95" name="Line 467"/>
            <p:cNvSpPr>
              <a:spLocks noChangeShapeType="1"/>
            </p:cNvSpPr>
            <p:nvPr/>
          </p:nvSpPr>
          <p:spPr bwMode="auto">
            <a:xfrm>
              <a:off x="3332" y="3975"/>
              <a:ext cx="3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96" name="Line 468"/>
            <p:cNvSpPr>
              <a:spLocks noChangeShapeType="1"/>
            </p:cNvSpPr>
            <p:nvPr/>
          </p:nvSpPr>
          <p:spPr bwMode="auto">
            <a:xfrm>
              <a:off x="3654" y="3564"/>
              <a:ext cx="1" cy="4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97" name="Line 469"/>
            <p:cNvSpPr>
              <a:spLocks noChangeShapeType="1"/>
            </p:cNvSpPr>
            <p:nvPr/>
          </p:nvSpPr>
          <p:spPr bwMode="auto">
            <a:xfrm>
              <a:off x="3654" y="397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98" name="Line 470"/>
            <p:cNvSpPr>
              <a:spLocks noChangeShapeType="1"/>
            </p:cNvSpPr>
            <p:nvPr/>
          </p:nvSpPr>
          <p:spPr bwMode="auto">
            <a:xfrm>
              <a:off x="3654" y="397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99" name="Rectangle 471"/>
            <p:cNvSpPr>
              <a:spLocks noChangeArrowheads="1"/>
            </p:cNvSpPr>
            <p:nvPr/>
          </p:nvSpPr>
          <p:spPr bwMode="auto">
            <a:xfrm>
              <a:off x="3660" y="3975"/>
              <a:ext cx="39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400" name="Line 472"/>
            <p:cNvSpPr>
              <a:spLocks noChangeShapeType="1"/>
            </p:cNvSpPr>
            <p:nvPr/>
          </p:nvSpPr>
          <p:spPr bwMode="auto">
            <a:xfrm>
              <a:off x="3660" y="3975"/>
              <a:ext cx="39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01" name="Line 473"/>
            <p:cNvSpPr>
              <a:spLocks noChangeShapeType="1"/>
            </p:cNvSpPr>
            <p:nvPr/>
          </p:nvSpPr>
          <p:spPr bwMode="auto">
            <a:xfrm>
              <a:off x="4054" y="3564"/>
              <a:ext cx="1" cy="4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02" name="Line 474"/>
            <p:cNvSpPr>
              <a:spLocks noChangeShapeType="1"/>
            </p:cNvSpPr>
            <p:nvPr/>
          </p:nvSpPr>
          <p:spPr bwMode="auto">
            <a:xfrm>
              <a:off x="4054" y="3975"/>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03" name="Line 475"/>
            <p:cNvSpPr>
              <a:spLocks noChangeShapeType="1"/>
            </p:cNvSpPr>
            <p:nvPr/>
          </p:nvSpPr>
          <p:spPr bwMode="auto">
            <a:xfrm>
              <a:off x="4054" y="397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04" name="Rectangle 476"/>
            <p:cNvSpPr>
              <a:spLocks noChangeArrowheads="1"/>
            </p:cNvSpPr>
            <p:nvPr/>
          </p:nvSpPr>
          <p:spPr bwMode="auto">
            <a:xfrm>
              <a:off x="4059" y="3975"/>
              <a:ext cx="37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405" name="Line 477"/>
            <p:cNvSpPr>
              <a:spLocks noChangeShapeType="1"/>
            </p:cNvSpPr>
            <p:nvPr/>
          </p:nvSpPr>
          <p:spPr bwMode="auto">
            <a:xfrm>
              <a:off x="4059" y="3975"/>
              <a:ext cx="3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06" name="Line 478"/>
            <p:cNvSpPr>
              <a:spLocks noChangeShapeType="1"/>
            </p:cNvSpPr>
            <p:nvPr/>
          </p:nvSpPr>
          <p:spPr bwMode="auto">
            <a:xfrm>
              <a:off x="4435" y="3564"/>
              <a:ext cx="1" cy="4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07" name="Rectangle 479"/>
            <p:cNvSpPr>
              <a:spLocks noChangeArrowheads="1"/>
            </p:cNvSpPr>
            <p:nvPr/>
          </p:nvSpPr>
          <p:spPr bwMode="auto">
            <a:xfrm>
              <a:off x="4435" y="3975"/>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408" name="Line 480"/>
            <p:cNvSpPr>
              <a:spLocks noChangeShapeType="1"/>
            </p:cNvSpPr>
            <p:nvPr/>
          </p:nvSpPr>
          <p:spPr bwMode="auto">
            <a:xfrm>
              <a:off x="4435" y="397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09" name="Line 481"/>
            <p:cNvSpPr>
              <a:spLocks noChangeShapeType="1"/>
            </p:cNvSpPr>
            <p:nvPr/>
          </p:nvSpPr>
          <p:spPr bwMode="auto">
            <a:xfrm>
              <a:off x="4435" y="397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10" name="Rectangle 482"/>
            <p:cNvSpPr>
              <a:spLocks noChangeArrowheads="1"/>
            </p:cNvSpPr>
            <p:nvPr/>
          </p:nvSpPr>
          <p:spPr bwMode="auto">
            <a:xfrm>
              <a:off x="4441" y="3975"/>
              <a:ext cx="39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411" name="Line 483"/>
            <p:cNvSpPr>
              <a:spLocks noChangeShapeType="1"/>
            </p:cNvSpPr>
            <p:nvPr/>
          </p:nvSpPr>
          <p:spPr bwMode="auto">
            <a:xfrm>
              <a:off x="4441" y="3975"/>
              <a:ext cx="39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12" name="Line 484"/>
            <p:cNvSpPr>
              <a:spLocks noChangeShapeType="1"/>
            </p:cNvSpPr>
            <p:nvPr/>
          </p:nvSpPr>
          <p:spPr bwMode="auto">
            <a:xfrm>
              <a:off x="4831" y="3564"/>
              <a:ext cx="1" cy="4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13" name="Line 485"/>
            <p:cNvSpPr>
              <a:spLocks noChangeShapeType="1"/>
            </p:cNvSpPr>
            <p:nvPr/>
          </p:nvSpPr>
          <p:spPr bwMode="auto">
            <a:xfrm>
              <a:off x="4831" y="397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14" name="Line 486"/>
            <p:cNvSpPr>
              <a:spLocks noChangeShapeType="1"/>
            </p:cNvSpPr>
            <p:nvPr/>
          </p:nvSpPr>
          <p:spPr bwMode="auto">
            <a:xfrm>
              <a:off x="4831" y="397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15" name="Rectangle 487"/>
            <p:cNvSpPr>
              <a:spLocks noChangeArrowheads="1"/>
            </p:cNvSpPr>
            <p:nvPr/>
          </p:nvSpPr>
          <p:spPr bwMode="auto">
            <a:xfrm>
              <a:off x="4837" y="3975"/>
              <a:ext cx="41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416" name="Line 488"/>
            <p:cNvSpPr>
              <a:spLocks noChangeShapeType="1"/>
            </p:cNvSpPr>
            <p:nvPr/>
          </p:nvSpPr>
          <p:spPr bwMode="auto">
            <a:xfrm>
              <a:off x="4837" y="3975"/>
              <a:ext cx="4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17" name="Line 489"/>
            <p:cNvSpPr>
              <a:spLocks noChangeShapeType="1"/>
            </p:cNvSpPr>
            <p:nvPr/>
          </p:nvSpPr>
          <p:spPr bwMode="auto">
            <a:xfrm>
              <a:off x="5251" y="3564"/>
              <a:ext cx="1" cy="4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18" name="Line 490"/>
            <p:cNvSpPr>
              <a:spLocks noChangeShapeType="1"/>
            </p:cNvSpPr>
            <p:nvPr/>
          </p:nvSpPr>
          <p:spPr bwMode="auto">
            <a:xfrm>
              <a:off x="5251" y="397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19" name="Line 491"/>
            <p:cNvSpPr>
              <a:spLocks noChangeShapeType="1"/>
            </p:cNvSpPr>
            <p:nvPr/>
          </p:nvSpPr>
          <p:spPr bwMode="auto">
            <a:xfrm>
              <a:off x="5251" y="397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20" name="Line 492"/>
            <p:cNvSpPr>
              <a:spLocks noChangeShapeType="1"/>
            </p:cNvSpPr>
            <p:nvPr/>
          </p:nvSpPr>
          <p:spPr bwMode="auto">
            <a:xfrm>
              <a:off x="5251" y="397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21" name="Line 493"/>
            <p:cNvSpPr>
              <a:spLocks noChangeShapeType="1"/>
            </p:cNvSpPr>
            <p:nvPr/>
          </p:nvSpPr>
          <p:spPr bwMode="auto">
            <a:xfrm>
              <a:off x="5251" y="397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22" name="Line 494"/>
            <p:cNvSpPr>
              <a:spLocks noChangeShapeType="1"/>
            </p:cNvSpPr>
            <p:nvPr/>
          </p:nvSpPr>
          <p:spPr bwMode="auto">
            <a:xfrm>
              <a:off x="593" y="3552"/>
              <a:ext cx="46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23" name="Line 495"/>
            <p:cNvSpPr>
              <a:spLocks noChangeShapeType="1"/>
            </p:cNvSpPr>
            <p:nvPr/>
          </p:nvSpPr>
          <p:spPr bwMode="auto">
            <a:xfrm>
              <a:off x="582" y="3552"/>
              <a:ext cx="0" cy="4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97" name="Picture 496" descr="INFORMS® Online - Institute for Operations Research and the Management Sciences"/>
          <p:cNvPicPr/>
          <p:nvPr/>
        </p:nvPicPr>
        <p:blipFill>
          <a:blip r:embed="rId2">
            <a:extLst>
              <a:ext uri="{28A0092B-C50C-407E-A947-70E740481C1C}">
                <a14:useLocalDpi xmlns:a14="http://schemas.microsoft.com/office/drawing/2010/main" val="0"/>
              </a:ext>
            </a:extLst>
          </a:blip>
          <a:srcRect/>
          <a:stretch>
            <a:fillRect/>
          </a:stretch>
        </p:blipFill>
        <p:spPr bwMode="auto">
          <a:xfrm>
            <a:off x="7757160" y="-10391"/>
            <a:ext cx="1386840" cy="491836"/>
          </a:xfrm>
          <a:prstGeom prst="rect">
            <a:avLst/>
          </a:prstGeom>
          <a:noFill/>
          <a:ln>
            <a:noFill/>
          </a:ln>
        </p:spPr>
      </p:pic>
    </p:spTree>
    <p:extLst>
      <p:ext uri="{BB962C8B-B14F-4D97-AF65-F5344CB8AC3E}">
        <p14:creationId xmlns:p14="http://schemas.microsoft.com/office/powerpoint/2010/main" val="1086605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a:xfrm>
            <a:off x="8610600" y="6459008"/>
            <a:ext cx="457200" cy="365125"/>
          </a:xfrm>
        </p:spPr>
        <p:txBody>
          <a:bodyPr/>
          <a:lstStyle/>
          <a:p>
            <a:fld id="{534DD064-88EC-4AC9-AE6D-B24203CB1098}" type="slidenum">
              <a:rPr lang="en-US" altLang="zh-CN"/>
              <a:pPr/>
              <a:t>12</a:t>
            </a:fld>
            <a:endParaRPr lang="en-US" altLang="zh-CN" dirty="0"/>
          </a:p>
        </p:txBody>
      </p:sp>
      <p:sp>
        <p:nvSpPr>
          <p:cNvPr id="125954" name="Rectangle 2"/>
          <p:cNvSpPr>
            <a:spLocks noGrp="1" noChangeArrowheads="1"/>
          </p:cNvSpPr>
          <p:nvPr>
            <p:ph type="title" idx="4294967295"/>
          </p:nvPr>
        </p:nvSpPr>
        <p:spPr>
          <a:xfrm>
            <a:off x="228600" y="609600"/>
            <a:ext cx="7315200" cy="11049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altLang="en-US" smtClean="0">
                <a:solidFill>
                  <a:srgbClr val="336600"/>
                </a:solidFill>
              </a:rPr>
              <a:t>WEIGHTS FOR OBJECTIVES</a:t>
            </a:r>
          </a:p>
        </p:txBody>
      </p:sp>
      <p:sp>
        <p:nvSpPr>
          <p:cNvPr id="125955" name="Rectangle 3"/>
          <p:cNvSpPr>
            <a:spLocks noGrp="1" noChangeArrowheads="1"/>
          </p:cNvSpPr>
          <p:nvPr>
            <p:ph type="body" idx="4294967295"/>
          </p:nvPr>
        </p:nvSpPr>
        <p:spPr>
          <a:xfrm>
            <a:off x="228600" y="1981200"/>
            <a:ext cx="87630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ormAutofit/>
          </a:bodyPr>
          <a:lstStyle/>
          <a:p>
            <a:pPr marL="0" indent="0">
              <a:lnSpc>
                <a:spcPct val="90000"/>
              </a:lnSpc>
              <a:spcBef>
                <a:spcPts val="2400"/>
              </a:spcBef>
              <a:buNone/>
            </a:pPr>
            <a:r>
              <a:rPr lang="en-US" altLang="en-US" dirty="0" smtClean="0"/>
              <a:t>SUM OF </a:t>
            </a:r>
            <a:r>
              <a:rPr lang="en-US" altLang="en-US" dirty="0" smtClean="0">
                <a:solidFill>
                  <a:srgbClr val="CC0000"/>
                </a:solidFill>
              </a:rPr>
              <a:t>WEIGHTS</a:t>
            </a:r>
            <a:r>
              <a:rPr lang="en-US" altLang="en-US" dirty="0" smtClean="0"/>
              <a:t> IS 1OO% </a:t>
            </a:r>
            <a:r>
              <a:rPr lang="en-US" altLang="en-US" sz="2000" dirty="0" smtClean="0"/>
              <a:t>FOR ALL LOWEST LEVEL OBJECTIVES</a:t>
            </a:r>
          </a:p>
          <a:p>
            <a:pPr marL="0" indent="0">
              <a:lnSpc>
                <a:spcPct val="90000"/>
              </a:lnSpc>
              <a:spcBef>
                <a:spcPts val="2400"/>
              </a:spcBef>
              <a:buNone/>
            </a:pPr>
            <a:r>
              <a:rPr lang="en-US" altLang="en-US" dirty="0" smtClean="0"/>
              <a:t>OBJECTIVE’S </a:t>
            </a:r>
            <a:r>
              <a:rPr lang="en-US" altLang="en-US" dirty="0" smtClean="0">
                <a:solidFill>
                  <a:srgbClr val="FF0000"/>
                </a:solidFill>
              </a:rPr>
              <a:t>WEIGHT DEPENDS ON </a:t>
            </a:r>
            <a:r>
              <a:rPr lang="en-US" altLang="en-US" u="sng" dirty="0" smtClean="0">
                <a:solidFill>
                  <a:srgbClr val="FF0000"/>
                </a:solidFill>
              </a:rPr>
              <a:t>RANGE</a:t>
            </a:r>
            <a:r>
              <a:rPr lang="en-US" altLang="en-US" dirty="0" smtClean="0">
                <a:solidFill>
                  <a:srgbClr val="FF0000"/>
                </a:solidFill>
              </a:rPr>
              <a:t> </a:t>
            </a:r>
            <a:r>
              <a:rPr lang="en-US" altLang="en-US" dirty="0" smtClean="0"/>
              <a:t>ATTAINABLE ON </a:t>
            </a:r>
            <a:r>
              <a:rPr lang="en-US" altLang="en-US" dirty="0" smtClean="0"/>
              <a:t>OBJECTIVE</a:t>
            </a:r>
            <a:endParaRPr lang="en-US" altLang="en-US" dirty="0" smtClean="0"/>
          </a:p>
          <a:p>
            <a:pPr marL="0" indent="0">
              <a:lnSpc>
                <a:spcPct val="90000"/>
              </a:lnSpc>
              <a:spcBef>
                <a:spcPts val="2400"/>
              </a:spcBef>
              <a:buNone/>
            </a:pPr>
            <a:r>
              <a:rPr lang="en-US" altLang="en-US" dirty="0" smtClean="0"/>
              <a:t>Use a SWING WEIGHT Interpretation</a:t>
            </a:r>
          </a:p>
          <a:p>
            <a:pPr marL="0" indent="0">
              <a:lnSpc>
                <a:spcPct val="90000"/>
              </a:lnSpc>
              <a:spcBef>
                <a:spcPts val="2400"/>
              </a:spcBef>
              <a:buNone/>
            </a:pPr>
            <a:r>
              <a:rPr lang="en-US" altLang="en-US" dirty="0" smtClean="0"/>
              <a:t>Assume a weighted Additive Model </a:t>
            </a:r>
          </a:p>
          <a:p>
            <a:pPr marL="0" indent="0">
              <a:lnSpc>
                <a:spcPct val="90000"/>
              </a:lnSpc>
              <a:spcBef>
                <a:spcPts val="2400"/>
              </a:spcBef>
              <a:buNone/>
            </a:pPr>
            <a:r>
              <a:rPr lang="en-US" altLang="en-US" dirty="0" smtClean="0"/>
              <a:t>DECISION MAKER JUDGES WEIGHTS ON OBJECTIVES</a:t>
            </a:r>
          </a:p>
        </p:txBody>
      </p:sp>
      <p:graphicFrame>
        <p:nvGraphicFramePr>
          <p:cNvPr id="125956" name="Object 4"/>
          <p:cNvGraphicFramePr>
            <a:graphicFrameLocks/>
          </p:cNvGraphicFramePr>
          <p:nvPr/>
        </p:nvGraphicFramePr>
        <p:xfrm>
          <a:off x="6553200" y="304800"/>
          <a:ext cx="1981200" cy="914400"/>
        </p:xfrm>
        <a:graphic>
          <a:graphicData uri="http://schemas.openxmlformats.org/presentationml/2006/ole">
            <mc:AlternateContent xmlns:mc="http://schemas.openxmlformats.org/markup-compatibility/2006">
              <mc:Choice xmlns:v="urn:schemas-microsoft-com:vml" Requires="v">
                <p:oleObj spid="_x0000_s8236" name="Clip" r:id="rId4" imgW="3657600" imgH="2692080" progId="MS_ClipArt_Gallery.2">
                  <p:embed/>
                </p:oleObj>
              </mc:Choice>
              <mc:Fallback>
                <p:oleObj name="Clip" r:id="rId4" imgW="3657600" imgH="269208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04800"/>
                        <a:ext cx="1981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644986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additive="base">
                                        <p:cTn id="7" dur="500" fill="hold"/>
                                        <p:tgtEl>
                                          <p:spTgt spid="1259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59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5955">
                                            <p:txEl>
                                              <p:pRg st="1" end="1"/>
                                            </p:txEl>
                                          </p:spTgt>
                                        </p:tgtEl>
                                        <p:attrNameLst>
                                          <p:attrName>style.visibility</p:attrName>
                                        </p:attrNameLst>
                                      </p:cBhvr>
                                      <p:to>
                                        <p:strVal val="visible"/>
                                      </p:to>
                                    </p:set>
                                    <p:anim calcmode="lin" valueType="num">
                                      <p:cBhvr additive="base">
                                        <p:cTn id="13" dur="500" fill="hold"/>
                                        <p:tgtEl>
                                          <p:spTgt spid="1259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59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5955">
                                            <p:txEl>
                                              <p:pRg st="2" end="2"/>
                                            </p:txEl>
                                          </p:spTgt>
                                        </p:tgtEl>
                                        <p:attrNameLst>
                                          <p:attrName>style.visibility</p:attrName>
                                        </p:attrNameLst>
                                      </p:cBhvr>
                                      <p:to>
                                        <p:strVal val="visible"/>
                                      </p:to>
                                    </p:set>
                                    <p:anim calcmode="lin" valueType="num">
                                      <p:cBhvr additive="base">
                                        <p:cTn id="19" dur="500" fill="hold"/>
                                        <p:tgtEl>
                                          <p:spTgt spid="1259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59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5955">
                                            <p:txEl>
                                              <p:pRg st="3" end="3"/>
                                            </p:txEl>
                                          </p:spTgt>
                                        </p:tgtEl>
                                        <p:attrNameLst>
                                          <p:attrName>style.visibility</p:attrName>
                                        </p:attrNameLst>
                                      </p:cBhvr>
                                      <p:to>
                                        <p:strVal val="visible"/>
                                      </p:to>
                                    </p:set>
                                    <p:anim calcmode="lin" valueType="num">
                                      <p:cBhvr additive="base">
                                        <p:cTn id="25" dur="500" fill="hold"/>
                                        <p:tgtEl>
                                          <p:spTgt spid="1259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59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5955">
                                            <p:txEl>
                                              <p:pRg st="4" end="4"/>
                                            </p:txEl>
                                          </p:spTgt>
                                        </p:tgtEl>
                                        <p:attrNameLst>
                                          <p:attrName>style.visibility</p:attrName>
                                        </p:attrNameLst>
                                      </p:cBhvr>
                                      <p:to>
                                        <p:strVal val="visible"/>
                                      </p:to>
                                    </p:set>
                                    <p:anim calcmode="lin" valueType="num">
                                      <p:cBhvr additive="base">
                                        <p:cTn id="31" dur="500" fill="hold"/>
                                        <p:tgtEl>
                                          <p:spTgt spid="1259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59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a:xfrm>
            <a:off x="8610600" y="6400800"/>
            <a:ext cx="457200" cy="365125"/>
          </a:xfrm>
        </p:spPr>
        <p:txBody>
          <a:bodyPr/>
          <a:lstStyle/>
          <a:p>
            <a:fld id="{9830FC2B-ADE7-4457-BF47-FD4A6616E8B6}" type="slidenum">
              <a:rPr lang="en-US" altLang="zh-CN"/>
              <a:pPr/>
              <a:t>13</a:t>
            </a:fld>
            <a:endParaRPr lang="en-US" altLang="zh-CN" dirty="0"/>
          </a:p>
        </p:txBody>
      </p:sp>
      <p:sp>
        <p:nvSpPr>
          <p:cNvPr id="128002" name="Rectangle 2"/>
          <p:cNvSpPr>
            <a:spLocks noGrp="1" noChangeArrowheads="1"/>
          </p:cNvSpPr>
          <p:nvPr>
            <p:ph type="title" idx="4294967295"/>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normAutofit fontScale="90000"/>
          </a:bodyPr>
          <a:lstStyle/>
          <a:p>
            <a:r>
              <a:rPr lang="en-US" altLang="en-US" smtClean="0"/>
              <a:t> </a:t>
            </a:r>
            <a:br>
              <a:rPr lang="en-US" altLang="en-US" smtClean="0"/>
            </a:br>
            <a:endParaRPr lang="en-US" altLang="en-US" smtClean="0"/>
          </a:p>
        </p:txBody>
      </p:sp>
      <p:graphicFrame>
        <p:nvGraphicFramePr>
          <p:cNvPr id="128003" name="Object 3"/>
          <p:cNvGraphicFramePr>
            <a:graphicFrameLocks noGrp="1"/>
          </p:cNvGraphicFramePr>
          <p:nvPr>
            <p:ph type="tbl" idx="4294967295"/>
          </p:nvPr>
        </p:nvGraphicFramePr>
        <p:xfrm>
          <a:off x="1295400" y="304800"/>
          <a:ext cx="7010400" cy="6248400"/>
        </p:xfrm>
        <a:graphic>
          <a:graphicData uri="http://schemas.openxmlformats.org/presentationml/2006/ole">
            <mc:AlternateContent xmlns:mc="http://schemas.openxmlformats.org/markup-compatibility/2006">
              <mc:Choice xmlns:v="urn:schemas-microsoft-com:vml" Requires="v">
                <p:oleObj spid="_x0000_s9256" name="Document" r:id="rId3" imgW="6257520" imgH="6414480" progId="Word.Document.8">
                  <p:embed/>
                </p:oleObj>
              </mc:Choice>
              <mc:Fallback>
                <p:oleObj name="Document" r:id="rId3" imgW="6257520" imgH="6414480"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04800"/>
                        <a:ext cx="7010400" cy="624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4" descr="INFORMS® Online - Institute for Operations Research and the Management Sciences"/>
          <p:cNvPicPr/>
          <p:nvPr/>
        </p:nvPicPr>
        <p:blipFill>
          <a:blip r:embed="rId5">
            <a:extLst>
              <a:ext uri="{28A0092B-C50C-407E-A947-70E740481C1C}">
                <a14:useLocalDpi xmlns:a14="http://schemas.microsoft.com/office/drawing/2010/main" val="0"/>
              </a:ext>
            </a:extLst>
          </a:blip>
          <a:srcRect/>
          <a:stretch>
            <a:fillRect/>
          </a:stretch>
        </p:blipFill>
        <p:spPr bwMode="auto">
          <a:xfrm>
            <a:off x="7757160" y="-10391"/>
            <a:ext cx="1386840" cy="491836"/>
          </a:xfrm>
          <a:prstGeom prst="rect">
            <a:avLst/>
          </a:prstGeom>
          <a:noFill/>
          <a:ln>
            <a:noFill/>
          </a:ln>
        </p:spPr>
      </p:pic>
    </p:spTree>
    <p:extLst>
      <p:ext uri="{BB962C8B-B14F-4D97-AF65-F5344CB8AC3E}">
        <p14:creationId xmlns:p14="http://schemas.microsoft.com/office/powerpoint/2010/main" val="3474817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a:xfrm>
            <a:off x="8610600" y="6459008"/>
            <a:ext cx="457200" cy="365125"/>
          </a:xfrm>
        </p:spPr>
        <p:txBody>
          <a:bodyPr/>
          <a:lstStyle/>
          <a:p>
            <a:fld id="{4F659D25-38FE-41E8-80DE-9659F8174302}" type="slidenum">
              <a:rPr lang="en-US" altLang="zh-CN"/>
              <a:pPr/>
              <a:t>14</a:t>
            </a:fld>
            <a:endParaRPr lang="en-US" altLang="zh-CN" dirty="0"/>
          </a:p>
        </p:txBody>
      </p:sp>
      <p:sp>
        <p:nvSpPr>
          <p:cNvPr id="129026" name="Rectangle 2"/>
          <p:cNvSpPr>
            <a:spLocks noGrp="1" noChangeArrowheads="1"/>
          </p:cNvSpPr>
          <p:nvPr>
            <p:ph type="title" idx="4294967295"/>
          </p:nvPr>
        </p:nvSpPr>
        <p:spPr>
          <a:xfrm>
            <a:off x="304800" y="190500"/>
            <a:ext cx="7772400" cy="11049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normAutofit fontScale="90000"/>
          </a:bodyPr>
          <a:lstStyle/>
          <a:p>
            <a:pPr algn="ctr"/>
            <a:r>
              <a:rPr lang="en-US" altLang="en-US" sz="3600" dirty="0" smtClean="0">
                <a:solidFill>
                  <a:srgbClr val="3333FF"/>
                </a:solidFill>
              </a:rPr>
              <a:t>COMPUTE WEIGHTED AVERAGE OF </a:t>
            </a:r>
            <a:r>
              <a:rPr lang="en-US" altLang="en-US" sz="3600" dirty="0" smtClean="0">
                <a:solidFill>
                  <a:srgbClr val="3333FF"/>
                </a:solidFill>
              </a:rPr>
              <a:t/>
            </a:r>
            <a:br>
              <a:rPr lang="en-US" altLang="en-US" sz="3600" dirty="0" smtClean="0">
                <a:solidFill>
                  <a:srgbClr val="3333FF"/>
                </a:solidFill>
              </a:rPr>
            </a:br>
            <a:r>
              <a:rPr lang="en-US" altLang="en-US" sz="3600" dirty="0" smtClean="0">
                <a:solidFill>
                  <a:srgbClr val="3333FF"/>
                </a:solidFill>
              </a:rPr>
              <a:t>VALUE </a:t>
            </a:r>
            <a:r>
              <a:rPr lang="en-US" altLang="en-US" sz="3600" dirty="0" smtClean="0">
                <a:solidFill>
                  <a:srgbClr val="3333FF"/>
                </a:solidFill>
              </a:rPr>
              <a:t>RATINGS</a:t>
            </a:r>
          </a:p>
        </p:txBody>
      </p:sp>
      <p:sp>
        <p:nvSpPr>
          <p:cNvPr id="129027" name="Rectangle 3"/>
          <p:cNvSpPr>
            <a:spLocks noGrp="1" noChangeArrowheads="1"/>
          </p:cNvSpPr>
          <p:nvPr>
            <p:ph type="body" idx="4294967295"/>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oAutofit/>
          </a:bodyPr>
          <a:lstStyle/>
          <a:p>
            <a:pPr marL="0" indent="0">
              <a:lnSpc>
                <a:spcPct val="90000"/>
              </a:lnSpc>
              <a:buNone/>
            </a:pPr>
            <a:r>
              <a:rPr lang="en-US" altLang="en-US" sz="3600" dirty="0" smtClean="0"/>
              <a:t>MULTIPLY OBJECTIVE’S </a:t>
            </a:r>
            <a:r>
              <a:rPr lang="en-US" altLang="en-US" sz="3600" dirty="0" smtClean="0">
                <a:solidFill>
                  <a:srgbClr val="CC0000"/>
                </a:solidFill>
              </a:rPr>
              <a:t>WEIGHT </a:t>
            </a:r>
            <a:r>
              <a:rPr lang="en-US" altLang="en-US" sz="3600" dirty="0" smtClean="0"/>
              <a:t>TIMES VALUE </a:t>
            </a:r>
            <a:r>
              <a:rPr lang="en-US" altLang="en-US" sz="3600" dirty="0" smtClean="0">
                <a:solidFill>
                  <a:srgbClr val="CC0000"/>
                </a:solidFill>
              </a:rPr>
              <a:t>RATING</a:t>
            </a:r>
            <a:r>
              <a:rPr lang="en-US" altLang="en-US" sz="3600" dirty="0" smtClean="0"/>
              <a:t> ON EACH OBJECTIVE</a:t>
            </a:r>
            <a:br>
              <a:rPr lang="en-US" altLang="en-US" sz="3600" dirty="0" smtClean="0"/>
            </a:br>
            <a:endParaRPr lang="en-US" altLang="en-US" sz="3600" dirty="0" smtClean="0"/>
          </a:p>
          <a:p>
            <a:pPr marL="0" indent="0">
              <a:lnSpc>
                <a:spcPct val="90000"/>
              </a:lnSpc>
              <a:buNone/>
            </a:pPr>
            <a:r>
              <a:rPr lang="en-US" altLang="en-US" sz="3600" dirty="0" smtClean="0"/>
              <a:t>SUM UP OVER ALL OBJECTIVES</a:t>
            </a:r>
            <a:br>
              <a:rPr lang="en-US" altLang="en-US" sz="3600" dirty="0" smtClean="0"/>
            </a:br>
            <a:endParaRPr lang="en-US" altLang="en-US" sz="3600" dirty="0" smtClean="0"/>
          </a:p>
          <a:p>
            <a:pPr marL="0" indent="0">
              <a:lnSpc>
                <a:spcPct val="90000"/>
              </a:lnSpc>
              <a:buNone/>
            </a:pPr>
            <a:r>
              <a:rPr lang="en-US" altLang="en-US" sz="3600" dirty="0" smtClean="0"/>
              <a:t>(Use </a:t>
            </a:r>
            <a:r>
              <a:rPr lang="en-US" altLang="en-US" sz="3600" dirty="0" smtClean="0">
                <a:solidFill>
                  <a:srgbClr val="FF0000"/>
                </a:solidFill>
              </a:rPr>
              <a:t>SUMPRODUCT</a:t>
            </a:r>
            <a:r>
              <a:rPr lang="en-US" altLang="en-US" sz="3600" dirty="0" smtClean="0"/>
              <a:t> function in Excel)</a:t>
            </a:r>
          </a:p>
          <a:p>
            <a:pPr>
              <a:lnSpc>
                <a:spcPct val="90000"/>
              </a:lnSpc>
            </a:pPr>
            <a:endParaRPr lang="en-US" altLang="en-US" sz="3600" dirty="0" smtClean="0"/>
          </a:p>
          <a:p>
            <a:pPr marL="0" indent="0">
              <a:lnSpc>
                <a:spcPct val="90000"/>
              </a:lnSpc>
              <a:buNone/>
            </a:pPr>
            <a:r>
              <a:rPr lang="en-US" altLang="en-US" sz="3600" dirty="0" smtClean="0"/>
              <a:t>RECOMMENDED OPTION IS ONE WITH </a:t>
            </a:r>
            <a:endParaRPr lang="en-US" altLang="en-US" sz="3600" dirty="0" smtClean="0"/>
          </a:p>
          <a:p>
            <a:pPr marL="0" indent="0">
              <a:lnSpc>
                <a:spcPct val="90000"/>
              </a:lnSpc>
              <a:buNone/>
            </a:pPr>
            <a:r>
              <a:rPr lang="en-US" altLang="en-US" sz="3600" dirty="0"/>
              <a:t> </a:t>
            </a:r>
            <a:r>
              <a:rPr lang="en-US" altLang="en-US" sz="3600" dirty="0" smtClean="0"/>
              <a:t>                    </a:t>
            </a:r>
            <a:r>
              <a:rPr lang="en-US" altLang="en-US" sz="3600" dirty="0" smtClean="0"/>
              <a:t>HIGHEST </a:t>
            </a:r>
            <a:r>
              <a:rPr lang="en-US" altLang="en-US" sz="3600" dirty="0" smtClean="0"/>
              <a:t>OVERALL VALUE</a:t>
            </a:r>
          </a:p>
        </p:txBody>
      </p:sp>
    </p:spTree>
    <p:extLst>
      <p:ext uri="{BB962C8B-B14F-4D97-AF65-F5344CB8AC3E}">
        <p14:creationId xmlns:p14="http://schemas.microsoft.com/office/powerpoint/2010/main" val="647239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additive="base">
                                        <p:cTn id="7" dur="500" fill="hold"/>
                                        <p:tgtEl>
                                          <p:spTgt spid="1290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90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9027">
                                            <p:txEl>
                                              <p:pRg st="1" end="1"/>
                                            </p:txEl>
                                          </p:spTgt>
                                        </p:tgtEl>
                                        <p:attrNameLst>
                                          <p:attrName>style.visibility</p:attrName>
                                        </p:attrNameLst>
                                      </p:cBhvr>
                                      <p:to>
                                        <p:strVal val="visible"/>
                                      </p:to>
                                    </p:set>
                                    <p:anim calcmode="lin" valueType="num">
                                      <p:cBhvr additive="base">
                                        <p:cTn id="13" dur="500" fill="hold"/>
                                        <p:tgtEl>
                                          <p:spTgt spid="1290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90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9027">
                                            <p:txEl>
                                              <p:pRg st="2" end="2"/>
                                            </p:txEl>
                                          </p:spTgt>
                                        </p:tgtEl>
                                        <p:attrNameLst>
                                          <p:attrName>style.visibility</p:attrName>
                                        </p:attrNameLst>
                                      </p:cBhvr>
                                      <p:to>
                                        <p:strVal val="visible"/>
                                      </p:to>
                                    </p:set>
                                    <p:anim calcmode="lin" valueType="num">
                                      <p:cBhvr additive="base">
                                        <p:cTn id="19" dur="500" fill="hold"/>
                                        <p:tgtEl>
                                          <p:spTgt spid="1290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90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9027">
                                            <p:txEl>
                                              <p:pRg st="4" end="4"/>
                                            </p:txEl>
                                          </p:spTgt>
                                        </p:tgtEl>
                                        <p:attrNameLst>
                                          <p:attrName>style.visibility</p:attrName>
                                        </p:attrNameLst>
                                      </p:cBhvr>
                                      <p:to>
                                        <p:strVal val="visible"/>
                                      </p:to>
                                    </p:set>
                                    <p:anim calcmode="lin" valueType="num">
                                      <p:cBhvr additive="base">
                                        <p:cTn id="25" dur="500" fill="hold"/>
                                        <p:tgtEl>
                                          <p:spTgt spid="12902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90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9027">
                                            <p:txEl>
                                              <p:pRg st="5" end="5"/>
                                            </p:txEl>
                                          </p:spTgt>
                                        </p:tgtEl>
                                        <p:attrNameLst>
                                          <p:attrName>style.visibility</p:attrName>
                                        </p:attrNameLst>
                                      </p:cBhvr>
                                      <p:to>
                                        <p:strVal val="visible"/>
                                      </p:to>
                                    </p:set>
                                    <p:anim calcmode="lin" valueType="num">
                                      <p:cBhvr additive="base">
                                        <p:cTn id="31" dur="500" fill="hold"/>
                                        <p:tgtEl>
                                          <p:spTgt spid="12902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90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a:xfrm>
            <a:off x="8686800" y="6400800"/>
            <a:ext cx="381000" cy="365125"/>
          </a:xfrm>
        </p:spPr>
        <p:txBody>
          <a:bodyPr/>
          <a:lstStyle/>
          <a:p>
            <a:fld id="{52068356-9139-4EB7-8C85-5629FF75CCA0}" type="slidenum">
              <a:rPr lang="en-US" altLang="zh-CN"/>
              <a:pPr/>
              <a:t>15</a:t>
            </a:fld>
            <a:endParaRPr lang="en-US" altLang="zh-CN" dirty="0"/>
          </a:p>
        </p:txBody>
      </p:sp>
      <p:graphicFrame>
        <p:nvGraphicFramePr>
          <p:cNvPr id="152578" name="Object 2"/>
          <p:cNvGraphicFramePr>
            <a:graphicFrameLocks noGrp="1" noChangeAspect="1"/>
          </p:cNvGraphicFramePr>
          <p:nvPr>
            <p:ph sz="half" idx="4294967295"/>
          </p:nvPr>
        </p:nvGraphicFramePr>
        <p:xfrm>
          <a:off x="2195513" y="3649663"/>
          <a:ext cx="555625" cy="196850"/>
        </p:xfrm>
        <a:graphic>
          <a:graphicData uri="http://schemas.openxmlformats.org/presentationml/2006/ole">
            <mc:AlternateContent xmlns:mc="http://schemas.openxmlformats.org/markup-compatibility/2006">
              <mc:Choice xmlns:v="urn:schemas-microsoft-com:vml" Requires="v">
                <p:oleObj spid="_x0000_s10320" name="Worksheet" r:id="rId3" imgW="522875" imgH="169158" progId="Excel.Sheet.8">
                  <p:embed/>
                </p:oleObj>
              </mc:Choice>
              <mc:Fallback>
                <p:oleObj name="Worksheet" r:id="rId3" imgW="522875" imgH="169158"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3649663"/>
                        <a:ext cx="555625"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2582" name="Object 6"/>
          <p:cNvGraphicFramePr>
            <a:graphicFrameLocks noGrp="1" noChangeAspect="1"/>
          </p:cNvGraphicFramePr>
          <p:nvPr>
            <p:ph sz="half" idx="4294967295"/>
            <p:extLst>
              <p:ext uri="{D42A27DB-BD31-4B8C-83A1-F6EECF244321}">
                <p14:modId xmlns:p14="http://schemas.microsoft.com/office/powerpoint/2010/main" val="807125077"/>
              </p:ext>
            </p:extLst>
          </p:nvPr>
        </p:nvGraphicFramePr>
        <p:xfrm>
          <a:off x="2855912" y="259387"/>
          <a:ext cx="3584575" cy="6324600"/>
        </p:xfrm>
        <a:graphic>
          <a:graphicData uri="http://schemas.openxmlformats.org/presentationml/2006/ole">
            <mc:AlternateContent xmlns:mc="http://schemas.openxmlformats.org/markup-compatibility/2006">
              <mc:Choice xmlns:v="urn:schemas-microsoft-com:vml" Requires="v">
                <p:oleObj spid="_x0000_s10321" name="Worksheet" r:id="rId5" imgW="7482765" imgH="13197952" progId="Excel.Sheet.8">
                  <p:embed/>
                </p:oleObj>
              </mc:Choice>
              <mc:Fallback>
                <p:oleObj name="Worksheet" r:id="rId5" imgW="7482765" imgH="13197952"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5912" y="259387"/>
                        <a:ext cx="3584575"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 descr="INFORMS® Online - Institute for Operations Research and the Management Sciences"/>
          <p:cNvPicPr/>
          <p:nvPr/>
        </p:nvPicPr>
        <p:blipFill>
          <a:blip r:embed="rId7">
            <a:extLst>
              <a:ext uri="{28A0092B-C50C-407E-A947-70E740481C1C}">
                <a14:useLocalDpi xmlns:a14="http://schemas.microsoft.com/office/drawing/2010/main" val="0"/>
              </a:ext>
            </a:extLst>
          </a:blip>
          <a:srcRect/>
          <a:stretch>
            <a:fillRect/>
          </a:stretch>
        </p:blipFill>
        <p:spPr bwMode="auto">
          <a:xfrm>
            <a:off x="7757160" y="-10391"/>
            <a:ext cx="1386840" cy="491836"/>
          </a:xfrm>
          <a:prstGeom prst="rect">
            <a:avLst/>
          </a:prstGeom>
          <a:noFill/>
          <a:ln>
            <a:noFill/>
          </a:ln>
        </p:spPr>
      </p:pic>
    </p:spTree>
    <p:extLst>
      <p:ext uri="{BB962C8B-B14F-4D97-AF65-F5344CB8AC3E}">
        <p14:creationId xmlns:p14="http://schemas.microsoft.com/office/powerpoint/2010/main" val="2775256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a:xfrm>
            <a:off x="8534400" y="6400800"/>
            <a:ext cx="533400" cy="365125"/>
          </a:xfrm>
        </p:spPr>
        <p:txBody>
          <a:bodyPr/>
          <a:lstStyle/>
          <a:p>
            <a:fld id="{7871A61A-2F66-4F34-8DE2-05A1787F224F}" type="slidenum">
              <a:rPr lang="en-US" altLang="zh-CN"/>
              <a:pPr/>
              <a:t>16</a:t>
            </a:fld>
            <a:endParaRPr lang="en-US" altLang="zh-CN" dirty="0"/>
          </a:p>
        </p:txBody>
      </p:sp>
      <p:sp>
        <p:nvSpPr>
          <p:cNvPr id="134146" name="Rectangle 2"/>
          <p:cNvSpPr>
            <a:spLocks noGrp="1" noChangeArrowheads="1"/>
          </p:cNvSpPr>
          <p:nvPr>
            <p:ph type="title" idx="4294967295"/>
          </p:nvPr>
        </p:nvSpPr>
        <p:spPr>
          <a:xfrm>
            <a:off x="2514600" y="481445"/>
            <a:ext cx="3429000" cy="4270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noAutofit/>
          </a:bodyPr>
          <a:lstStyle/>
          <a:p>
            <a:pPr algn="ctr"/>
            <a:r>
              <a:rPr lang="en-US" altLang="en-US" dirty="0" smtClean="0">
                <a:solidFill>
                  <a:schemeClr val="tx1"/>
                </a:solidFill>
              </a:rPr>
              <a:t>RESULTS</a:t>
            </a:r>
            <a:endParaRPr lang="en-US" altLang="en-US" dirty="0" smtClean="0">
              <a:solidFill>
                <a:schemeClr val="tx1"/>
              </a:solidFill>
            </a:endParaRPr>
          </a:p>
        </p:txBody>
      </p:sp>
      <p:sp>
        <p:nvSpPr>
          <p:cNvPr id="134147" name="Rectangle 3"/>
          <p:cNvSpPr>
            <a:spLocks noGrp="1" noChangeArrowheads="1"/>
          </p:cNvSpPr>
          <p:nvPr>
            <p:ph type="body" idx="4294967295"/>
          </p:nvPr>
        </p:nvSpPr>
        <p:spPr>
          <a:xfrm>
            <a:off x="152400" y="1524000"/>
            <a:ext cx="8839200" cy="3124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ormAutofit/>
          </a:bodyPr>
          <a:lstStyle/>
          <a:p>
            <a:pPr marL="0" indent="0">
              <a:buNone/>
            </a:pPr>
            <a:r>
              <a:rPr lang="en-US" altLang="en-US" dirty="0" smtClean="0"/>
              <a:t>OFFICERS </a:t>
            </a:r>
            <a:r>
              <a:rPr lang="en-US" altLang="en-US" dirty="0" smtClean="0"/>
              <a:t>PREFERRED </a:t>
            </a:r>
            <a:r>
              <a:rPr lang="en-US" altLang="en-US" dirty="0" smtClean="0"/>
              <a:t>MERGER3 </a:t>
            </a:r>
            <a:r>
              <a:rPr lang="en-US" altLang="en-US" dirty="0" smtClean="0"/>
              <a:t>ALTERNATIVE</a:t>
            </a:r>
            <a:r>
              <a:rPr lang="en-US" altLang="en-US" dirty="0" smtClean="0"/>
              <a:t>	</a:t>
            </a:r>
          </a:p>
          <a:p>
            <a:pPr marL="0" indent="0">
              <a:buNone/>
            </a:pPr>
            <a:endParaRPr lang="en-US" altLang="en-US" dirty="0" smtClean="0"/>
          </a:p>
          <a:p>
            <a:pPr marL="0" indent="0">
              <a:buNone/>
            </a:pPr>
            <a:r>
              <a:rPr lang="en-US" altLang="en-US" dirty="0" smtClean="0"/>
              <a:t>VOCAL </a:t>
            </a:r>
            <a:r>
              <a:rPr lang="en-US" altLang="en-US" dirty="0" smtClean="0"/>
              <a:t>OPPONENTS </a:t>
            </a:r>
            <a:r>
              <a:rPr lang="en-US" altLang="en-US" dirty="0" smtClean="0">
                <a:solidFill>
                  <a:srgbClr val="D60093"/>
                </a:solidFill>
              </a:rPr>
              <a:t>COMPROMISED</a:t>
            </a:r>
            <a:r>
              <a:rPr lang="en-US" altLang="en-US" dirty="0" smtClean="0"/>
              <a:t> </a:t>
            </a:r>
            <a:r>
              <a:rPr lang="en-US" altLang="en-US" dirty="0" smtClean="0"/>
              <a:t>ON </a:t>
            </a:r>
            <a:r>
              <a:rPr lang="en-US" altLang="en-US" dirty="0" smtClean="0">
                <a:solidFill>
                  <a:srgbClr val="336600"/>
                </a:solidFill>
              </a:rPr>
              <a:t>SEAMLESS MERGER, </a:t>
            </a:r>
            <a:r>
              <a:rPr lang="en-US" altLang="en-US" dirty="0" smtClean="0"/>
              <a:t>AS </a:t>
            </a:r>
            <a:r>
              <a:rPr lang="en-US" altLang="en-US" dirty="0" smtClean="0"/>
              <a:t>LONG AS NEW NAME </a:t>
            </a:r>
            <a:r>
              <a:rPr lang="en-US" altLang="en-US" dirty="0" smtClean="0"/>
              <a:t>included </a:t>
            </a:r>
            <a:r>
              <a:rPr lang="en-US" altLang="en-US" dirty="0" smtClean="0"/>
              <a:t>“</a:t>
            </a:r>
            <a:r>
              <a:rPr lang="en-US" altLang="en-US" dirty="0" smtClean="0">
                <a:solidFill>
                  <a:srgbClr val="3333FF"/>
                </a:solidFill>
              </a:rPr>
              <a:t>OPERATIONS RESEARCH</a:t>
            </a:r>
            <a:r>
              <a:rPr lang="en-US" altLang="en-US" dirty="0" smtClean="0"/>
              <a:t>” </a:t>
            </a:r>
          </a:p>
          <a:p>
            <a:endParaRPr lang="en-US" altLang="en-US" dirty="0" smtClean="0"/>
          </a:p>
        </p:txBody>
      </p:sp>
      <p:graphicFrame>
        <p:nvGraphicFramePr>
          <p:cNvPr id="134148" name="Object 4"/>
          <p:cNvGraphicFramePr>
            <a:graphicFrameLocks/>
          </p:cNvGraphicFramePr>
          <p:nvPr>
            <p:extLst>
              <p:ext uri="{D42A27DB-BD31-4B8C-83A1-F6EECF244321}">
                <p14:modId xmlns:p14="http://schemas.microsoft.com/office/powerpoint/2010/main" val="2881265796"/>
              </p:ext>
            </p:extLst>
          </p:nvPr>
        </p:nvGraphicFramePr>
        <p:xfrm>
          <a:off x="2590800" y="4800600"/>
          <a:ext cx="4114800" cy="990600"/>
        </p:xfrm>
        <a:graphic>
          <a:graphicData uri="http://schemas.openxmlformats.org/presentationml/2006/ole">
            <mc:AlternateContent xmlns:mc="http://schemas.openxmlformats.org/markup-compatibility/2006">
              <mc:Choice xmlns:v="urn:schemas-microsoft-com:vml" Requires="v">
                <p:oleObj spid="_x0000_s11309" name="Clip" r:id="rId3" imgW="3657600" imgH="1284120" progId="MS_ClipArt_Gallery.2">
                  <p:embed/>
                </p:oleObj>
              </mc:Choice>
              <mc:Fallback>
                <p:oleObj name="Clip" r:id="rId3" imgW="3657600" imgH="128412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800600"/>
                        <a:ext cx="411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 descr="INFORMS® Online - Institute for Operations Research and the Management Sciences"/>
          <p:cNvPicPr/>
          <p:nvPr/>
        </p:nvPicPr>
        <p:blipFill>
          <a:blip r:embed="rId5">
            <a:extLst>
              <a:ext uri="{28A0092B-C50C-407E-A947-70E740481C1C}">
                <a14:useLocalDpi xmlns:a14="http://schemas.microsoft.com/office/drawing/2010/main" val="0"/>
              </a:ext>
            </a:extLst>
          </a:blip>
          <a:srcRect/>
          <a:stretch>
            <a:fillRect/>
          </a:stretch>
        </p:blipFill>
        <p:spPr bwMode="auto">
          <a:xfrm>
            <a:off x="7757160" y="-10391"/>
            <a:ext cx="1386840" cy="491836"/>
          </a:xfrm>
          <a:prstGeom prst="rect">
            <a:avLst/>
          </a:prstGeom>
          <a:noFill/>
          <a:ln>
            <a:noFill/>
          </a:ln>
        </p:spPr>
      </p:pic>
    </p:spTree>
    <p:extLst>
      <p:ext uri="{BB962C8B-B14F-4D97-AF65-F5344CB8AC3E}">
        <p14:creationId xmlns:p14="http://schemas.microsoft.com/office/powerpoint/2010/main" val="2113809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 calcmode="lin" valueType="num">
                                      <p:cBhvr additive="base">
                                        <p:cTn id="7" dur="500" fill="hold"/>
                                        <p:tgtEl>
                                          <p:spTgt spid="134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4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4147">
                                            <p:txEl>
                                              <p:pRg st="2" end="2"/>
                                            </p:txEl>
                                          </p:spTgt>
                                        </p:tgtEl>
                                        <p:attrNameLst>
                                          <p:attrName>style.visibility</p:attrName>
                                        </p:attrNameLst>
                                      </p:cBhvr>
                                      <p:to>
                                        <p:strVal val="visible"/>
                                      </p:to>
                                    </p:set>
                                    <p:anim calcmode="lin" valueType="num">
                                      <p:cBhvr additive="base">
                                        <p:cTn id="13" dur="500" fill="hold"/>
                                        <p:tgtEl>
                                          <p:spTgt spid="1341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41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1"/>
          </p:nvPr>
        </p:nvSpPr>
        <p:spPr>
          <a:xfrm>
            <a:off x="8382000" y="6400800"/>
            <a:ext cx="838200" cy="365125"/>
          </a:xfrm>
        </p:spPr>
        <p:txBody>
          <a:bodyPr/>
          <a:lstStyle/>
          <a:p>
            <a:fld id="{3448D6B3-D1A4-4C88-8899-62BAD0DD882F}" type="slidenum">
              <a:rPr lang="en-US" altLang="zh-CN"/>
              <a:pPr/>
              <a:t>17</a:t>
            </a:fld>
            <a:endParaRPr lang="en-US" altLang="zh-CN" dirty="0"/>
          </a:p>
        </p:txBody>
      </p:sp>
      <p:sp>
        <p:nvSpPr>
          <p:cNvPr id="135171" name="Rectangle 3"/>
          <p:cNvSpPr>
            <a:spLocks noGrp="1" noChangeArrowheads="1"/>
          </p:cNvSpPr>
          <p:nvPr>
            <p:ph type="title" idx="4294967295"/>
          </p:nvPr>
        </p:nvSpPr>
        <p:spPr>
          <a:xfrm>
            <a:off x="457200" y="0"/>
            <a:ext cx="8229600" cy="1143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pPr algn="ctr"/>
            <a:r>
              <a:rPr lang="en-US" altLang="en-US" dirty="0" smtClean="0">
                <a:solidFill>
                  <a:schemeClr val="tx1"/>
                </a:solidFill>
              </a:rPr>
              <a:t>OUTCOME</a:t>
            </a:r>
            <a:endParaRPr lang="en-US" altLang="en-US" dirty="0" smtClean="0">
              <a:solidFill>
                <a:schemeClr val="tx1"/>
              </a:solidFill>
            </a:endParaRPr>
          </a:p>
        </p:txBody>
      </p:sp>
      <p:sp>
        <p:nvSpPr>
          <p:cNvPr id="135172" name="Rectangle 4"/>
          <p:cNvSpPr>
            <a:spLocks noGrp="1" noChangeArrowheads="1"/>
          </p:cNvSpPr>
          <p:nvPr>
            <p:ph type="body" idx="4294967295"/>
          </p:nvPr>
        </p:nvSpPr>
        <p:spPr>
          <a:xfrm>
            <a:off x="304800" y="1447800"/>
            <a:ext cx="8686800" cy="3733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ormAutofit/>
          </a:bodyPr>
          <a:lstStyle/>
          <a:p>
            <a:pPr marL="0" indent="0">
              <a:buNone/>
            </a:pPr>
            <a:r>
              <a:rPr lang="en-US" altLang="en-US" dirty="0" smtClean="0"/>
              <a:t>MEMBERS </a:t>
            </a:r>
            <a:r>
              <a:rPr lang="en-US" altLang="en-US" dirty="0" smtClean="0"/>
              <a:t>VOTED TO </a:t>
            </a:r>
            <a:r>
              <a:rPr lang="en-US" altLang="en-US" dirty="0" smtClean="0"/>
              <a:t>MERGE IN </a:t>
            </a:r>
          </a:p>
          <a:p>
            <a:pPr marL="0" indent="0">
              <a:buNone/>
            </a:pPr>
            <a:r>
              <a:rPr lang="en-US" altLang="en-US" dirty="0">
                <a:solidFill>
                  <a:srgbClr val="336600"/>
                </a:solidFill>
              </a:rPr>
              <a:t> </a:t>
            </a:r>
            <a:r>
              <a:rPr lang="en-US" altLang="en-US" dirty="0" smtClean="0">
                <a:solidFill>
                  <a:srgbClr val="336600"/>
                </a:solidFill>
              </a:rPr>
              <a:t>                SEAMLESS </a:t>
            </a:r>
            <a:r>
              <a:rPr lang="en-US" altLang="en-US" dirty="0">
                <a:solidFill>
                  <a:srgbClr val="336600"/>
                </a:solidFill>
              </a:rPr>
              <a:t>MERGER</a:t>
            </a:r>
            <a:r>
              <a:rPr lang="en-US" altLang="en-US" dirty="0"/>
              <a:t> </a:t>
            </a:r>
            <a:endParaRPr lang="en-US" altLang="en-US" dirty="0" smtClean="0"/>
          </a:p>
          <a:p>
            <a:pPr marL="0" indent="0">
              <a:buNone/>
            </a:pPr>
            <a:r>
              <a:rPr lang="en-US" altLang="en-US" dirty="0"/>
              <a:t> </a:t>
            </a:r>
            <a:r>
              <a:rPr lang="en-US" altLang="en-US" dirty="0" smtClean="0"/>
              <a:t>                                </a:t>
            </a:r>
            <a:r>
              <a:rPr lang="en-US" altLang="en-US" dirty="0" smtClean="0"/>
              <a:t> on  </a:t>
            </a:r>
            <a:r>
              <a:rPr lang="en-US" altLang="en-US" dirty="0" smtClean="0"/>
              <a:t>JAN. 1ST, </a:t>
            </a:r>
            <a:r>
              <a:rPr lang="en-US" altLang="en-US" dirty="0" smtClean="0"/>
              <a:t>1995</a:t>
            </a:r>
          </a:p>
          <a:p>
            <a:pPr marL="0" indent="0">
              <a:buNone/>
            </a:pPr>
            <a:r>
              <a:rPr lang="en-US" altLang="en-US" dirty="0" smtClean="0"/>
              <a:t>into</a:t>
            </a:r>
            <a:endParaRPr lang="en-US" altLang="en-US" dirty="0" smtClean="0"/>
          </a:p>
          <a:p>
            <a:pPr marL="0" indent="0">
              <a:buNone/>
            </a:pPr>
            <a:r>
              <a:rPr lang="en-US" altLang="en-US" dirty="0" smtClean="0">
                <a:solidFill>
                  <a:srgbClr val="3333FF"/>
                </a:solidFill>
              </a:rPr>
              <a:t>INSTITUTE </a:t>
            </a:r>
            <a:r>
              <a:rPr lang="en-US" altLang="en-US" dirty="0" smtClean="0">
                <a:solidFill>
                  <a:srgbClr val="3333FF"/>
                </a:solidFill>
              </a:rPr>
              <a:t>FOR OPERATIONS RESEARCH AND </a:t>
            </a:r>
            <a:endParaRPr lang="en-US" altLang="en-US" dirty="0" smtClean="0">
              <a:solidFill>
                <a:srgbClr val="3333FF"/>
              </a:solidFill>
            </a:endParaRPr>
          </a:p>
          <a:p>
            <a:pPr marL="0" indent="0">
              <a:buNone/>
            </a:pPr>
            <a:r>
              <a:rPr lang="en-US" altLang="en-US" dirty="0" smtClean="0">
                <a:solidFill>
                  <a:srgbClr val="3333FF"/>
                </a:solidFill>
              </a:rPr>
              <a:t>                            THE </a:t>
            </a:r>
            <a:r>
              <a:rPr lang="en-US" altLang="en-US" dirty="0" smtClean="0">
                <a:solidFill>
                  <a:srgbClr val="3333FF"/>
                </a:solidFill>
              </a:rPr>
              <a:t>MANAGEMENT </a:t>
            </a:r>
            <a:r>
              <a:rPr lang="en-US" altLang="en-US" dirty="0" smtClean="0">
                <a:solidFill>
                  <a:srgbClr val="3333FF"/>
                </a:solidFill>
              </a:rPr>
              <a:t>SCIENCES</a:t>
            </a:r>
            <a:endParaRPr lang="en-US" altLang="en-US" dirty="0" smtClean="0"/>
          </a:p>
        </p:txBody>
      </p:sp>
      <p:graphicFrame>
        <p:nvGraphicFramePr>
          <p:cNvPr id="135173" name="Object 5"/>
          <p:cNvGraphicFramePr>
            <a:graphicFrameLocks/>
          </p:cNvGraphicFramePr>
          <p:nvPr/>
        </p:nvGraphicFramePr>
        <p:xfrm>
          <a:off x="6324600" y="5181600"/>
          <a:ext cx="2362200" cy="1524000"/>
        </p:xfrm>
        <a:graphic>
          <a:graphicData uri="http://schemas.openxmlformats.org/presentationml/2006/ole">
            <mc:AlternateContent xmlns:mc="http://schemas.openxmlformats.org/markup-compatibility/2006">
              <mc:Choice xmlns:v="urn:schemas-microsoft-com:vml" Requires="v">
                <p:oleObj spid="_x0000_s12331" name="Clip" r:id="rId3" imgW="3660480" imgH="3411360" progId="MS_ClipArt_Gallery.2">
                  <p:embed/>
                </p:oleObj>
              </mc:Choice>
              <mc:Fallback>
                <p:oleObj name="Clip" r:id="rId3" imgW="3660480" imgH="341136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181600"/>
                        <a:ext cx="236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7" descr="INFORMS® Online - Institute for Operations Research and the Management Sciences"/>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257800"/>
            <a:ext cx="3962400" cy="1025236"/>
          </a:xfrm>
          <a:prstGeom prst="rect">
            <a:avLst/>
          </a:prstGeom>
          <a:noFill/>
          <a:ln>
            <a:noFill/>
          </a:ln>
        </p:spPr>
      </p:pic>
      <p:pic>
        <p:nvPicPr>
          <p:cNvPr id="9" name="Picture 8" descr="INFORMS® Online - Institute for Operations Research and the Management Sciences"/>
          <p:cNvPicPr/>
          <p:nvPr/>
        </p:nvPicPr>
        <p:blipFill>
          <a:blip r:embed="rId5">
            <a:extLst>
              <a:ext uri="{28A0092B-C50C-407E-A947-70E740481C1C}">
                <a14:useLocalDpi xmlns:a14="http://schemas.microsoft.com/office/drawing/2010/main" val="0"/>
              </a:ext>
            </a:extLst>
          </a:blip>
          <a:srcRect/>
          <a:stretch>
            <a:fillRect/>
          </a:stretch>
        </p:blipFill>
        <p:spPr bwMode="auto">
          <a:xfrm>
            <a:off x="7924801" y="0"/>
            <a:ext cx="1219200" cy="494915"/>
          </a:xfrm>
          <a:prstGeom prst="rect">
            <a:avLst/>
          </a:prstGeom>
          <a:noFill/>
          <a:ln>
            <a:noFill/>
          </a:ln>
        </p:spPr>
      </p:pic>
      <p:pic>
        <p:nvPicPr>
          <p:cNvPr id="10" name="Picture 9" descr="INFORMS® Online - Institute for Operations Research and the Management Sciences"/>
          <p:cNvPicPr/>
          <p:nvPr/>
        </p:nvPicPr>
        <p:blipFill>
          <a:blip r:embed="rId5">
            <a:extLst>
              <a:ext uri="{28A0092B-C50C-407E-A947-70E740481C1C}">
                <a14:useLocalDpi xmlns:a14="http://schemas.microsoft.com/office/drawing/2010/main" val="0"/>
              </a:ext>
            </a:extLst>
          </a:blip>
          <a:srcRect/>
          <a:stretch>
            <a:fillRect/>
          </a:stretch>
        </p:blipFill>
        <p:spPr bwMode="auto">
          <a:xfrm>
            <a:off x="7757160" y="-10391"/>
            <a:ext cx="1386840" cy="491836"/>
          </a:xfrm>
          <a:prstGeom prst="rect">
            <a:avLst/>
          </a:prstGeom>
          <a:noFill/>
          <a:ln>
            <a:noFill/>
          </a:ln>
        </p:spPr>
      </p:pic>
    </p:spTree>
    <p:extLst>
      <p:ext uri="{BB962C8B-B14F-4D97-AF65-F5344CB8AC3E}">
        <p14:creationId xmlns:p14="http://schemas.microsoft.com/office/powerpoint/2010/main" val="4245362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10"/>
          </p:nvPr>
        </p:nvSpPr>
        <p:spPr>
          <a:xfrm>
            <a:off x="8610600" y="6370637"/>
            <a:ext cx="381000" cy="365125"/>
          </a:xfrm>
          <a:ln/>
        </p:spPr>
        <p:txBody>
          <a:bodyPr/>
          <a:lstStyle/>
          <a:p>
            <a:fld id="{3010B14B-5D2C-4B17-B966-B82DC53683EB}" type="slidenum">
              <a:rPr lang="en-US" altLang="zh-CN"/>
              <a:pPr/>
              <a:t>18</a:t>
            </a:fld>
            <a:endParaRPr lang="en-US" altLang="zh-CN" dirty="0"/>
          </a:p>
        </p:txBody>
      </p:sp>
      <p:sp>
        <p:nvSpPr>
          <p:cNvPr id="174082" name="Rectangle 2"/>
          <p:cNvSpPr>
            <a:spLocks noGrp="1" noChangeArrowheads="1"/>
          </p:cNvSpPr>
          <p:nvPr>
            <p:ph type="title"/>
          </p:nvPr>
        </p:nvSpPr>
        <p:spPr>
          <a:xfrm>
            <a:off x="152400" y="0"/>
            <a:ext cx="8991600" cy="1143000"/>
          </a:xfrm>
        </p:spPr>
        <p:txBody>
          <a:bodyPr>
            <a:normAutofit fontScale="90000"/>
          </a:bodyPr>
          <a:lstStyle/>
          <a:p>
            <a:pPr algn="ctr"/>
            <a:r>
              <a:rPr lang="en-US" altLang="en-US" smtClean="0">
                <a:solidFill>
                  <a:schemeClr val="tx1"/>
                </a:solidFill>
              </a:rPr>
              <a:t>Perspectives of Multiple Stakeholders </a:t>
            </a:r>
            <a:br>
              <a:rPr lang="en-US" altLang="en-US" smtClean="0">
                <a:solidFill>
                  <a:schemeClr val="tx1"/>
                </a:solidFill>
              </a:rPr>
            </a:br>
            <a:r>
              <a:rPr lang="en-US" altLang="en-US" smtClean="0">
                <a:solidFill>
                  <a:schemeClr val="tx1"/>
                </a:solidFill>
              </a:rPr>
              <a:t>can help…</a:t>
            </a:r>
          </a:p>
        </p:txBody>
      </p:sp>
      <p:sp>
        <p:nvSpPr>
          <p:cNvPr id="174083" name="Rectangle 3"/>
          <p:cNvSpPr>
            <a:spLocks noGrp="1" noChangeArrowheads="1"/>
          </p:cNvSpPr>
          <p:nvPr>
            <p:ph type="body" idx="1"/>
          </p:nvPr>
        </p:nvSpPr>
        <p:spPr>
          <a:xfrm>
            <a:off x="457200" y="1371600"/>
            <a:ext cx="8686800" cy="4754563"/>
          </a:xfrm>
        </p:spPr>
        <p:txBody>
          <a:bodyPr>
            <a:normAutofit/>
          </a:bodyPr>
          <a:lstStyle/>
          <a:p>
            <a:pPr marL="0" indent="0">
              <a:buNone/>
            </a:pPr>
            <a:r>
              <a:rPr lang="en-US" altLang="en-US" sz="2800" dirty="0" smtClean="0"/>
              <a:t>-identify mutually agreeable alternatives</a:t>
            </a:r>
          </a:p>
          <a:p>
            <a:pPr marL="0" indent="0">
              <a:buNone/>
            </a:pPr>
            <a:r>
              <a:rPr lang="en-US" altLang="en-US" sz="2800" dirty="0" smtClean="0"/>
              <a:t>			  -foresee opposition to decisions</a:t>
            </a:r>
          </a:p>
          <a:p>
            <a:endParaRPr lang="en-US" altLang="en-US" sz="2800" dirty="0" smtClean="0"/>
          </a:p>
          <a:p>
            <a:endParaRPr lang="en-US" altLang="en-US" sz="1600" dirty="0" smtClean="0"/>
          </a:p>
          <a:p>
            <a:pPr marL="0" indent="0">
              <a:buNone/>
            </a:pPr>
            <a:r>
              <a:rPr lang="en-US" altLang="en-US" sz="2800" dirty="0" smtClean="0"/>
              <a:t>         -</a:t>
            </a:r>
            <a:r>
              <a:rPr lang="en-US" altLang="en-US" sz="2800" dirty="0" smtClean="0"/>
              <a:t>design new &amp; better alternatives </a:t>
            </a:r>
          </a:p>
          <a:p>
            <a:endParaRPr lang="en-US" altLang="en-US" sz="2800" dirty="0" smtClean="0"/>
          </a:p>
          <a:p>
            <a:endParaRPr lang="en-US" altLang="en-US" sz="2800" dirty="0" smtClean="0"/>
          </a:p>
          <a:p>
            <a:pPr marL="0" indent="0">
              <a:buNone/>
            </a:pPr>
            <a:r>
              <a:rPr lang="en-US" altLang="en-US" sz="2800" dirty="0" smtClean="0"/>
              <a:t>			-understand the evolution of</a:t>
            </a:r>
            <a:br>
              <a:rPr lang="en-US" altLang="en-US" sz="2800" dirty="0" smtClean="0"/>
            </a:br>
            <a:r>
              <a:rPr lang="en-US" altLang="en-US" sz="2800" dirty="0" smtClean="0"/>
              <a:t>			 past decisions from </a:t>
            </a:r>
            <a:br>
              <a:rPr lang="en-US" altLang="en-US" sz="2800" dirty="0" smtClean="0"/>
            </a:br>
            <a:r>
              <a:rPr lang="en-US" altLang="en-US" sz="2800" dirty="0" smtClean="0"/>
              <a:t>			 multiple perspectives</a:t>
            </a:r>
          </a:p>
          <a:p>
            <a:endParaRPr lang="en-US" altLang="en-US" sz="2800" dirty="0" smtClean="0"/>
          </a:p>
        </p:txBody>
      </p:sp>
      <p:pic>
        <p:nvPicPr>
          <p:cNvPr id="174085" name="Picture 5" descr="MPj043313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293" y="1917700"/>
            <a:ext cx="2209800" cy="1301750"/>
          </a:xfrm>
          <a:prstGeom prst="rect">
            <a:avLst/>
          </a:prstGeom>
          <a:noFill/>
          <a:extLst>
            <a:ext uri="{909E8E84-426E-40DD-AFC4-6F175D3DCCD1}">
              <a14:hiddenFill xmlns:a14="http://schemas.microsoft.com/office/drawing/2010/main">
                <a:solidFill>
                  <a:srgbClr val="FFFFFF"/>
                </a:solidFill>
              </a14:hiddenFill>
            </a:ext>
          </a:extLst>
        </p:spPr>
      </p:pic>
      <p:pic>
        <p:nvPicPr>
          <p:cNvPr id="174086" name="Picture 6" descr="MPj040141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4114800"/>
            <a:ext cx="1951038"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74090" name="Picture 10" descr="MPj0316395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593975"/>
            <a:ext cx="2590800" cy="190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160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ChangeArrowheads="1"/>
          </p:cNvSpPr>
          <p:nvPr>
            <p:ph type="sldNum" sz="quarter" idx="10"/>
          </p:nvPr>
        </p:nvSpPr>
        <p:spPr>
          <a:xfrm>
            <a:off x="8610600" y="6400800"/>
            <a:ext cx="381000" cy="365125"/>
          </a:xfrm>
          <a:ln/>
        </p:spPr>
        <p:txBody>
          <a:bodyPr/>
          <a:lstStyle/>
          <a:p>
            <a:fld id="{4E542291-082A-443B-BC88-79CF6E086373}" type="slidenum">
              <a:rPr lang="en-US" altLang="zh-CN"/>
              <a:pPr/>
              <a:t>19</a:t>
            </a:fld>
            <a:endParaRPr lang="en-US" altLang="zh-CN" dirty="0"/>
          </a:p>
        </p:txBody>
      </p:sp>
      <p:sp>
        <p:nvSpPr>
          <p:cNvPr id="22530" name="Rectangle 2"/>
          <p:cNvSpPr>
            <a:spLocks noGrp="1" noChangeArrowheads="1"/>
          </p:cNvSpPr>
          <p:nvPr>
            <p:ph type="title"/>
          </p:nvPr>
        </p:nvSpPr>
        <p:spPr/>
        <p:txBody>
          <a:bodyPr>
            <a:normAutofit fontScale="90000"/>
          </a:bodyPr>
          <a:lstStyle/>
          <a:p>
            <a:pPr eaLnBrk="1" hangingPunct="1"/>
            <a:r>
              <a:rPr lang="en-US" altLang="zh-CN" sz="3200" b="1" smtClean="0">
                <a:solidFill>
                  <a:schemeClr val="tx1"/>
                </a:solidFill>
                <a:ea typeface="SimSun" pitchFamily="2" charset="-122"/>
              </a:rPr>
              <a:t>Multiple-Stakeholder Decision Making</a:t>
            </a:r>
            <a:br>
              <a:rPr lang="en-US" altLang="zh-CN" sz="3200" b="1" smtClean="0">
                <a:solidFill>
                  <a:schemeClr val="tx1"/>
                </a:solidFill>
                <a:ea typeface="SimSun" pitchFamily="2" charset="-122"/>
              </a:rPr>
            </a:br>
            <a:r>
              <a:rPr lang="en-US" altLang="zh-CN" sz="3200" b="1" smtClean="0">
                <a:solidFill>
                  <a:schemeClr val="tx1"/>
                </a:solidFill>
                <a:ea typeface="SimSun" pitchFamily="2" charset="-122"/>
              </a:rPr>
              <a:t>                 The StarKist Tuna Fishing Decision</a:t>
            </a:r>
            <a:r>
              <a:rPr lang="en-US" altLang="zh-CN" sz="3200" smtClean="0">
                <a:solidFill>
                  <a:schemeClr val="tx1"/>
                </a:solidFill>
                <a:ea typeface="SimSun" pitchFamily="2" charset="-122"/>
              </a:rPr>
              <a:t/>
            </a:r>
            <a:br>
              <a:rPr lang="en-US" altLang="zh-CN" sz="3200" smtClean="0">
                <a:solidFill>
                  <a:schemeClr val="tx1"/>
                </a:solidFill>
                <a:ea typeface="SimSun" pitchFamily="2" charset="-122"/>
              </a:rPr>
            </a:br>
            <a:endParaRPr lang="en-US" altLang="zh-CN" sz="3200" smtClean="0">
              <a:solidFill>
                <a:schemeClr val="tx1"/>
              </a:solidFill>
              <a:ea typeface="SimSun" pitchFamily="2" charset="-122"/>
            </a:endParaRPr>
          </a:p>
        </p:txBody>
      </p:sp>
      <p:sp>
        <p:nvSpPr>
          <p:cNvPr id="22531" name="Rectangle 3"/>
          <p:cNvSpPr>
            <a:spLocks noGrp="1" noChangeArrowheads="1"/>
          </p:cNvSpPr>
          <p:nvPr>
            <p:ph type="body" idx="1"/>
          </p:nvPr>
        </p:nvSpPr>
        <p:spPr>
          <a:xfrm>
            <a:off x="0" y="1219200"/>
            <a:ext cx="8991600" cy="5257800"/>
          </a:xfrm>
        </p:spPr>
        <p:txBody>
          <a:bodyPr>
            <a:normAutofit fontScale="40000" lnSpcReduction="20000"/>
          </a:bodyPr>
          <a:lstStyle/>
          <a:p>
            <a:pPr marL="0" indent="0" eaLnBrk="1" hangingPunct="1">
              <a:lnSpc>
                <a:spcPct val="90000"/>
              </a:lnSpc>
              <a:buNone/>
            </a:pPr>
            <a:r>
              <a:rPr lang="en-US" altLang="zh-CN" dirty="0" smtClean="0">
                <a:ea typeface="SimSun" pitchFamily="2" charset="-122"/>
              </a:rPr>
              <a:t>Stakeholders</a:t>
            </a:r>
          </a:p>
          <a:p>
            <a:pPr marL="0" indent="0" eaLnBrk="1" hangingPunct="1">
              <a:lnSpc>
                <a:spcPct val="90000"/>
              </a:lnSpc>
              <a:buNone/>
            </a:pPr>
            <a:r>
              <a:rPr lang="en-US" altLang="zh-CN" dirty="0" smtClean="0">
                <a:ea typeface="SimSun" pitchFamily="2" charset="-122"/>
              </a:rPr>
              <a:t/>
            </a:r>
            <a:br>
              <a:rPr lang="en-US" altLang="zh-CN" dirty="0" smtClean="0">
                <a:ea typeface="SimSun" pitchFamily="2" charset="-122"/>
              </a:rPr>
            </a:br>
            <a:endParaRPr lang="en-US" altLang="zh-CN" sz="1800" dirty="0" smtClean="0">
              <a:ea typeface="SimSun" pitchFamily="2" charset="-122"/>
            </a:endParaRPr>
          </a:p>
          <a:p>
            <a:pPr marL="0" indent="0" eaLnBrk="1" hangingPunct="1">
              <a:lnSpc>
                <a:spcPct val="90000"/>
              </a:lnSpc>
              <a:buNone/>
            </a:pPr>
            <a:r>
              <a:rPr lang="en-US" altLang="zh-CN" sz="2800" dirty="0" smtClean="0">
                <a:solidFill>
                  <a:srgbClr val="FF0000"/>
                </a:solidFill>
                <a:ea typeface="SimSun" pitchFamily="2" charset="-122"/>
              </a:rPr>
              <a:t>	</a:t>
            </a:r>
            <a:endParaRPr lang="en-US" altLang="zh-CN" sz="2800" dirty="0" smtClean="0">
              <a:solidFill>
                <a:srgbClr val="FF0000"/>
              </a:solidFill>
              <a:ea typeface="SimSun" pitchFamily="2" charset="-122"/>
            </a:endParaRPr>
          </a:p>
          <a:p>
            <a:pPr marL="0" indent="0" eaLnBrk="1" hangingPunct="1">
              <a:lnSpc>
                <a:spcPct val="90000"/>
              </a:lnSpc>
              <a:buNone/>
            </a:pPr>
            <a:endParaRPr lang="en-US" altLang="zh-CN" sz="2800" dirty="0" smtClean="0">
              <a:solidFill>
                <a:srgbClr val="FF0000"/>
              </a:solidFill>
              <a:ea typeface="SimSun" pitchFamily="2" charset="-122"/>
            </a:endParaRPr>
          </a:p>
          <a:p>
            <a:pPr marL="0" indent="0" eaLnBrk="1" hangingPunct="1">
              <a:lnSpc>
                <a:spcPct val="90000"/>
              </a:lnSpc>
              <a:buNone/>
            </a:pPr>
            <a:endParaRPr lang="en-US" altLang="zh-CN" sz="2800" dirty="0">
              <a:solidFill>
                <a:srgbClr val="FF0000"/>
              </a:solidFill>
              <a:ea typeface="SimSun" pitchFamily="2" charset="-122"/>
            </a:endParaRPr>
          </a:p>
          <a:p>
            <a:pPr marL="0" indent="0" eaLnBrk="1" hangingPunct="1">
              <a:lnSpc>
                <a:spcPct val="90000"/>
              </a:lnSpc>
              <a:buNone/>
            </a:pPr>
            <a:endParaRPr lang="en-US" altLang="zh-CN" sz="2800" dirty="0" smtClean="0">
              <a:solidFill>
                <a:srgbClr val="FF0000"/>
              </a:solidFill>
              <a:ea typeface="SimSun" pitchFamily="2" charset="-122"/>
            </a:endParaRPr>
          </a:p>
          <a:p>
            <a:pPr marL="0" indent="0" eaLnBrk="1" hangingPunct="1">
              <a:lnSpc>
                <a:spcPct val="90000"/>
              </a:lnSpc>
              <a:buNone/>
            </a:pPr>
            <a:endParaRPr lang="en-US" altLang="zh-CN" sz="2800" dirty="0">
              <a:solidFill>
                <a:srgbClr val="FF0000"/>
              </a:solidFill>
              <a:ea typeface="SimSun" pitchFamily="2" charset="-122"/>
            </a:endParaRPr>
          </a:p>
          <a:p>
            <a:pPr marL="0" indent="0" eaLnBrk="1" hangingPunct="1">
              <a:lnSpc>
                <a:spcPct val="90000"/>
              </a:lnSpc>
              <a:buNone/>
            </a:pPr>
            <a:endParaRPr lang="en-US" altLang="zh-CN" sz="2800" dirty="0" smtClean="0">
              <a:solidFill>
                <a:srgbClr val="FF0000"/>
              </a:solidFill>
              <a:ea typeface="SimSun" pitchFamily="2" charset="-122"/>
            </a:endParaRPr>
          </a:p>
          <a:p>
            <a:pPr marL="0" indent="0" eaLnBrk="1" hangingPunct="1">
              <a:lnSpc>
                <a:spcPct val="90000"/>
              </a:lnSpc>
              <a:buNone/>
            </a:pPr>
            <a:endParaRPr lang="en-US" altLang="zh-CN" sz="2800" dirty="0" smtClean="0">
              <a:solidFill>
                <a:srgbClr val="FF0000"/>
              </a:solidFill>
              <a:ea typeface="SimSun" pitchFamily="2" charset="-122"/>
            </a:endParaRPr>
          </a:p>
          <a:p>
            <a:pPr marL="0" indent="0" eaLnBrk="1" hangingPunct="1">
              <a:lnSpc>
                <a:spcPct val="90000"/>
              </a:lnSpc>
              <a:buNone/>
            </a:pPr>
            <a:r>
              <a:rPr lang="en-US" altLang="zh-CN" sz="2800" dirty="0" smtClean="0">
                <a:solidFill>
                  <a:srgbClr val="0000FF"/>
                </a:solidFill>
                <a:ea typeface="SimSun" pitchFamily="2" charset="-122"/>
              </a:rPr>
              <a:t>                                                  </a:t>
            </a:r>
            <a:r>
              <a:rPr lang="en-US" altLang="zh-CN" sz="2800" dirty="0" smtClean="0">
                <a:solidFill>
                  <a:srgbClr val="0000FF"/>
                </a:solidFill>
                <a:ea typeface="SimSun" pitchFamily="2" charset="-122"/>
              </a:rPr>
              <a:t>                                          </a:t>
            </a:r>
          </a:p>
          <a:p>
            <a:pPr marL="0" indent="0" eaLnBrk="1" hangingPunct="1">
              <a:lnSpc>
                <a:spcPct val="90000"/>
              </a:lnSpc>
              <a:buNone/>
            </a:pPr>
            <a:endParaRPr lang="en-US" altLang="zh-CN" sz="2800" dirty="0">
              <a:solidFill>
                <a:srgbClr val="0000FF"/>
              </a:solidFill>
              <a:ea typeface="SimSun" pitchFamily="2" charset="-122"/>
            </a:endParaRPr>
          </a:p>
          <a:p>
            <a:pPr marL="0" indent="0" eaLnBrk="1" hangingPunct="1">
              <a:lnSpc>
                <a:spcPct val="90000"/>
              </a:lnSpc>
              <a:buNone/>
            </a:pPr>
            <a:endParaRPr lang="en-US" altLang="zh-CN" sz="2800" dirty="0" smtClean="0">
              <a:solidFill>
                <a:srgbClr val="0000FF"/>
              </a:solidFill>
              <a:ea typeface="SimSun" pitchFamily="2" charset="-122"/>
            </a:endParaRPr>
          </a:p>
          <a:p>
            <a:pPr marL="0" indent="0" eaLnBrk="1" hangingPunct="1">
              <a:lnSpc>
                <a:spcPct val="90000"/>
              </a:lnSpc>
              <a:buNone/>
            </a:pPr>
            <a:endParaRPr lang="en-US" altLang="zh-CN" sz="2800" dirty="0">
              <a:solidFill>
                <a:srgbClr val="0000FF"/>
              </a:solidFill>
              <a:ea typeface="SimSun" pitchFamily="2" charset="-122"/>
            </a:endParaRPr>
          </a:p>
          <a:p>
            <a:pPr marL="0" indent="0" eaLnBrk="1" hangingPunct="1">
              <a:lnSpc>
                <a:spcPct val="90000"/>
              </a:lnSpc>
              <a:buNone/>
            </a:pPr>
            <a:r>
              <a:rPr lang="en-US" altLang="zh-CN" sz="2800" dirty="0" smtClean="0">
                <a:solidFill>
                  <a:srgbClr val="0000FF"/>
                </a:solidFill>
                <a:ea typeface="SimSun" pitchFamily="2" charset="-122"/>
              </a:rPr>
              <a:t>                                                                                      </a:t>
            </a:r>
            <a:r>
              <a:rPr lang="en-US" altLang="zh-CN" sz="2000" dirty="0" smtClean="0">
                <a:solidFill>
                  <a:srgbClr val="0000FF"/>
                </a:solidFill>
                <a:ea typeface="SimSun" pitchFamily="2" charset="-122"/>
              </a:rPr>
              <a:t>San Diego, CA USA </a:t>
            </a:r>
            <a:endParaRPr lang="en-US" altLang="zh-CN" sz="2000" dirty="0" smtClean="0">
              <a:solidFill>
                <a:srgbClr val="0000FF"/>
              </a:solidFill>
              <a:ea typeface="SimSun" pitchFamily="2" charset="-122"/>
            </a:endParaRPr>
          </a:p>
          <a:p>
            <a:pPr marL="0" indent="0" eaLnBrk="1" hangingPunct="1">
              <a:lnSpc>
                <a:spcPct val="90000"/>
              </a:lnSpc>
              <a:buNone/>
            </a:pPr>
            <a:r>
              <a:rPr lang="en-US" altLang="zh-CN" sz="2000" dirty="0" smtClean="0">
                <a:solidFill>
                  <a:srgbClr val="0000FF"/>
                </a:solidFill>
                <a:ea typeface="SimSun" pitchFamily="2" charset="-122"/>
              </a:rPr>
              <a:t>                                                                 </a:t>
            </a:r>
            <a:r>
              <a:rPr lang="en-US" altLang="zh-CN" sz="2000" dirty="0" smtClean="0">
                <a:solidFill>
                  <a:srgbClr val="0000FF"/>
                </a:solidFill>
                <a:ea typeface="SimSun" pitchFamily="2" charset="-122"/>
              </a:rPr>
              <a:t>                                                          Tuna </a:t>
            </a:r>
            <a:r>
              <a:rPr lang="en-US" altLang="zh-CN" sz="2000" dirty="0" smtClean="0">
                <a:solidFill>
                  <a:srgbClr val="0000FF"/>
                </a:solidFill>
                <a:ea typeface="SimSun" pitchFamily="2" charset="-122"/>
              </a:rPr>
              <a:t>Fishing Fleet</a:t>
            </a:r>
          </a:p>
          <a:p>
            <a:pPr marL="0" indent="0" eaLnBrk="1" hangingPunct="1">
              <a:lnSpc>
                <a:spcPct val="90000"/>
              </a:lnSpc>
              <a:buNone/>
            </a:pPr>
            <a:r>
              <a:rPr lang="en-US" altLang="zh-CN" sz="900" dirty="0" smtClean="0">
                <a:ea typeface="SimSun" pitchFamily="2" charset="-122"/>
              </a:rPr>
              <a:t>				</a:t>
            </a:r>
            <a:r>
              <a:rPr lang="en-US" altLang="zh-CN" sz="1000" dirty="0" smtClean="0">
                <a:latin typeface="Arial" pitchFamily="34" charset="0"/>
                <a:ea typeface="SimSun" pitchFamily="2" charset="-122"/>
                <a:hlinkClick r:id="rId2"/>
              </a:rPr>
              <a:t>http</a:t>
            </a:r>
            <a:r>
              <a:rPr lang="en-US" altLang="zh-CN" sz="1000" dirty="0" smtClean="0">
                <a:latin typeface="Arial" pitchFamily="34" charset="0"/>
                <a:ea typeface="SimSun" pitchFamily="2" charset="-122"/>
                <a:hlinkClick r:id="rId2"/>
              </a:rPr>
              <a:t>://</a:t>
            </a:r>
            <a:r>
              <a:rPr lang="en-US" altLang="zh-CN" sz="1000" dirty="0" smtClean="0">
                <a:latin typeface="Arial" pitchFamily="34" charset="0"/>
                <a:ea typeface="SimSun" pitchFamily="2" charset="-122"/>
                <a:hlinkClick r:id="rId2"/>
              </a:rPr>
              <a:t>www.sandiegohistory.org/journal/81fall/images/piva.jpg</a:t>
            </a:r>
            <a:r>
              <a:rPr lang="en-US" altLang="zh-CN" sz="1000" dirty="0" smtClean="0">
                <a:latin typeface="Arial" pitchFamily="34" charset="0"/>
                <a:ea typeface="SimSun" pitchFamily="2" charset="-122"/>
              </a:rPr>
              <a:t>                                                                                                                   </a:t>
            </a:r>
            <a:r>
              <a:rPr lang="en-US" altLang="zh-CN" sz="1400" dirty="0" smtClean="0">
                <a:latin typeface="Arial" pitchFamily="34" charset="0"/>
                <a:ea typeface="SimSun" pitchFamily="2" charset="-122"/>
              </a:rPr>
              <a:t>http</a:t>
            </a:r>
            <a:r>
              <a:rPr lang="en-US" altLang="zh-CN" sz="1400" dirty="0" smtClean="0">
                <a:latin typeface="Arial" pitchFamily="34" charset="0"/>
                <a:ea typeface="SimSun" pitchFamily="2" charset="-122"/>
              </a:rPr>
              <a:t>://www.earthisland.org/index.php/donate</a:t>
            </a:r>
            <a:r>
              <a:rPr lang="en-US" altLang="zh-CN" sz="2000" dirty="0" smtClean="0">
                <a:latin typeface="Arial" pitchFamily="34" charset="0"/>
                <a:ea typeface="SimSun" pitchFamily="2" charset="-122"/>
              </a:rPr>
              <a:t>/</a:t>
            </a:r>
            <a:endParaRPr lang="en-US" altLang="zh-CN" sz="1600" dirty="0" smtClean="0">
              <a:solidFill>
                <a:schemeClr val="hlink"/>
              </a:solidFill>
              <a:latin typeface="Arial" pitchFamily="34" charset="0"/>
              <a:ea typeface="SimSun" pitchFamily="2" charset="-122"/>
            </a:endParaRPr>
          </a:p>
          <a:p>
            <a:pPr marL="533400" indent="-533400" eaLnBrk="1" hangingPunct="1">
              <a:lnSpc>
                <a:spcPct val="90000"/>
              </a:lnSpc>
            </a:pPr>
            <a:endParaRPr lang="en-US" altLang="zh-CN" sz="2800" dirty="0" smtClean="0">
              <a:solidFill>
                <a:srgbClr val="996600"/>
              </a:solidFill>
              <a:ea typeface="SimSun" pitchFamily="2" charset="-122"/>
            </a:endParaRPr>
          </a:p>
          <a:p>
            <a:pPr marL="533400" indent="-533400" eaLnBrk="1" hangingPunct="1">
              <a:lnSpc>
                <a:spcPct val="90000"/>
              </a:lnSpc>
            </a:pPr>
            <a:endParaRPr lang="en-US" altLang="zh-CN" sz="2800" dirty="0" smtClean="0">
              <a:solidFill>
                <a:srgbClr val="996600"/>
              </a:solidFill>
              <a:ea typeface="SimSun" pitchFamily="2" charset="-122"/>
            </a:endParaRPr>
          </a:p>
          <a:p>
            <a:pPr marL="0" indent="0" eaLnBrk="1" hangingPunct="1">
              <a:lnSpc>
                <a:spcPct val="90000"/>
              </a:lnSpc>
              <a:buNone/>
            </a:pPr>
            <a:r>
              <a:rPr lang="en-US" altLang="zh-CN" sz="2000" dirty="0" smtClean="0">
                <a:solidFill>
                  <a:schemeClr val="tx2"/>
                </a:solidFill>
                <a:ea typeface="SimSun" pitchFamily="2" charset="-122"/>
              </a:rPr>
              <a:t>         </a:t>
            </a:r>
          </a:p>
          <a:p>
            <a:pPr marL="0" indent="0" eaLnBrk="1" hangingPunct="1">
              <a:lnSpc>
                <a:spcPct val="90000"/>
              </a:lnSpc>
              <a:buNone/>
            </a:pPr>
            <a:endParaRPr lang="en-US" altLang="zh-CN" sz="2000" dirty="0" smtClean="0">
              <a:solidFill>
                <a:schemeClr val="tx2"/>
              </a:solidFill>
              <a:ea typeface="SimSun" pitchFamily="2" charset="-122"/>
            </a:endParaRPr>
          </a:p>
          <a:p>
            <a:pPr marL="0" indent="0" eaLnBrk="1" hangingPunct="1">
              <a:lnSpc>
                <a:spcPct val="90000"/>
              </a:lnSpc>
              <a:buNone/>
            </a:pPr>
            <a:endParaRPr lang="en-US" altLang="zh-CN" sz="2000" dirty="0">
              <a:solidFill>
                <a:schemeClr val="tx2"/>
              </a:solidFill>
              <a:ea typeface="SimSun" pitchFamily="2" charset="-122"/>
            </a:endParaRPr>
          </a:p>
          <a:p>
            <a:pPr marL="0" indent="0" eaLnBrk="1" hangingPunct="1">
              <a:lnSpc>
                <a:spcPct val="90000"/>
              </a:lnSpc>
              <a:buNone/>
            </a:pPr>
            <a:endParaRPr lang="en-US" altLang="zh-CN" sz="2000" dirty="0" smtClean="0">
              <a:solidFill>
                <a:schemeClr val="tx2"/>
              </a:solidFill>
              <a:ea typeface="SimSun" pitchFamily="2" charset="-122"/>
            </a:endParaRPr>
          </a:p>
          <a:p>
            <a:pPr marL="0" indent="0" eaLnBrk="1" hangingPunct="1">
              <a:lnSpc>
                <a:spcPct val="90000"/>
              </a:lnSpc>
              <a:buNone/>
            </a:pPr>
            <a:endParaRPr lang="en-US" altLang="zh-CN" sz="2000" dirty="0" smtClean="0">
              <a:solidFill>
                <a:schemeClr val="tx2"/>
              </a:solidFill>
              <a:ea typeface="SimSun" pitchFamily="2" charset="-122"/>
            </a:endParaRPr>
          </a:p>
          <a:p>
            <a:pPr marL="0" indent="0" eaLnBrk="1" hangingPunct="1">
              <a:lnSpc>
                <a:spcPct val="90000"/>
              </a:lnSpc>
              <a:buNone/>
            </a:pPr>
            <a:endParaRPr lang="en-US" altLang="zh-CN" sz="2000" dirty="0">
              <a:solidFill>
                <a:schemeClr val="tx2"/>
              </a:solidFill>
              <a:ea typeface="SimSun" pitchFamily="2" charset="-122"/>
            </a:endParaRPr>
          </a:p>
          <a:p>
            <a:pPr marL="0" indent="0" eaLnBrk="1" hangingPunct="1">
              <a:lnSpc>
                <a:spcPct val="90000"/>
              </a:lnSpc>
              <a:buNone/>
            </a:pPr>
            <a:endParaRPr lang="en-US" altLang="zh-CN" sz="2000" dirty="0" smtClean="0">
              <a:solidFill>
                <a:schemeClr val="tx2"/>
              </a:solidFill>
              <a:ea typeface="SimSun" pitchFamily="2" charset="-122"/>
            </a:endParaRPr>
          </a:p>
          <a:p>
            <a:pPr marL="0" indent="0" eaLnBrk="1" hangingPunct="1">
              <a:lnSpc>
                <a:spcPct val="90000"/>
              </a:lnSpc>
              <a:buNone/>
            </a:pPr>
            <a:endParaRPr lang="en-US" altLang="zh-CN" sz="2000" dirty="0" smtClean="0">
              <a:solidFill>
                <a:schemeClr val="tx2"/>
              </a:solidFill>
              <a:ea typeface="SimSun" pitchFamily="2" charset="-122"/>
            </a:endParaRPr>
          </a:p>
          <a:p>
            <a:pPr marL="0" indent="0" eaLnBrk="1" hangingPunct="1">
              <a:lnSpc>
                <a:spcPct val="90000"/>
              </a:lnSpc>
              <a:buNone/>
            </a:pPr>
            <a:endParaRPr lang="en-US" altLang="zh-CN" sz="2000" dirty="0">
              <a:solidFill>
                <a:schemeClr val="tx2"/>
              </a:solidFill>
              <a:ea typeface="SimSun" pitchFamily="2" charset="-122"/>
            </a:endParaRPr>
          </a:p>
          <a:p>
            <a:pPr marL="0" indent="0">
              <a:lnSpc>
                <a:spcPct val="90000"/>
              </a:lnSpc>
              <a:buNone/>
            </a:pPr>
            <a:endParaRPr lang="en-US" altLang="zh-CN" sz="2000" dirty="0" smtClean="0">
              <a:solidFill>
                <a:schemeClr val="tx2"/>
              </a:solidFill>
              <a:ea typeface="SimSun" pitchFamily="2" charset="-122"/>
            </a:endParaRPr>
          </a:p>
          <a:p>
            <a:pPr marL="0" indent="0">
              <a:lnSpc>
                <a:spcPct val="90000"/>
              </a:lnSpc>
              <a:buNone/>
            </a:pPr>
            <a:endParaRPr lang="en-US" altLang="zh-CN" sz="2000" dirty="0">
              <a:solidFill>
                <a:schemeClr val="tx2"/>
              </a:solidFill>
              <a:ea typeface="SimSun" pitchFamily="2" charset="-122"/>
            </a:endParaRPr>
          </a:p>
          <a:p>
            <a:pPr marL="0" indent="0">
              <a:lnSpc>
                <a:spcPct val="90000"/>
              </a:lnSpc>
              <a:buNone/>
            </a:pPr>
            <a:endParaRPr lang="en-US" altLang="zh-CN" sz="2000" dirty="0" smtClean="0">
              <a:solidFill>
                <a:schemeClr val="tx2"/>
              </a:solidFill>
              <a:ea typeface="SimSun" pitchFamily="2" charset="-122"/>
            </a:endParaRPr>
          </a:p>
          <a:p>
            <a:pPr marL="0" indent="0">
              <a:buFontTx/>
              <a:buNone/>
              <a:defRPr/>
            </a:pPr>
            <a:endParaRPr lang="en-US" sz="2000" dirty="0" smtClean="0"/>
          </a:p>
          <a:p>
            <a:pPr marL="0" indent="0">
              <a:buFontTx/>
              <a:buNone/>
              <a:defRPr/>
            </a:pPr>
            <a:endParaRPr lang="en-US" sz="2000" dirty="0"/>
          </a:p>
          <a:p>
            <a:pPr marL="0" indent="0">
              <a:buFontTx/>
              <a:buNone/>
              <a:defRPr/>
            </a:pPr>
            <a:endParaRPr lang="en-US" sz="2000" dirty="0" smtClean="0"/>
          </a:p>
          <a:p>
            <a:pPr marL="0" indent="0">
              <a:buFontTx/>
              <a:buNone/>
              <a:defRPr/>
            </a:pPr>
            <a:endParaRPr lang="en-US" sz="2000" dirty="0" smtClean="0"/>
          </a:p>
          <a:p>
            <a:pPr marL="0" indent="0">
              <a:buFontTx/>
              <a:buNone/>
              <a:defRPr/>
            </a:pPr>
            <a:endParaRPr lang="en-US" sz="2000" dirty="0"/>
          </a:p>
          <a:p>
            <a:pPr marL="0" indent="0">
              <a:buFontTx/>
              <a:buNone/>
              <a:defRPr/>
            </a:pPr>
            <a:endParaRPr lang="en-US" sz="2000" dirty="0" smtClean="0"/>
          </a:p>
          <a:p>
            <a:pPr marL="0" indent="0">
              <a:buFontTx/>
              <a:buNone/>
              <a:defRPr/>
            </a:pPr>
            <a:r>
              <a:rPr lang="en-US" sz="2000" dirty="0" smtClean="0"/>
              <a:t>Monika </a:t>
            </a:r>
            <a:r>
              <a:rPr lang="en-US" sz="2000" dirty="0"/>
              <a:t>I. Winn and L. Robin Keller, “</a:t>
            </a:r>
            <a:r>
              <a:rPr lang="en-US" sz="2000" dirty="0">
                <a:hlinkClick r:id="rId3"/>
              </a:rPr>
              <a:t>A Modeling Methodology for Multi-Objective Multi-Stakeholder Decisions: Implications for Research</a:t>
            </a:r>
            <a:r>
              <a:rPr lang="en-US" sz="2000" dirty="0"/>
              <a:t>”, </a:t>
            </a:r>
            <a:r>
              <a:rPr lang="en-US" sz="2000" u="sng" dirty="0"/>
              <a:t>Journal of Management Inquiry.</a:t>
            </a:r>
            <a:r>
              <a:rPr lang="en-US" sz="2000" dirty="0"/>
              <a:t> 10(2), June 2001, 166-181. </a:t>
            </a:r>
            <a:r>
              <a:rPr lang="en-US" sz="1800" dirty="0" smtClean="0"/>
              <a:t>[</a:t>
            </a:r>
            <a:r>
              <a:rPr lang="en-US" sz="1800" dirty="0">
                <a:hlinkClick r:id="rId3"/>
              </a:rPr>
              <a:t>faculty.sites.uci.edu/</a:t>
            </a:r>
            <a:r>
              <a:rPr lang="en-US" sz="1800" dirty="0" err="1">
                <a:hlinkClick r:id="rId3"/>
              </a:rPr>
              <a:t>lrkeller</a:t>
            </a:r>
            <a:r>
              <a:rPr lang="en-US" sz="1800" dirty="0">
                <a:hlinkClick r:id="rId3"/>
              </a:rPr>
              <a:t>/files/2011/06/A-Modeling-Methodology-for.-Multiobjective-Multistakeholder-Decisions.-Implications-for-Research.pdf</a:t>
            </a:r>
            <a:r>
              <a:rPr lang="en-US" sz="1800" dirty="0"/>
              <a:t>]</a:t>
            </a:r>
          </a:p>
          <a:p>
            <a:pPr marL="0" indent="0">
              <a:lnSpc>
                <a:spcPct val="90000"/>
              </a:lnSpc>
              <a:buNone/>
            </a:pPr>
            <a:r>
              <a:rPr lang="en-US" altLang="en-US" sz="2000" dirty="0"/>
              <a:t>Much of this material is at </a:t>
            </a:r>
            <a:r>
              <a:rPr lang="en-US" altLang="en-US" sz="2000" dirty="0">
                <a:hlinkClick r:id="rId4"/>
              </a:rPr>
              <a:t>http://faculty.sites.uci.edu/lrkeller/classes/</a:t>
            </a:r>
            <a:endParaRPr lang="en-US" altLang="en-US" sz="2000" dirty="0"/>
          </a:p>
          <a:p>
            <a:pPr marL="0" indent="0" eaLnBrk="1" hangingPunct="1">
              <a:lnSpc>
                <a:spcPct val="90000"/>
              </a:lnSpc>
              <a:buNone/>
            </a:pPr>
            <a:endParaRPr lang="en-US" altLang="zh-CN" sz="2000" dirty="0" smtClean="0">
              <a:solidFill>
                <a:schemeClr val="tx2"/>
              </a:solidFill>
              <a:ea typeface="SimSun" pitchFamily="2" charset="-122"/>
            </a:endParaRPr>
          </a:p>
        </p:txBody>
      </p:sp>
      <p:pic>
        <p:nvPicPr>
          <p:cNvPr id="22532" name="Picture 7" descr="StarKist-Ron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1524000"/>
            <a:ext cx="418443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1" descr="Earth Island Institute (logo: click to go to the homep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431395"/>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3" descr="piv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8050" y="3733800"/>
            <a:ext cx="32176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2" descr="In this post i am gonna share some beautiful wallpapers of dolphins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90416" y="-8467"/>
            <a:ext cx="1153583" cy="92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046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a:xfrm>
            <a:off x="7848600" y="6324600"/>
            <a:ext cx="1219200" cy="365125"/>
          </a:xfrm>
        </p:spPr>
        <p:txBody>
          <a:bodyPr/>
          <a:lstStyle/>
          <a:p>
            <a:fld id="{3E3B2E33-530B-47A2-989D-F91396C55993}" type="slidenum">
              <a:rPr lang="en-US" altLang="zh-CN"/>
              <a:pPr/>
              <a:t>2</a:t>
            </a:fld>
            <a:endParaRPr lang="en-US" altLang="zh-CN" dirty="0"/>
          </a:p>
        </p:txBody>
      </p:sp>
      <p:sp>
        <p:nvSpPr>
          <p:cNvPr id="192515" name="Text Box 3"/>
          <p:cNvSpPr txBox="1">
            <a:spLocks noChangeArrowheads="1"/>
          </p:cNvSpPr>
          <p:nvPr/>
        </p:nvSpPr>
        <p:spPr bwMode="auto">
          <a:xfrm>
            <a:off x="304800" y="914400"/>
            <a:ext cx="655320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i="1" dirty="0"/>
              <a:t>Decision Analyst </a:t>
            </a:r>
          </a:p>
          <a:p>
            <a:r>
              <a:rPr lang="en-US" altLang="en-US" sz="4000" i="1" dirty="0"/>
              <a:t>Ralph Keeney </a:t>
            </a:r>
          </a:p>
          <a:p>
            <a:r>
              <a:rPr lang="en-US" altLang="en-US" sz="4000" i="1" dirty="0"/>
              <a:t>advises us to practice</a:t>
            </a:r>
          </a:p>
          <a:p>
            <a:r>
              <a:rPr lang="en-US" altLang="en-US" sz="4000" i="1" dirty="0"/>
              <a:t>  </a:t>
            </a:r>
            <a:r>
              <a:rPr lang="en-US" altLang="en-US" sz="4000" i="1" dirty="0">
                <a:solidFill>
                  <a:srgbClr val="FF0000"/>
                </a:solidFill>
              </a:rPr>
              <a:t>Value-Focused Thinking</a:t>
            </a:r>
          </a:p>
          <a:p>
            <a:endParaRPr lang="en-US" altLang="en-US" sz="3600" i="1" dirty="0"/>
          </a:p>
          <a:p>
            <a:r>
              <a:rPr lang="en-US" altLang="en-US" sz="3600" i="1" dirty="0"/>
              <a:t>Thinking about what we value as expressed in our </a:t>
            </a:r>
            <a:r>
              <a:rPr lang="en-US" altLang="en-US" sz="3600" i="1" dirty="0" smtClean="0"/>
              <a:t>objectives</a:t>
            </a:r>
          </a:p>
          <a:p>
            <a:endParaRPr lang="en-US" altLang="en-US" sz="3600" i="1" dirty="0"/>
          </a:p>
          <a:p>
            <a:pPr>
              <a:lnSpc>
                <a:spcPct val="80000"/>
              </a:lnSpc>
            </a:pPr>
            <a:endParaRPr lang="en-US" altLang="en-US" sz="1200" dirty="0"/>
          </a:p>
          <a:p>
            <a:pPr>
              <a:lnSpc>
                <a:spcPct val="80000"/>
              </a:lnSpc>
            </a:pPr>
            <a:r>
              <a:rPr lang="en-US" altLang="en-US" sz="1200" dirty="0"/>
              <a:t>Keeney, R. L. 1992. </a:t>
            </a:r>
            <a:r>
              <a:rPr lang="en-US" altLang="en-US" sz="1200" i="1" dirty="0"/>
              <a:t>Value-Focused </a:t>
            </a:r>
            <a:r>
              <a:rPr lang="en-US" altLang="en-US" sz="1200" i="1" dirty="0" smtClean="0"/>
              <a:t>Thinking—A </a:t>
            </a:r>
            <a:r>
              <a:rPr lang="en-US" altLang="en-US" sz="1200" i="1" dirty="0"/>
              <a:t>Path to Creative Decision Making</a:t>
            </a:r>
            <a:r>
              <a:rPr lang="en-US" altLang="en-US" sz="1200" dirty="0"/>
              <a:t>. Harvard University Press</a:t>
            </a:r>
            <a:r>
              <a:rPr lang="en-US" altLang="en-US" sz="1200" dirty="0" smtClean="0"/>
              <a:t>, Cambridge</a:t>
            </a:r>
            <a:r>
              <a:rPr lang="en-US" altLang="en-US" sz="1200" dirty="0"/>
              <a:t>, MA.</a:t>
            </a:r>
          </a:p>
          <a:p>
            <a:pPr>
              <a:lnSpc>
                <a:spcPct val="80000"/>
              </a:lnSpc>
            </a:pPr>
            <a:endParaRPr lang="en-US" altLang="en-US" sz="1400" dirty="0" smtClean="0"/>
          </a:p>
          <a:p>
            <a:pPr>
              <a:lnSpc>
                <a:spcPct val="80000"/>
              </a:lnSpc>
            </a:pPr>
            <a:r>
              <a:rPr lang="en-US" altLang="en-US" sz="1200" dirty="0" smtClean="0"/>
              <a:t>Hammond</a:t>
            </a:r>
            <a:r>
              <a:rPr lang="en-US" altLang="en-US" sz="1200" dirty="0"/>
              <a:t>, J. S., R. L. Keeney, H. </a:t>
            </a:r>
            <a:r>
              <a:rPr lang="en-US" altLang="en-US" sz="1200" dirty="0" err="1"/>
              <a:t>Raiffa</a:t>
            </a:r>
            <a:r>
              <a:rPr lang="en-US" altLang="en-US" sz="1200" dirty="0"/>
              <a:t>. 1999. </a:t>
            </a:r>
            <a:r>
              <a:rPr lang="en-US" altLang="en-US" sz="1200" i="1" dirty="0"/>
              <a:t>Smart Choices: </a:t>
            </a:r>
            <a:r>
              <a:rPr lang="en-US" altLang="en-US" sz="1200" i="1" dirty="0" smtClean="0"/>
              <a:t>A </a:t>
            </a:r>
            <a:r>
              <a:rPr lang="en-US" altLang="en-US" sz="1200" i="1" dirty="0"/>
              <a:t>Practical Guide to Making Better Decisions</a:t>
            </a:r>
            <a:r>
              <a:rPr lang="en-US" altLang="en-US" sz="1200" dirty="0"/>
              <a:t>. </a:t>
            </a:r>
            <a:r>
              <a:rPr lang="en-US" altLang="en-US" sz="1200" dirty="0" smtClean="0"/>
              <a:t>Harvard </a:t>
            </a:r>
            <a:r>
              <a:rPr lang="en-US" altLang="en-US" sz="1200" dirty="0"/>
              <a:t>Business School Press.</a:t>
            </a:r>
          </a:p>
          <a:p>
            <a:endParaRPr lang="en-US" altLang="en-US" sz="1400" i="1" dirty="0"/>
          </a:p>
        </p:txBody>
      </p:sp>
      <p:pic>
        <p:nvPicPr>
          <p:cNvPr id="192516" name="Picture 4" descr="Cover: Value-Focused Thin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1" y="3505200"/>
            <a:ext cx="144526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92517" name="Picture 5" descr="A photo of the auth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724" y="990599"/>
            <a:ext cx="2093275" cy="24769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Front Cov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8806" y="5638800"/>
            <a:ext cx="640849"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965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990600"/>
            <a:ext cx="8229600" cy="1143000"/>
          </a:xfrm>
        </p:spPr>
        <p:txBody>
          <a:bodyPr>
            <a:normAutofit fontScale="90000"/>
          </a:bodyPr>
          <a:lstStyle/>
          <a:p>
            <a:r>
              <a:rPr lang="en-US" dirty="0" smtClean="0"/>
              <a:t>Problem: Purse seine nets from boats can catch dolphins along with tuna fish</a:t>
            </a:r>
            <a:br>
              <a:rPr lang="en-US" dirty="0" smtClean="0"/>
            </a:br>
            <a:r>
              <a:rPr lang="en-US" sz="1300" dirty="0" smtClean="0"/>
              <a:t>image source </a:t>
            </a:r>
            <a:r>
              <a:rPr lang="en-US" sz="1200" dirty="0" smtClean="0"/>
              <a:t>http</a:t>
            </a:r>
            <a:r>
              <a:rPr lang="en-US" sz="1200" dirty="0"/>
              <a:t>://www.crownprince.com/nets-tuna.htm</a:t>
            </a:r>
          </a:p>
        </p:txBody>
      </p:sp>
      <p:sp>
        <p:nvSpPr>
          <p:cNvPr id="3" name="Slide Number Placeholder 2"/>
          <p:cNvSpPr>
            <a:spLocks noGrp="1"/>
          </p:cNvSpPr>
          <p:nvPr>
            <p:ph type="sldNum" sz="quarter" idx="12"/>
          </p:nvPr>
        </p:nvSpPr>
        <p:spPr>
          <a:xfrm>
            <a:off x="8724899" y="6467477"/>
            <a:ext cx="381000" cy="365125"/>
          </a:xfrm>
        </p:spPr>
        <p:txBody>
          <a:bodyPr/>
          <a:lstStyle/>
          <a:p>
            <a:fld id="{AE41413C-6D03-4D32-8008-D7F8D8DF75DE}" type="slidenum">
              <a:rPr lang="en-US" smtClean="0"/>
              <a:t>20</a:t>
            </a:fld>
            <a:endParaRPr lang="en-US" dirty="0"/>
          </a:p>
        </p:txBody>
      </p:sp>
      <p:pic>
        <p:nvPicPr>
          <p:cNvPr id="4" name="Picture 4" descr="Purse Seine 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55335"/>
            <a:ext cx="812042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8466"/>
            <a:ext cx="838199" cy="670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957226"/>
            <a:ext cx="938467" cy="750774"/>
          </a:xfrm>
          <a:prstGeom prst="rect">
            <a:avLst/>
          </a:prstGeom>
          <a:noFill/>
          <a:extLst>
            <a:ext uri="{909E8E84-426E-40DD-AFC4-6F175D3DCCD1}">
              <a14:hiddenFill xmlns:a14="http://schemas.microsoft.com/office/drawing/2010/main">
                <a:solidFill>
                  <a:srgbClr val="FFFFFF"/>
                </a:solidFill>
              </a14:hiddenFill>
            </a:ext>
          </a:extLst>
        </p:spPr>
      </p:pic>
      <p:pic>
        <p:nvPicPr>
          <p:cNvPr id="31746" name="Picture 2" descr="tuna fi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226991"/>
            <a:ext cx="981075" cy="6111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416" y="-8467"/>
            <a:ext cx="1153583" cy="92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115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sldNum" sz="quarter" idx="10"/>
          </p:nvPr>
        </p:nvSpPr>
        <p:spPr>
          <a:xfrm>
            <a:off x="8604250" y="6400800"/>
            <a:ext cx="457200" cy="365125"/>
          </a:xfrm>
          <a:ln/>
        </p:spPr>
        <p:txBody>
          <a:bodyPr/>
          <a:lstStyle/>
          <a:p>
            <a:fld id="{C1C6E45B-ADD1-4821-BDE2-5B16AB70617B}" type="slidenum">
              <a:rPr lang="en-US" altLang="zh-CN"/>
              <a:pPr/>
              <a:t>21</a:t>
            </a:fld>
            <a:endParaRPr lang="en-US" altLang="zh-CN" dirty="0"/>
          </a:p>
        </p:txBody>
      </p:sp>
      <p:sp>
        <p:nvSpPr>
          <p:cNvPr id="23554" name="Rectangle 2"/>
          <p:cNvSpPr>
            <a:spLocks noChangeArrowheads="1"/>
          </p:cNvSpPr>
          <p:nvPr/>
        </p:nvSpPr>
        <p:spPr bwMode="auto">
          <a:xfrm>
            <a:off x="33867" y="469371"/>
            <a:ext cx="883285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28" tIns="0" rIns="-228528"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3600" b="1" dirty="0">
                <a:ea typeface="SimSun" pitchFamily="2" charset="-122"/>
              </a:rPr>
              <a:t>DECISION ALTERNATIVES</a:t>
            </a:r>
          </a:p>
          <a:p>
            <a:pPr algn="ctr" eaLnBrk="1" hangingPunct="1"/>
            <a:endParaRPr lang="en-US" altLang="zh-CN" sz="3600" b="1" dirty="0">
              <a:ea typeface="SimSun" pitchFamily="2" charset="-122"/>
            </a:endParaRPr>
          </a:p>
          <a:p>
            <a:pPr algn="ctr" eaLnBrk="1" hangingPunct="1"/>
            <a:endParaRPr lang="en-US" altLang="zh-CN" sz="2400" dirty="0">
              <a:solidFill>
                <a:srgbClr val="FF0000"/>
              </a:solidFill>
              <a:ea typeface="SimSun" pitchFamily="2" charset="-122"/>
            </a:endParaRPr>
          </a:p>
          <a:p>
            <a:pPr algn="ctr" eaLnBrk="1" hangingPunct="1"/>
            <a:endParaRPr lang="en-US" altLang="zh-CN" sz="2400" dirty="0">
              <a:solidFill>
                <a:srgbClr val="FF0000"/>
              </a:solidFill>
              <a:ea typeface="SimSun" pitchFamily="2" charset="-122"/>
            </a:endParaRPr>
          </a:p>
          <a:p>
            <a:pPr algn="ctr" eaLnBrk="1" hangingPunct="1"/>
            <a:r>
              <a:rPr lang="en-US" altLang="zh-CN" sz="2800" dirty="0">
                <a:solidFill>
                  <a:srgbClr val="FF0000"/>
                </a:solidFill>
                <a:ea typeface="SimSun" pitchFamily="2" charset="-122"/>
              </a:rPr>
              <a:t>Legal Quota</a:t>
            </a:r>
          </a:p>
          <a:p>
            <a:pPr algn="ctr" eaLnBrk="1" hangingPunct="1"/>
            <a:r>
              <a:rPr lang="en-US" altLang="zh-CN" sz="2800" dirty="0">
                <a:solidFill>
                  <a:srgbClr val="FF0000"/>
                </a:solidFill>
                <a:ea typeface="SimSun" pitchFamily="2" charset="-122"/>
              </a:rPr>
              <a:t>Maintain current practices and stay within legal limits</a:t>
            </a:r>
          </a:p>
          <a:p>
            <a:pPr algn="ctr" eaLnBrk="1" hangingPunct="1"/>
            <a:endParaRPr lang="en-US" altLang="zh-CN" sz="2800" dirty="0">
              <a:solidFill>
                <a:srgbClr val="FF0000"/>
              </a:solidFill>
              <a:ea typeface="SimSun" pitchFamily="2" charset="-122"/>
            </a:endParaRPr>
          </a:p>
          <a:p>
            <a:pPr algn="ctr" eaLnBrk="1" hangingPunct="1"/>
            <a:r>
              <a:rPr lang="en-US" altLang="zh-CN" sz="2800" dirty="0">
                <a:ea typeface="SimSun" pitchFamily="2" charset="-122"/>
              </a:rPr>
              <a:t>Limited Mortality</a:t>
            </a:r>
          </a:p>
          <a:p>
            <a:pPr algn="ctr" eaLnBrk="1" hangingPunct="1"/>
            <a:r>
              <a:rPr lang="en-US" altLang="zh-CN" sz="2800" dirty="0">
                <a:ea typeface="SimSun" pitchFamily="2" charset="-122"/>
              </a:rPr>
              <a:t>Step up efforts to reduce the number of dolphins killed</a:t>
            </a:r>
          </a:p>
          <a:p>
            <a:pPr algn="ctr" eaLnBrk="1" hangingPunct="1"/>
            <a:endParaRPr lang="en-US" altLang="zh-CN" sz="2800" dirty="0">
              <a:ea typeface="SimSun" pitchFamily="2" charset="-122"/>
            </a:endParaRPr>
          </a:p>
          <a:p>
            <a:pPr algn="ctr" eaLnBrk="1" hangingPunct="1"/>
            <a:r>
              <a:rPr lang="en-US" altLang="zh-CN" sz="2800" dirty="0">
                <a:solidFill>
                  <a:srgbClr val="00CC00"/>
                </a:solidFill>
                <a:ea typeface="SimSun" pitchFamily="2" charset="-122"/>
              </a:rPr>
              <a:t>Zero-Mortality</a:t>
            </a:r>
          </a:p>
          <a:p>
            <a:pPr algn="ctr" eaLnBrk="1" hangingPunct="1"/>
            <a:r>
              <a:rPr lang="en-US" altLang="zh-CN" sz="2800" dirty="0">
                <a:solidFill>
                  <a:srgbClr val="00CC00"/>
                </a:solidFill>
                <a:ea typeface="SimSun" pitchFamily="2" charset="-122"/>
              </a:rPr>
              <a:t>No fishing associated with setting nets on dolphins</a:t>
            </a:r>
          </a:p>
          <a:p>
            <a:pPr algn="ctr" eaLnBrk="1" hangingPunct="1"/>
            <a:endParaRPr lang="en-US" altLang="zh-CN" sz="2400" dirty="0">
              <a:solidFill>
                <a:srgbClr val="00CC00"/>
              </a:solidFill>
              <a:ea typeface="SimSun" pitchFamily="2" charset="-122"/>
            </a:endParaRPr>
          </a:p>
        </p:txBody>
      </p:sp>
      <p:pic>
        <p:nvPicPr>
          <p:cNvPr id="25602" name="Picture 2" descr="In this post i am gonna share some beautiful wallpapers of dolphin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20638"/>
            <a:ext cx="11430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n this post i am gonna share some beautiful wallpapers of dolphin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0416" y="-8467"/>
            <a:ext cx="1153583" cy="92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222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xfrm>
            <a:off x="8686800" y="6492875"/>
            <a:ext cx="457200" cy="365125"/>
          </a:xfrm>
          <a:ln/>
        </p:spPr>
        <p:txBody>
          <a:bodyPr/>
          <a:lstStyle/>
          <a:p>
            <a:fld id="{345CB390-E05C-4B4B-962B-1297D766A444}" type="slidenum">
              <a:rPr lang="en-US" altLang="zh-CN"/>
              <a:pPr/>
              <a:t>22</a:t>
            </a:fld>
            <a:endParaRPr lang="en-US" altLang="zh-CN" dirty="0"/>
          </a:p>
        </p:txBody>
      </p:sp>
      <p:sp>
        <p:nvSpPr>
          <p:cNvPr id="25602" name="Rectangle 2"/>
          <p:cNvSpPr>
            <a:spLocks noChangeArrowheads="1"/>
          </p:cNvSpPr>
          <p:nvPr/>
        </p:nvSpPr>
        <p:spPr bwMode="auto">
          <a:xfrm>
            <a:off x="228600" y="304800"/>
            <a:ext cx="8299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28" tIns="0" rIns="-228528"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sz="2400" b="1">
                <a:ea typeface="SimSun" pitchFamily="2" charset="-122"/>
              </a:rPr>
              <a:t>Decision Alternatives Rated for Fishing Fleet</a:t>
            </a:r>
            <a:endParaRPr lang="en-US" altLang="zh-CN" sz="4800" b="1">
              <a:ea typeface="SimSun" pitchFamily="2" charset="-122"/>
            </a:endParaRPr>
          </a:p>
        </p:txBody>
      </p:sp>
      <p:pic>
        <p:nvPicPr>
          <p:cNvPr id="2560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12292" t="5371" r="12273"/>
          <a:stretch>
            <a:fillRect/>
          </a:stretch>
        </p:blipFill>
        <p:spPr bwMode="auto">
          <a:xfrm>
            <a:off x="609600" y="1290638"/>
            <a:ext cx="8077200" cy="474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6594" y="0"/>
            <a:ext cx="837406" cy="669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1" y="6248400"/>
            <a:ext cx="6782594" cy="369332"/>
          </a:xfrm>
          <a:prstGeom prst="rect">
            <a:avLst/>
          </a:prstGeom>
          <a:noFill/>
        </p:spPr>
        <p:txBody>
          <a:bodyPr wrap="square" rtlCol="0">
            <a:spAutoFit/>
          </a:bodyPr>
          <a:lstStyle/>
          <a:p>
            <a:r>
              <a:rPr lang="en-US" dirty="0" smtClean="0">
                <a:solidFill>
                  <a:srgbClr val="00B050"/>
                </a:solidFill>
              </a:rPr>
              <a:t>+ favorable     </a:t>
            </a:r>
            <a:r>
              <a:rPr lang="en-US" dirty="0" smtClean="0"/>
              <a:t>0 neutral/balanced   ? insufficient info.    </a:t>
            </a:r>
            <a:r>
              <a:rPr lang="en-US" dirty="0" smtClean="0">
                <a:solidFill>
                  <a:srgbClr val="FF0000"/>
                </a:solidFill>
              </a:rPr>
              <a:t>- unfavorable</a:t>
            </a:r>
            <a:endParaRPr lang="en-US" dirty="0">
              <a:solidFill>
                <a:srgbClr val="FF0000"/>
              </a:solidFill>
            </a:endParaRPr>
          </a:p>
        </p:txBody>
      </p:sp>
      <p:pic>
        <p:nvPicPr>
          <p:cNvPr id="7"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416" y="-8467"/>
            <a:ext cx="1153583" cy="92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090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xfrm>
            <a:off x="8642350" y="6400800"/>
            <a:ext cx="381000" cy="365125"/>
          </a:xfrm>
          <a:ln/>
        </p:spPr>
        <p:txBody>
          <a:bodyPr/>
          <a:lstStyle/>
          <a:p>
            <a:fld id="{251EF538-3097-4464-A617-C2A05FE5F96F}" type="slidenum">
              <a:rPr lang="en-US" altLang="zh-CN"/>
              <a:pPr/>
              <a:t>23</a:t>
            </a:fld>
            <a:endParaRPr lang="en-US" altLang="zh-CN" dirty="0"/>
          </a:p>
        </p:txBody>
      </p:sp>
      <p:sp>
        <p:nvSpPr>
          <p:cNvPr id="26626" name="Rectangle 2"/>
          <p:cNvSpPr>
            <a:spLocks noChangeArrowheads="1"/>
          </p:cNvSpPr>
          <p:nvPr/>
        </p:nvSpPr>
        <p:spPr bwMode="auto">
          <a:xfrm>
            <a:off x="0" y="304800"/>
            <a:ext cx="88328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28" tIns="0" rIns="-228528"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400" b="1">
                <a:ea typeface="SimSun" pitchFamily="2" charset="-122"/>
              </a:rPr>
              <a:t>Decision Alternatives Rated for </a:t>
            </a:r>
          </a:p>
          <a:p>
            <a:pPr algn="ctr" eaLnBrk="1" hangingPunct="1"/>
            <a:r>
              <a:rPr lang="en-US" altLang="zh-CN" sz="2400" b="1">
                <a:ea typeface="SimSun" pitchFamily="2" charset="-122"/>
              </a:rPr>
              <a:t>Environmental Interest Groups</a:t>
            </a:r>
            <a:endParaRPr lang="en-US" altLang="zh-CN" sz="3200">
              <a:ea typeface="SimSun" pitchFamily="2" charset="-122"/>
            </a:endParaRPr>
          </a:p>
        </p:txBody>
      </p:sp>
      <p:pic>
        <p:nvPicPr>
          <p:cNvPr id="266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3303" t="10211" r="13545"/>
          <a:stretch>
            <a:fillRect/>
          </a:stretch>
        </p:blipFill>
        <p:spPr bwMode="auto">
          <a:xfrm>
            <a:off x="0" y="1143000"/>
            <a:ext cx="9144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799" y="0"/>
            <a:ext cx="829733" cy="6637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416" y="-8467"/>
            <a:ext cx="1153583" cy="92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913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sldNum" sz="quarter" idx="10"/>
          </p:nvPr>
        </p:nvSpPr>
        <p:spPr>
          <a:xfrm>
            <a:off x="8732308" y="6569075"/>
            <a:ext cx="347133" cy="288925"/>
          </a:xfrm>
          <a:ln/>
        </p:spPr>
        <p:txBody>
          <a:bodyPr/>
          <a:lstStyle/>
          <a:p>
            <a:fld id="{A981241C-AFD1-4913-814A-F18A08B5FF66}" type="slidenum">
              <a:rPr lang="en-US" altLang="zh-CN"/>
              <a:pPr/>
              <a:t>24</a:t>
            </a:fld>
            <a:endParaRPr lang="en-US" altLang="zh-CN" dirty="0"/>
          </a:p>
        </p:txBody>
      </p:sp>
      <p:sp>
        <p:nvSpPr>
          <p:cNvPr id="28674" name="Rectangle 2"/>
          <p:cNvSpPr>
            <a:spLocks noChangeArrowheads="1"/>
          </p:cNvSpPr>
          <p:nvPr/>
        </p:nvSpPr>
        <p:spPr bwMode="auto">
          <a:xfrm>
            <a:off x="0" y="320675"/>
            <a:ext cx="88328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28" tIns="0" rIns="-228528"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sz="2400" b="1">
                <a:solidFill>
                  <a:schemeClr val="accent1"/>
                </a:solidFill>
                <a:ea typeface="SimSun" pitchFamily="2" charset="-122"/>
              </a:rPr>
              <a:t>         </a:t>
            </a:r>
            <a:r>
              <a:rPr lang="en-US" altLang="zh-CN" sz="2400" b="1">
                <a:ea typeface="SimSun" pitchFamily="2" charset="-122"/>
              </a:rPr>
              <a:t>StarKist’s “Crisis Mode” Objectives Hierarchy</a:t>
            </a:r>
          </a:p>
          <a:p>
            <a:pPr algn="ctr" eaLnBrk="1" hangingPunct="1"/>
            <a:endParaRPr lang="en-US" altLang="zh-CN" sz="2400" b="1">
              <a:solidFill>
                <a:schemeClr val="accent1"/>
              </a:solidFill>
              <a:ea typeface="SimSun" pitchFamily="2" charset="-122"/>
            </a:endParaRPr>
          </a:p>
          <a:p>
            <a:pPr algn="ctr" eaLnBrk="1" hangingPunct="1"/>
            <a:endParaRPr lang="en-US" altLang="zh-CN" sz="2400">
              <a:solidFill>
                <a:srgbClr val="00CC00"/>
              </a:solidFill>
              <a:ea typeface="SimSun" pitchFamily="2" charset="-122"/>
            </a:endParaRPr>
          </a:p>
        </p:txBody>
      </p:sp>
      <p:pic>
        <p:nvPicPr>
          <p:cNvPr id="2867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13329" t="12189" r="13171"/>
          <a:stretch>
            <a:fillRect/>
          </a:stretch>
        </p:blipFill>
        <p:spPr bwMode="auto">
          <a:xfrm>
            <a:off x="685800" y="838200"/>
            <a:ext cx="8001000"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3"/>
          <p:cNvSpPr>
            <a:spLocks noChangeArrowheads="1"/>
          </p:cNvSpPr>
          <p:nvPr/>
        </p:nvSpPr>
        <p:spPr bwMode="auto">
          <a:xfrm>
            <a:off x="762000" y="5791200"/>
            <a:ext cx="7772400" cy="1066800"/>
          </a:xfrm>
          <a:prstGeom prst="rect">
            <a:avLst/>
          </a:prstGeom>
          <a:solidFill>
            <a:srgbClr val="E1F2F3">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000">
                <a:solidFill>
                  <a:srgbClr val="0000FF"/>
                </a:solidFill>
                <a:ea typeface="SimSun" pitchFamily="2" charset="-122"/>
              </a:rPr>
              <a:t>StarKist’s (1991) Dolphin Safe Policy</a:t>
            </a:r>
          </a:p>
          <a:p>
            <a:pPr algn="ctr" eaLnBrk="1" hangingPunct="1"/>
            <a:r>
              <a:rPr lang="en-US" altLang="zh-CN" sz="2000">
                <a:solidFill>
                  <a:srgbClr val="0000FF"/>
                </a:solidFill>
                <a:ea typeface="SimSun" pitchFamily="2" charset="-122"/>
              </a:rPr>
              <a:t>"StarKist will not buy any tuna caught in association with </a:t>
            </a:r>
          </a:p>
          <a:p>
            <a:pPr algn="ctr" eaLnBrk="1" hangingPunct="1"/>
            <a:r>
              <a:rPr lang="en-US" altLang="zh-CN" sz="2000">
                <a:solidFill>
                  <a:srgbClr val="0000FF"/>
                </a:solidFill>
                <a:ea typeface="SimSun" pitchFamily="2" charset="-122"/>
              </a:rPr>
              <a:t>dolphins in the Eastern Tropical Pacific."</a:t>
            </a:r>
            <a:endParaRPr lang="en-US" altLang="zh-CN" sz="1600">
              <a:ea typeface="SimSun" pitchFamily="2" charset="-122"/>
            </a:endParaRPr>
          </a:p>
        </p:txBody>
      </p:sp>
      <p:pic>
        <p:nvPicPr>
          <p:cNvPr id="30722"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4008" y="-8467"/>
            <a:ext cx="772583" cy="6180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416" y="-8467"/>
            <a:ext cx="1153583" cy="92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9322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Grp="1" noChangeArrowheads="1"/>
          </p:cNvSpPr>
          <p:nvPr>
            <p:ph type="sldNum" sz="quarter" idx="11"/>
          </p:nvPr>
        </p:nvSpPr>
        <p:spPr>
          <a:xfrm>
            <a:off x="8610600" y="6324600"/>
            <a:ext cx="381000" cy="365125"/>
          </a:xfrm>
        </p:spPr>
        <p:txBody>
          <a:bodyPr/>
          <a:lstStyle/>
          <a:p>
            <a:fld id="{A25C12AE-B201-41FD-9D1C-333A863A891B}" type="slidenum">
              <a:rPr lang="en-US" altLang="zh-CN"/>
              <a:pPr/>
              <a:t>25</a:t>
            </a:fld>
            <a:endParaRPr lang="en-US" altLang="zh-CN" dirty="0"/>
          </a:p>
        </p:txBody>
      </p:sp>
      <p:sp>
        <p:nvSpPr>
          <p:cNvPr id="154626" name="Rectangle 2"/>
          <p:cNvSpPr>
            <a:spLocks noGrp="1" noChangeArrowheads="1"/>
          </p:cNvSpPr>
          <p:nvPr>
            <p:ph type="title" idx="4294967295"/>
          </p:nvPr>
        </p:nvSpPr>
        <p:spPr>
          <a:xfrm>
            <a:off x="1524000" y="381000"/>
            <a:ext cx="8534400" cy="685800"/>
          </a:xfrm>
        </p:spPr>
        <p:txBody>
          <a:bodyPr>
            <a:normAutofit fontScale="90000"/>
          </a:bodyPr>
          <a:lstStyle/>
          <a:p>
            <a:pPr algn="ctr"/>
            <a:r>
              <a:rPr lang="en-US" altLang="zh-CN" smtClean="0">
                <a:solidFill>
                  <a:schemeClr val="tx1"/>
                </a:solidFill>
                <a:ea typeface="SimSun" pitchFamily="2" charset="-122"/>
              </a:rPr>
              <a:t>Home Depot Case</a:t>
            </a:r>
          </a:p>
        </p:txBody>
      </p:sp>
      <p:grpSp>
        <p:nvGrpSpPr>
          <p:cNvPr id="154628" name="Group 4"/>
          <p:cNvGrpSpPr>
            <a:grpSpLocks/>
          </p:cNvGrpSpPr>
          <p:nvPr/>
        </p:nvGrpSpPr>
        <p:grpSpPr bwMode="auto">
          <a:xfrm>
            <a:off x="228600" y="152399"/>
            <a:ext cx="8229600" cy="5160963"/>
            <a:chOff x="432" y="1152"/>
            <a:chExt cx="4866" cy="2600"/>
          </a:xfrm>
        </p:grpSpPr>
        <p:pic>
          <p:nvPicPr>
            <p:cNvPr id="154629" name="Picture 5" descr="top_right_header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 y="2136"/>
              <a:ext cx="552" cy="720"/>
            </a:xfrm>
            <a:prstGeom prst="rect">
              <a:avLst/>
            </a:prstGeom>
            <a:noFill/>
            <a:extLst>
              <a:ext uri="{909E8E84-426E-40DD-AFC4-6F175D3DCCD1}">
                <a14:hiddenFill xmlns:a14="http://schemas.microsoft.com/office/drawing/2010/main">
                  <a:solidFill>
                    <a:srgbClr val="FFFFFF"/>
                  </a:solidFill>
                </a14:hiddenFill>
              </a:ext>
            </a:extLst>
          </p:spPr>
        </p:pic>
        <p:grpSp>
          <p:nvGrpSpPr>
            <p:cNvPr id="154630" name="Group 6"/>
            <p:cNvGrpSpPr>
              <a:grpSpLocks/>
            </p:cNvGrpSpPr>
            <p:nvPr/>
          </p:nvGrpSpPr>
          <p:grpSpPr bwMode="auto">
            <a:xfrm>
              <a:off x="432" y="1152"/>
              <a:ext cx="2880" cy="2600"/>
              <a:chOff x="2592" y="1086"/>
              <a:chExt cx="2880" cy="2600"/>
            </a:xfrm>
          </p:grpSpPr>
          <p:grpSp>
            <p:nvGrpSpPr>
              <p:cNvPr id="154631" name="Group 7"/>
              <p:cNvGrpSpPr>
                <a:grpSpLocks/>
              </p:cNvGrpSpPr>
              <p:nvPr/>
            </p:nvGrpSpPr>
            <p:grpSpPr bwMode="auto">
              <a:xfrm>
                <a:off x="3594" y="2016"/>
                <a:ext cx="816" cy="816"/>
                <a:chOff x="2590" y="1440"/>
                <a:chExt cx="812" cy="832"/>
              </a:xfrm>
            </p:grpSpPr>
            <p:pic>
              <p:nvPicPr>
                <p:cNvPr id="154632" name="Picture 8" descr="logotop_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1440"/>
                  <a:ext cx="810" cy="258"/>
                </a:xfrm>
                <a:prstGeom prst="rect">
                  <a:avLst/>
                </a:prstGeom>
                <a:noFill/>
                <a:extLst>
                  <a:ext uri="{909E8E84-426E-40DD-AFC4-6F175D3DCCD1}">
                    <a14:hiddenFill xmlns:a14="http://schemas.microsoft.com/office/drawing/2010/main">
                      <a:solidFill>
                        <a:srgbClr val="FFFFFF"/>
                      </a:solidFill>
                    </a14:hiddenFill>
                  </a:ext>
                </a:extLst>
              </p:spPr>
            </p:pic>
            <p:pic>
              <p:nvPicPr>
                <p:cNvPr id="154633" name="Picture 9" descr="logobot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 y="1696"/>
                  <a:ext cx="810" cy="576"/>
                </a:xfrm>
                <a:prstGeom prst="rect">
                  <a:avLst/>
                </a:prstGeom>
                <a:noFill/>
                <a:extLst>
                  <a:ext uri="{909E8E84-426E-40DD-AFC4-6F175D3DCCD1}">
                    <a14:hiddenFill xmlns:a14="http://schemas.microsoft.com/office/drawing/2010/main">
                      <a:solidFill>
                        <a:srgbClr val="FFFFFF"/>
                      </a:solidFill>
                    </a14:hiddenFill>
                  </a:ext>
                </a:extLst>
              </p:spPr>
            </p:pic>
          </p:grpSp>
          <p:pic>
            <p:nvPicPr>
              <p:cNvPr id="154634" name="Picture 10" descr="DSCN2498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2" y="2592"/>
                <a:ext cx="818" cy="614"/>
              </a:xfrm>
              <a:prstGeom prst="rect">
                <a:avLst/>
              </a:prstGeom>
              <a:noFill/>
              <a:extLst>
                <a:ext uri="{909E8E84-426E-40DD-AFC4-6F175D3DCCD1}">
                  <a14:hiddenFill xmlns:a14="http://schemas.microsoft.com/office/drawing/2010/main">
                    <a:solidFill>
                      <a:srgbClr val="FFFFFF"/>
                    </a:solidFill>
                  </a14:hiddenFill>
                </a:ext>
              </a:extLst>
            </p:spPr>
          </p:pic>
          <p:pic>
            <p:nvPicPr>
              <p:cNvPr id="154635" name="Picture 11" descr="DSCN2453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8" y="1086"/>
                <a:ext cx="818" cy="614"/>
              </a:xfrm>
              <a:prstGeom prst="rect">
                <a:avLst/>
              </a:prstGeom>
              <a:noFill/>
              <a:extLst>
                <a:ext uri="{909E8E84-426E-40DD-AFC4-6F175D3DCCD1}">
                  <a14:hiddenFill xmlns:a14="http://schemas.microsoft.com/office/drawing/2010/main">
                    <a:solidFill>
                      <a:srgbClr val="FFFFFF"/>
                    </a:solidFill>
                  </a14:hiddenFill>
                </a:ext>
              </a:extLst>
            </p:spPr>
          </p:pic>
          <p:pic>
            <p:nvPicPr>
              <p:cNvPr id="154636" name="Picture 12" descr="DSCN2446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2" y="1680"/>
                <a:ext cx="818" cy="614"/>
              </a:xfrm>
              <a:prstGeom prst="rect">
                <a:avLst/>
              </a:prstGeom>
              <a:noFill/>
              <a:extLst>
                <a:ext uri="{909E8E84-426E-40DD-AFC4-6F175D3DCCD1}">
                  <a14:hiddenFill xmlns:a14="http://schemas.microsoft.com/office/drawing/2010/main">
                    <a:solidFill>
                      <a:srgbClr val="FFFFFF"/>
                    </a:solidFill>
                  </a14:hiddenFill>
                </a:ext>
              </a:extLst>
            </p:spPr>
          </p:pic>
          <p:pic>
            <p:nvPicPr>
              <p:cNvPr id="154637" name="Picture 13" descr="DSCN2248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4" y="2592"/>
                <a:ext cx="818" cy="614"/>
              </a:xfrm>
              <a:prstGeom prst="rect">
                <a:avLst/>
              </a:prstGeom>
              <a:noFill/>
              <a:extLst>
                <a:ext uri="{909E8E84-426E-40DD-AFC4-6F175D3DCCD1}">
                  <a14:hiddenFill xmlns:a14="http://schemas.microsoft.com/office/drawing/2010/main">
                    <a:solidFill>
                      <a:srgbClr val="FFFFFF"/>
                    </a:solidFill>
                  </a14:hiddenFill>
                </a:ext>
              </a:extLst>
            </p:spPr>
          </p:pic>
          <p:pic>
            <p:nvPicPr>
              <p:cNvPr id="154638" name="Picture 14" descr="DSCN2276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8" y="3072"/>
                <a:ext cx="818" cy="614"/>
              </a:xfrm>
              <a:prstGeom prst="rect">
                <a:avLst/>
              </a:prstGeom>
              <a:noFill/>
              <a:extLst>
                <a:ext uri="{909E8E84-426E-40DD-AFC4-6F175D3DCCD1}">
                  <a14:hiddenFill xmlns:a14="http://schemas.microsoft.com/office/drawing/2010/main">
                    <a:solidFill>
                      <a:srgbClr val="FFFFFF"/>
                    </a:solidFill>
                  </a14:hiddenFill>
                </a:ext>
              </a:extLst>
            </p:spPr>
          </p:pic>
          <p:pic>
            <p:nvPicPr>
              <p:cNvPr id="154639" name="Picture 15" descr="DSCN2321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4" y="1680"/>
                <a:ext cx="818" cy="614"/>
              </a:xfrm>
              <a:prstGeom prst="rect">
                <a:avLst/>
              </a:prstGeom>
              <a:noFill/>
              <a:extLst>
                <a:ext uri="{909E8E84-426E-40DD-AFC4-6F175D3DCCD1}">
                  <a14:hiddenFill xmlns:a14="http://schemas.microsoft.com/office/drawing/2010/main">
                    <a:solidFill>
                      <a:srgbClr val="FFFFFF"/>
                    </a:solidFill>
                  </a14:hiddenFill>
                </a:ext>
              </a:extLst>
            </p:spPr>
          </p:pic>
        </p:grpSp>
        <p:sp>
          <p:nvSpPr>
            <p:cNvPr id="154640" name="AutoShape 16"/>
            <p:cNvSpPr>
              <a:spLocks noChangeArrowheads="1"/>
            </p:cNvSpPr>
            <p:nvPr/>
          </p:nvSpPr>
          <p:spPr bwMode="auto">
            <a:xfrm>
              <a:off x="3360" y="2208"/>
              <a:ext cx="1344" cy="576"/>
            </a:xfrm>
            <a:prstGeom prst="notchedRightArrow">
              <a:avLst>
                <a:gd name="adj1" fmla="val 50000"/>
                <a:gd name="adj2" fmla="val 58333"/>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b="1">
                  <a:solidFill>
                    <a:schemeClr val="bg1"/>
                  </a:solidFill>
                  <a:latin typeface="Times New Roman" pitchFamily="18" charset="0"/>
                </a:rPr>
                <a:t>Sell Land?</a:t>
              </a:r>
            </a:p>
          </p:txBody>
        </p:sp>
      </p:grpSp>
      <p:sp>
        <p:nvSpPr>
          <p:cNvPr id="154641" name="Text Box 17"/>
          <p:cNvSpPr txBox="1">
            <a:spLocks noChangeArrowheads="1"/>
          </p:cNvSpPr>
          <p:nvPr/>
        </p:nvSpPr>
        <p:spPr bwMode="auto">
          <a:xfrm>
            <a:off x="88489" y="5338762"/>
            <a:ext cx="8961043"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80000"/>
              </a:lnSpc>
              <a:spcBef>
                <a:spcPct val="20000"/>
              </a:spcBef>
            </a:pPr>
            <a:r>
              <a:rPr lang="en-US" altLang="en-US" sz="2000" dirty="0"/>
              <a:t>Feng, T., L. R. Keller, X. Zheng. 2008.</a:t>
            </a:r>
            <a:r>
              <a:rPr lang="en-US" altLang="en-US" dirty="0"/>
              <a:t> Modeling Multi-Objective Multi-Stakeholder </a:t>
            </a:r>
          </a:p>
          <a:p>
            <a:pPr eaLnBrk="0" hangingPunct="0">
              <a:lnSpc>
                <a:spcPct val="80000"/>
              </a:lnSpc>
              <a:spcBef>
                <a:spcPct val="20000"/>
              </a:spcBef>
            </a:pPr>
            <a:r>
              <a:rPr lang="en-US" altLang="en-US" dirty="0"/>
              <a:t>Decisions: A Case-Exercise Approach. </a:t>
            </a:r>
            <a:r>
              <a:rPr lang="en-US" altLang="en-US" u="sng" dirty="0"/>
              <a:t>INFORMS Transactions on Education</a:t>
            </a:r>
            <a:r>
              <a:rPr lang="en-US" altLang="en-US" dirty="0"/>
              <a:t> </a:t>
            </a:r>
            <a:r>
              <a:rPr lang="en-US" altLang="en-US" b="1" dirty="0"/>
              <a:t>8</a:t>
            </a:r>
            <a:r>
              <a:rPr lang="en-US" altLang="en-US" dirty="0"/>
              <a:t>(3) </a:t>
            </a:r>
            <a:r>
              <a:rPr lang="en-US" altLang="en-US" sz="1200" dirty="0"/>
              <a:t>103-114,</a:t>
            </a:r>
            <a:r>
              <a:rPr lang="en-US" altLang="en-US" dirty="0"/>
              <a:t> </a:t>
            </a:r>
          </a:p>
          <a:p>
            <a:pPr eaLnBrk="0" hangingPunct="0">
              <a:lnSpc>
                <a:spcPct val="80000"/>
              </a:lnSpc>
              <a:spcBef>
                <a:spcPct val="20000"/>
              </a:spcBef>
            </a:pPr>
            <a:r>
              <a:rPr lang="en-US" altLang="en-US" dirty="0" smtClean="0"/>
              <a:t>(</a:t>
            </a:r>
            <a:r>
              <a:rPr lang="en-US" altLang="en-US" dirty="0" smtClean="0">
                <a:hlinkClick r:id="rId11"/>
              </a:rPr>
              <a:t>http</a:t>
            </a:r>
            <a:r>
              <a:rPr lang="en-US" altLang="en-US" dirty="0">
                <a:hlinkClick r:id="rId11"/>
              </a:rPr>
              <a:t>://ite.pubs.informs.org</a:t>
            </a:r>
            <a:r>
              <a:rPr lang="en-US" altLang="en-US" dirty="0" smtClean="0">
                <a:hlinkClick r:id="rId11"/>
              </a:rPr>
              <a:t>/</a:t>
            </a:r>
            <a:r>
              <a:rPr lang="en-US" altLang="en-US" dirty="0" smtClean="0"/>
              <a:t>, </a:t>
            </a:r>
            <a:r>
              <a:rPr lang="en-US" altLang="en-US" dirty="0" smtClean="0">
                <a:hlinkClick r:id="rId12"/>
              </a:rPr>
              <a:t>http</a:t>
            </a:r>
            <a:r>
              <a:rPr lang="en-US" altLang="en-US" dirty="0">
                <a:hlinkClick r:id="rId12"/>
              </a:rPr>
              <a:t>://</a:t>
            </a:r>
            <a:r>
              <a:rPr lang="en-US" altLang="en-US" dirty="0" smtClean="0">
                <a:hlinkClick r:id="rId12"/>
              </a:rPr>
              <a:t>pubsonline.informs.org/doi/abs/10.1287/ited.1080.0012</a:t>
            </a:r>
            <a:endParaRPr lang="en-US" altLang="en-US" dirty="0" smtClean="0"/>
          </a:p>
          <a:p>
            <a:pPr eaLnBrk="0" hangingPunct="0">
              <a:lnSpc>
                <a:spcPct val="80000"/>
              </a:lnSpc>
              <a:spcBef>
                <a:spcPct val="20000"/>
              </a:spcBef>
            </a:pPr>
            <a:r>
              <a:rPr lang="en-US" altLang="en-US" dirty="0" smtClean="0"/>
              <a:t>supplemental </a:t>
            </a:r>
            <a:r>
              <a:rPr lang="en-US" altLang="en-US" dirty="0"/>
              <a:t>files: HomeDepotTeachingNote.pdf (for instructors), </a:t>
            </a:r>
            <a:r>
              <a:rPr lang="en-US" altLang="en-US" dirty="0" smtClean="0"/>
              <a:t>Excel </a:t>
            </a:r>
            <a:r>
              <a:rPr lang="en-US" altLang="en-US" dirty="0"/>
              <a:t>file. F</a:t>
            </a:r>
            <a:r>
              <a:rPr lang="en-US" altLang="en-US" dirty="0" smtClean="0"/>
              <a:t>iles also at </a:t>
            </a:r>
          </a:p>
          <a:p>
            <a:pPr>
              <a:defRPr/>
            </a:pPr>
            <a:r>
              <a:rPr lang="en-US" altLang="en-US" dirty="0" smtClean="0">
                <a:hlinkClick r:id="rId13"/>
              </a:rPr>
              <a:t>http</a:t>
            </a:r>
            <a:r>
              <a:rPr lang="en-US" altLang="en-US" dirty="0">
                <a:hlinkClick r:id="rId13"/>
              </a:rPr>
              <a:t>://faculty.sites.uci.edu/lrkeller/classes</a:t>
            </a:r>
            <a:r>
              <a:rPr lang="en-US" altLang="en-US" dirty="0" smtClean="0">
                <a:hlinkClick r:id="rId13"/>
              </a:rPr>
              <a:t>/</a:t>
            </a:r>
            <a:endParaRPr lang="en-US" altLang="en-US" dirty="0"/>
          </a:p>
          <a:p>
            <a:endParaRPr lang="en-US" altLang="en-US" dirty="0"/>
          </a:p>
        </p:txBody>
      </p:sp>
      <p:pic>
        <p:nvPicPr>
          <p:cNvPr id="18" name="Picture 17" descr="top_right_header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784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a:xfrm>
            <a:off x="8593667" y="6400800"/>
            <a:ext cx="457200" cy="365125"/>
          </a:xfrm>
        </p:spPr>
        <p:txBody>
          <a:bodyPr/>
          <a:lstStyle/>
          <a:p>
            <a:fld id="{4218F3DF-D9E2-4D41-92AA-8393A993D5DF}" type="slidenum">
              <a:rPr lang="en-US" altLang="zh-CN"/>
              <a:pPr/>
              <a:t>26</a:t>
            </a:fld>
            <a:endParaRPr lang="en-US" altLang="zh-CN" dirty="0"/>
          </a:p>
        </p:txBody>
      </p:sp>
      <p:sp>
        <p:nvSpPr>
          <p:cNvPr id="155650" name="Rectangle 2"/>
          <p:cNvSpPr>
            <a:spLocks noGrp="1" noChangeArrowheads="1"/>
          </p:cNvSpPr>
          <p:nvPr>
            <p:ph type="title" idx="4294967295"/>
          </p:nvPr>
        </p:nvSpPr>
        <p:spPr>
          <a:xfrm>
            <a:off x="381000" y="660400"/>
            <a:ext cx="8534400" cy="685800"/>
          </a:xfrm>
        </p:spPr>
        <p:txBody>
          <a:bodyPr>
            <a:normAutofit fontScale="90000"/>
          </a:bodyPr>
          <a:lstStyle/>
          <a:p>
            <a:pPr algn="ctr"/>
            <a:r>
              <a:rPr lang="en-US" altLang="zh-CN" smtClean="0">
                <a:solidFill>
                  <a:schemeClr val="tx1"/>
                </a:solidFill>
                <a:ea typeface="SimSun" pitchFamily="2" charset="-122"/>
              </a:rPr>
              <a:t>Background</a:t>
            </a:r>
          </a:p>
        </p:txBody>
      </p:sp>
      <p:sp>
        <p:nvSpPr>
          <p:cNvPr id="155651" name="Line 3"/>
          <p:cNvSpPr>
            <a:spLocks noChangeShapeType="1"/>
          </p:cNvSpPr>
          <p:nvPr/>
        </p:nvSpPr>
        <p:spPr bwMode="auto">
          <a:xfrm>
            <a:off x="0" y="1371600"/>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652" name="Rectangle 4"/>
          <p:cNvSpPr>
            <a:spLocks noGrp="1" noChangeArrowheads="1"/>
          </p:cNvSpPr>
          <p:nvPr>
            <p:ph type="body" idx="4294967295"/>
          </p:nvPr>
        </p:nvSpPr>
        <p:spPr>
          <a:xfrm>
            <a:off x="76200" y="1600200"/>
            <a:ext cx="90678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77500" lnSpcReduction="20000"/>
          </a:bodyPr>
          <a:lstStyle/>
          <a:p>
            <a:pPr marL="0" indent="0" algn="ctr">
              <a:buNone/>
            </a:pPr>
            <a:r>
              <a:rPr lang="en-US" altLang="zh-CN" sz="4200" b="1" dirty="0" smtClean="0">
                <a:solidFill>
                  <a:srgbClr val="008000"/>
                </a:solidFill>
                <a:latin typeface="Times New Roman" pitchFamily="18" charset="0"/>
                <a:ea typeface="SimSun" pitchFamily="2" charset="-122"/>
              </a:rPr>
              <a:t>Home Depot proposed to open a </a:t>
            </a:r>
            <a:endParaRPr lang="en-US" altLang="zh-CN" sz="4200" b="1" dirty="0" smtClean="0">
              <a:solidFill>
                <a:srgbClr val="008000"/>
              </a:solidFill>
              <a:latin typeface="Times New Roman" pitchFamily="18" charset="0"/>
              <a:ea typeface="SimSun" pitchFamily="2" charset="-122"/>
            </a:endParaRPr>
          </a:p>
          <a:p>
            <a:pPr marL="0" indent="0" algn="ctr">
              <a:buNone/>
            </a:pPr>
            <a:r>
              <a:rPr lang="en-US" altLang="zh-CN" sz="4200" b="1" dirty="0" smtClean="0">
                <a:solidFill>
                  <a:srgbClr val="008000"/>
                </a:solidFill>
                <a:latin typeface="Times New Roman" pitchFamily="18" charset="0"/>
                <a:ea typeface="SimSun" pitchFamily="2" charset="-122"/>
              </a:rPr>
              <a:t>retail building supply store </a:t>
            </a:r>
          </a:p>
          <a:p>
            <a:pPr marL="0" indent="0" algn="ctr">
              <a:buNone/>
            </a:pPr>
            <a:r>
              <a:rPr lang="en-US" altLang="zh-CN" sz="4200" b="1" dirty="0" smtClean="0">
                <a:solidFill>
                  <a:srgbClr val="008000"/>
                </a:solidFill>
                <a:latin typeface="Times New Roman" pitchFamily="18" charset="0"/>
                <a:ea typeface="SimSun" pitchFamily="2" charset="-122"/>
              </a:rPr>
              <a:t>in </a:t>
            </a:r>
            <a:r>
              <a:rPr lang="en-US" altLang="zh-CN" sz="4200" b="1" dirty="0" smtClean="0">
                <a:solidFill>
                  <a:srgbClr val="008000"/>
                </a:solidFill>
                <a:latin typeface="Times New Roman" pitchFamily="18" charset="0"/>
                <a:ea typeface="SimSun" pitchFamily="2" charset="-122"/>
              </a:rPr>
              <a:t>San Juan Capistrano, </a:t>
            </a:r>
            <a:r>
              <a:rPr lang="en-US" altLang="zh-CN" sz="4200" b="1" dirty="0" smtClean="0">
                <a:solidFill>
                  <a:srgbClr val="008000"/>
                </a:solidFill>
                <a:latin typeface="Times New Roman" pitchFamily="18" charset="0"/>
                <a:ea typeface="SimSun" pitchFamily="2" charset="-122"/>
              </a:rPr>
              <a:t>California USA</a:t>
            </a:r>
            <a:endParaRPr lang="en-US" altLang="zh-CN" sz="4200" b="1" dirty="0" smtClean="0">
              <a:solidFill>
                <a:srgbClr val="008000"/>
              </a:solidFill>
              <a:latin typeface="Times New Roman" pitchFamily="18" charset="0"/>
              <a:ea typeface="SimSun" pitchFamily="2" charset="-122"/>
            </a:endParaRPr>
          </a:p>
          <a:p>
            <a:pPr>
              <a:spcBef>
                <a:spcPct val="0"/>
              </a:spcBef>
            </a:pPr>
            <a:endParaRPr lang="en-US" altLang="zh-CN" sz="1800" b="1" dirty="0" smtClean="0">
              <a:solidFill>
                <a:srgbClr val="008000"/>
              </a:solidFill>
              <a:latin typeface="Times New Roman" pitchFamily="18" charset="0"/>
              <a:ea typeface="SimSun" pitchFamily="2" charset="-122"/>
            </a:endParaRPr>
          </a:p>
          <a:p>
            <a:pPr marL="0" indent="0" algn="ctr">
              <a:buNone/>
            </a:pPr>
            <a:endParaRPr lang="en-US" altLang="zh-CN" b="1" dirty="0" smtClean="0">
              <a:solidFill>
                <a:srgbClr val="008000"/>
              </a:solidFill>
              <a:latin typeface="Times New Roman" charset="0"/>
              <a:ea typeface="宋体" pitchFamily="2" charset="-122"/>
            </a:endParaRPr>
          </a:p>
          <a:p>
            <a:pPr marL="0" indent="0" algn="ctr">
              <a:buNone/>
            </a:pPr>
            <a:r>
              <a:rPr lang="en-US" altLang="zh-CN" b="1" dirty="0" smtClean="0">
                <a:solidFill>
                  <a:srgbClr val="008000"/>
                </a:solidFill>
                <a:latin typeface="Times New Roman" charset="0"/>
                <a:ea typeface="宋体" pitchFamily="2" charset="-122"/>
              </a:rPr>
              <a:t>The </a:t>
            </a:r>
            <a:r>
              <a:rPr lang="en-US" altLang="zh-CN" b="1" dirty="0">
                <a:solidFill>
                  <a:srgbClr val="008000"/>
                </a:solidFill>
                <a:latin typeface="Times New Roman" charset="0"/>
                <a:ea typeface="宋体" pitchFamily="2" charset="-122"/>
              </a:rPr>
              <a:t>new store would be </a:t>
            </a:r>
            <a:r>
              <a:rPr lang="en-US" altLang="zh-CN" b="1" dirty="0" smtClean="0">
                <a:solidFill>
                  <a:srgbClr val="008000"/>
                </a:solidFill>
                <a:latin typeface="Times New Roman" charset="0"/>
                <a:ea typeface="宋体" pitchFamily="2" charset="-122"/>
              </a:rPr>
              <a:t>on 15 acres </a:t>
            </a:r>
            <a:r>
              <a:rPr lang="en-US" altLang="zh-CN" b="1" dirty="0">
                <a:solidFill>
                  <a:srgbClr val="008000"/>
                </a:solidFill>
                <a:latin typeface="Times New Roman" charset="0"/>
                <a:ea typeface="宋体" pitchFamily="2" charset="-122"/>
              </a:rPr>
              <a:t>in a strip of industrial land.</a:t>
            </a:r>
          </a:p>
          <a:p>
            <a:pPr marL="0" indent="0">
              <a:buNone/>
            </a:pPr>
            <a:endParaRPr lang="en-US" altLang="zh-CN" b="1" dirty="0" smtClean="0">
              <a:solidFill>
                <a:srgbClr val="008000"/>
              </a:solidFill>
              <a:latin typeface="Times New Roman" pitchFamily="18" charset="0"/>
              <a:ea typeface="SimSun" pitchFamily="2" charset="-122"/>
            </a:endParaRPr>
          </a:p>
          <a:p>
            <a:pPr marL="0" indent="0">
              <a:buNone/>
            </a:pPr>
            <a:r>
              <a:rPr lang="en-US" altLang="zh-CN" b="1" dirty="0" smtClean="0">
                <a:solidFill>
                  <a:srgbClr val="008000"/>
                </a:solidFill>
                <a:latin typeface="Times New Roman" pitchFamily="18" charset="0"/>
                <a:ea typeface="SimSun" pitchFamily="2" charset="-122"/>
              </a:rPr>
              <a:t>Home </a:t>
            </a:r>
            <a:r>
              <a:rPr lang="en-US" altLang="zh-CN" b="1" dirty="0" smtClean="0">
                <a:solidFill>
                  <a:srgbClr val="008000"/>
                </a:solidFill>
                <a:latin typeface="Times New Roman" pitchFamily="18" charset="0"/>
                <a:ea typeface="SimSun" pitchFamily="2" charset="-122"/>
              </a:rPr>
              <a:t>Depot </a:t>
            </a:r>
            <a:r>
              <a:rPr lang="en-US" altLang="zh-CN" b="1" dirty="0" smtClean="0">
                <a:solidFill>
                  <a:srgbClr val="008000"/>
                </a:solidFill>
                <a:latin typeface="Times New Roman" pitchFamily="18" charset="0"/>
                <a:ea typeface="SimSun" pitchFamily="2" charset="-122"/>
              </a:rPr>
              <a:t>owned two </a:t>
            </a:r>
            <a:r>
              <a:rPr lang="en-US" altLang="zh-CN" b="1" dirty="0" smtClean="0">
                <a:solidFill>
                  <a:srgbClr val="008000"/>
                </a:solidFill>
                <a:latin typeface="Times New Roman" pitchFamily="18" charset="0"/>
                <a:ea typeface="SimSun" pitchFamily="2" charset="-122"/>
              </a:rPr>
              <a:t>acres of this land</a:t>
            </a:r>
            <a:r>
              <a:rPr lang="en-US" altLang="zh-CN" b="1" dirty="0" smtClean="0">
                <a:solidFill>
                  <a:srgbClr val="008000"/>
                </a:solidFill>
                <a:latin typeface="Times New Roman" pitchFamily="18" charset="0"/>
                <a:ea typeface="SimSun" pitchFamily="2" charset="-122"/>
              </a:rPr>
              <a:t>.</a:t>
            </a:r>
          </a:p>
          <a:p>
            <a:pPr marL="0" indent="0">
              <a:buNone/>
            </a:pPr>
            <a:r>
              <a:rPr lang="en-US" altLang="zh-CN" b="1" dirty="0" smtClean="0">
                <a:solidFill>
                  <a:srgbClr val="008000"/>
                </a:solidFill>
                <a:latin typeface="Times New Roman" pitchFamily="18" charset="0"/>
                <a:ea typeface="SimSun" pitchFamily="2" charset="-122"/>
              </a:rPr>
              <a:t>The </a:t>
            </a:r>
            <a:r>
              <a:rPr lang="en-US" altLang="zh-CN" b="1" dirty="0" smtClean="0">
                <a:solidFill>
                  <a:srgbClr val="008000"/>
                </a:solidFill>
                <a:latin typeface="Times New Roman" pitchFamily="18" charset="0"/>
                <a:ea typeface="SimSun" pitchFamily="2" charset="-122"/>
              </a:rPr>
              <a:t>rest of the land was owned by the city, and would need to </a:t>
            </a:r>
            <a:r>
              <a:rPr lang="en-US" altLang="zh-CN" b="1" dirty="0" smtClean="0">
                <a:solidFill>
                  <a:srgbClr val="008000"/>
                </a:solidFill>
                <a:latin typeface="Times New Roman" pitchFamily="18" charset="0"/>
                <a:ea typeface="SimSun" pitchFamily="2" charset="-122"/>
              </a:rPr>
              <a:t>be bought.</a:t>
            </a:r>
            <a:endParaRPr lang="en-US" altLang="zh-CN" b="1" dirty="0" smtClean="0">
              <a:solidFill>
                <a:srgbClr val="008000"/>
              </a:solidFill>
              <a:latin typeface="Times New Roman" pitchFamily="18" charset="0"/>
              <a:ea typeface="SimSun" pitchFamily="2" charset="-122"/>
            </a:endParaRPr>
          </a:p>
        </p:txBody>
      </p:sp>
      <p:pic>
        <p:nvPicPr>
          <p:cNvPr id="155653" name="Picture 5" descr="The Home Dep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
            <a:ext cx="2657475" cy="774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op_right_header_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037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a:xfrm>
            <a:off x="8686800" y="6477000"/>
            <a:ext cx="381000" cy="320675"/>
          </a:xfrm>
        </p:spPr>
        <p:txBody>
          <a:bodyPr/>
          <a:lstStyle/>
          <a:p>
            <a:fld id="{ECB182B8-4081-4DFC-B2E3-01D1B9668DBC}" type="slidenum">
              <a:rPr lang="en-US" altLang="zh-CN"/>
              <a:pPr/>
              <a:t>27</a:t>
            </a:fld>
            <a:endParaRPr lang="en-US" altLang="zh-CN" dirty="0"/>
          </a:p>
        </p:txBody>
      </p:sp>
      <p:sp>
        <p:nvSpPr>
          <p:cNvPr id="156674" name="Rectangle 2"/>
          <p:cNvSpPr>
            <a:spLocks noGrp="1" noChangeArrowheads="1"/>
          </p:cNvSpPr>
          <p:nvPr>
            <p:ph type="title" idx="4294967295"/>
          </p:nvPr>
        </p:nvSpPr>
        <p:spPr>
          <a:xfrm>
            <a:off x="381000" y="660400"/>
            <a:ext cx="8534400" cy="685800"/>
          </a:xfrm>
        </p:spPr>
        <p:txBody>
          <a:bodyPr>
            <a:normAutofit fontScale="90000"/>
          </a:bodyPr>
          <a:lstStyle/>
          <a:p>
            <a:pPr algn="ctr"/>
            <a:r>
              <a:rPr lang="en-US" altLang="zh-CN" smtClean="0">
                <a:solidFill>
                  <a:schemeClr val="tx1"/>
                </a:solidFill>
                <a:ea typeface="SimSun" pitchFamily="2" charset="-122"/>
              </a:rPr>
              <a:t>Background</a:t>
            </a:r>
          </a:p>
        </p:txBody>
      </p:sp>
      <p:sp>
        <p:nvSpPr>
          <p:cNvPr id="156675" name="Line 3"/>
          <p:cNvSpPr>
            <a:spLocks noChangeShapeType="1"/>
          </p:cNvSpPr>
          <p:nvPr/>
        </p:nvSpPr>
        <p:spPr bwMode="auto">
          <a:xfrm>
            <a:off x="0" y="1371600"/>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76" name="Rectangle 4"/>
          <p:cNvSpPr>
            <a:spLocks noGrp="1" noChangeArrowheads="1"/>
          </p:cNvSpPr>
          <p:nvPr>
            <p:ph type="body" idx="4294967295"/>
          </p:nvPr>
        </p:nvSpPr>
        <p:spPr>
          <a:xfrm>
            <a:off x="457200" y="1600200"/>
            <a:ext cx="85344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b="1" dirty="0" smtClean="0">
                <a:solidFill>
                  <a:srgbClr val="008000"/>
                </a:solidFill>
                <a:latin typeface="Times New Roman" pitchFamily="18" charset="0"/>
                <a:ea typeface="SimSun" pitchFamily="2" charset="-122"/>
              </a:rPr>
              <a:t>The city would get $9 Million if it sells Home Depot the 13 acres.</a:t>
            </a:r>
          </a:p>
          <a:p>
            <a:pPr>
              <a:spcBef>
                <a:spcPct val="0"/>
              </a:spcBef>
            </a:pPr>
            <a:endParaRPr lang="en-US" altLang="zh-CN" sz="1800" b="1" dirty="0" smtClean="0">
              <a:solidFill>
                <a:srgbClr val="008000"/>
              </a:solidFill>
              <a:latin typeface="Times New Roman" pitchFamily="18" charset="0"/>
              <a:ea typeface="SimSun" pitchFamily="2" charset="-122"/>
            </a:endParaRPr>
          </a:p>
          <a:p>
            <a:r>
              <a:rPr lang="en-US" altLang="zh-CN" b="1" dirty="0" smtClean="0">
                <a:solidFill>
                  <a:srgbClr val="008000"/>
                </a:solidFill>
                <a:latin typeface="Times New Roman" pitchFamily="18" charset="0"/>
                <a:ea typeface="SimSun" pitchFamily="2" charset="-122"/>
              </a:rPr>
              <a:t>Many were concerned that a “big box store” would destroy its historical small town feeling.</a:t>
            </a:r>
          </a:p>
          <a:p>
            <a:endParaRPr lang="en-US" altLang="zh-CN" sz="1800" b="1" dirty="0" smtClean="0">
              <a:solidFill>
                <a:srgbClr val="008000"/>
              </a:solidFill>
              <a:latin typeface="Times New Roman" pitchFamily="18" charset="0"/>
              <a:ea typeface="SimSun" pitchFamily="2" charset="-122"/>
            </a:endParaRPr>
          </a:p>
          <a:p>
            <a:r>
              <a:rPr lang="en-US" altLang="zh-CN" b="1" dirty="0" smtClean="0">
                <a:solidFill>
                  <a:srgbClr val="008000"/>
                </a:solidFill>
                <a:latin typeface="Times New Roman" pitchFamily="18" charset="0"/>
                <a:ea typeface="SimSun" pitchFamily="2" charset="-122"/>
              </a:rPr>
              <a:t>Nearby residents also worry that a Home Depot would cause traffic jams, pollute the air, produce noise and block ocean breezes.</a:t>
            </a:r>
          </a:p>
        </p:txBody>
      </p:sp>
      <p:pic>
        <p:nvPicPr>
          <p:cNvPr id="156677" name="Picture 5" descr="The Home Dep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
            <a:ext cx="2657475" cy="774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op_right_header_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0482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660400"/>
            <a:ext cx="8534400" cy="685800"/>
          </a:xfrm>
        </p:spPr>
        <p:txBody>
          <a:bodyPr>
            <a:normAutofit fontScale="90000"/>
          </a:bodyPr>
          <a:lstStyle/>
          <a:p>
            <a:pPr algn="ctr"/>
            <a:r>
              <a:rPr lang="en-US" altLang="zh-CN" smtClean="0">
                <a:ea typeface="宋体" pitchFamily="2" charset="-122"/>
              </a:rPr>
              <a:t>Home Depot Case</a:t>
            </a:r>
          </a:p>
        </p:txBody>
      </p:sp>
      <p:sp>
        <p:nvSpPr>
          <p:cNvPr id="7171" name="Text Box 3"/>
          <p:cNvSpPr txBox="1">
            <a:spLocks noChangeArrowheads="1"/>
          </p:cNvSpPr>
          <p:nvPr/>
        </p:nvSpPr>
        <p:spPr bwMode="auto">
          <a:xfrm>
            <a:off x="304800" y="1524000"/>
            <a:ext cx="80772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2800" b="1" dirty="0">
                <a:ea typeface="宋体" pitchFamily="2" charset="-122"/>
              </a:rPr>
              <a:t>Alternatives</a:t>
            </a:r>
          </a:p>
          <a:p>
            <a:pPr eaLnBrk="1" hangingPunct="1">
              <a:spcBef>
                <a:spcPct val="0"/>
              </a:spcBef>
              <a:buFontTx/>
              <a:buNone/>
            </a:pPr>
            <a:endParaRPr lang="en-US" altLang="zh-CN" sz="900" b="1" dirty="0">
              <a:solidFill>
                <a:srgbClr val="008000"/>
              </a:solidFill>
              <a:ea typeface="宋体" pitchFamily="2" charset="-122"/>
            </a:endParaRPr>
          </a:p>
          <a:p>
            <a:pPr eaLnBrk="1" hangingPunct="1">
              <a:spcBef>
                <a:spcPct val="0"/>
              </a:spcBef>
              <a:buFontTx/>
              <a:buNone/>
            </a:pPr>
            <a:r>
              <a:rPr lang="en-US" altLang="zh-CN" sz="2400" b="1" dirty="0">
                <a:solidFill>
                  <a:srgbClr val="008000"/>
                </a:solidFill>
                <a:ea typeface="宋体" pitchFamily="2" charset="-122"/>
              </a:rPr>
              <a:t>Build Home Depot</a:t>
            </a:r>
          </a:p>
          <a:p>
            <a:pPr eaLnBrk="1" hangingPunct="1">
              <a:spcBef>
                <a:spcPct val="0"/>
              </a:spcBef>
              <a:buFontTx/>
              <a:buNone/>
            </a:pPr>
            <a:r>
              <a:rPr lang="en-US" altLang="zh-CN" sz="2400" b="1" dirty="0">
                <a:solidFill>
                  <a:srgbClr val="008000"/>
                </a:solidFill>
                <a:ea typeface="宋体" pitchFamily="2" charset="-122"/>
              </a:rPr>
              <a:t>Don’t develop the land</a:t>
            </a:r>
          </a:p>
          <a:p>
            <a:pPr eaLnBrk="1" hangingPunct="1">
              <a:spcBef>
                <a:spcPct val="0"/>
              </a:spcBef>
              <a:buFontTx/>
              <a:buNone/>
            </a:pPr>
            <a:r>
              <a:rPr lang="en-US" altLang="zh-CN" sz="2400" b="1" dirty="0">
                <a:solidFill>
                  <a:srgbClr val="008000"/>
                </a:solidFill>
                <a:ea typeface="宋体" pitchFamily="2" charset="-122"/>
              </a:rPr>
              <a:t>Build a recreational vehicle park</a:t>
            </a:r>
          </a:p>
          <a:p>
            <a:pPr eaLnBrk="1" hangingPunct="1">
              <a:spcBef>
                <a:spcPct val="0"/>
              </a:spcBef>
              <a:buFontTx/>
              <a:buNone/>
            </a:pPr>
            <a:r>
              <a:rPr lang="en-US" altLang="zh-CN" sz="2400" b="1" dirty="0">
                <a:solidFill>
                  <a:srgbClr val="008000"/>
                </a:solidFill>
                <a:ea typeface="宋体" pitchFamily="2" charset="-122"/>
              </a:rPr>
              <a:t>Build specialty retail facilities</a:t>
            </a:r>
          </a:p>
        </p:txBody>
      </p:sp>
      <p:sp>
        <p:nvSpPr>
          <p:cNvPr id="7172" name="Line 4"/>
          <p:cNvSpPr>
            <a:spLocks noChangeShapeType="1"/>
          </p:cNvSpPr>
          <p:nvPr/>
        </p:nvSpPr>
        <p:spPr bwMode="auto">
          <a:xfrm>
            <a:off x="0" y="1371600"/>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5"/>
          <p:cNvSpPr txBox="1">
            <a:spLocks noChangeArrowheads="1"/>
          </p:cNvSpPr>
          <p:nvPr/>
        </p:nvSpPr>
        <p:spPr bwMode="auto">
          <a:xfrm>
            <a:off x="2209800" y="3717708"/>
            <a:ext cx="6705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lnSpc>
                <a:spcPct val="90000"/>
              </a:lnSpc>
              <a:spcBef>
                <a:spcPct val="0"/>
              </a:spcBef>
              <a:buFontTx/>
              <a:buNone/>
              <a:defRPr/>
            </a:pPr>
            <a:r>
              <a:rPr lang="en-US" altLang="zh-CN" b="1" dirty="0" smtClean="0">
                <a:ea typeface="宋体" pitchFamily="2" charset="-122"/>
              </a:rPr>
              <a:t>Stakeholders (assign 6 student groups)</a:t>
            </a:r>
            <a:endParaRPr lang="en-US" altLang="zh-CN" b="1" dirty="0" smtClean="0">
              <a:ea typeface="宋体" pitchFamily="2" charset="-122"/>
            </a:endParaRPr>
          </a:p>
          <a:p>
            <a:pPr marL="457200" lvl="1" indent="0">
              <a:lnSpc>
                <a:spcPct val="90000"/>
              </a:lnSpc>
              <a:spcBef>
                <a:spcPct val="0"/>
              </a:spcBef>
              <a:buFontTx/>
              <a:buNone/>
              <a:defRPr/>
            </a:pPr>
            <a:r>
              <a:rPr lang="en-US" altLang="zh-CN" sz="2000" b="1" dirty="0" smtClean="0">
                <a:solidFill>
                  <a:srgbClr val="008000"/>
                </a:solidFill>
                <a:latin typeface="Times New Roman" pitchFamily="18" charset="0"/>
                <a:ea typeface="宋体" pitchFamily="2" charset="-122"/>
              </a:rPr>
              <a:t/>
            </a:r>
            <a:br>
              <a:rPr lang="en-US" altLang="zh-CN" sz="2000" b="1" dirty="0" smtClean="0">
                <a:solidFill>
                  <a:srgbClr val="008000"/>
                </a:solidFill>
                <a:latin typeface="Times New Roman" pitchFamily="18" charset="0"/>
                <a:ea typeface="宋体" pitchFamily="2" charset="-122"/>
              </a:rPr>
            </a:br>
            <a:r>
              <a:rPr lang="en-US" altLang="zh-CN" sz="2400" b="1" kern="0" dirty="0" smtClean="0">
                <a:solidFill>
                  <a:srgbClr val="0000FF"/>
                </a:solidFill>
                <a:latin typeface="Times New Roman" pitchFamily="18" charset="0"/>
                <a:ea typeface="宋体" pitchFamily="2" charset="-122"/>
              </a:rPr>
              <a:t>City of San Juan Capistrano</a:t>
            </a:r>
          </a:p>
          <a:p>
            <a:pPr marL="457200" lvl="1" indent="0">
              <a:lnSpc>
                <a:spcPct val="90000"/>
              </a:lnSpc>
              <a:spcBef>
                <a:spcPct val="0"/>
              </a:spcBef>
              <a:buFontTx/>
              <a:buNone/>
              <a:defRPr/>
            </a:pPr>
            <a:r>
              <a:rPr lang="en-US" altLang="zh-CN" sz="2400" b="1" kern="0" dirty="0" smtClean="0">
                <a:solidFill>
                  <a:srgbClr val="008080"/>
                </a:solidFill>
                <a:latin typeface="Times New Roman" pitchFamily="18" charset="0"/>
                <a:ea typeface="宋体" pitchFamily="2" charset="-122"/>
              </a:rPr>
              <a:t>Competing Local Small Businesses</a:t>
            </a:r>
            <a:r>
              <a:rPr lang="en-US" altLang="zh-CN" sz="2400" kern="0" dirty="0" smtClean="0">
                <a:latin typeface="Times New Roman" pitchFamily="18" charset="0"/>
                <a:ea typeface="宋体" pitchFamily="2" charset="-122"/>
              </a:rPr>
              <a:t> </a:t>
            </a:r>
          </a:p>
          <a:p>
            <a:pPr marL="457200" lvl="1" indent="0">
              <a:lnSpc>
                <a:spcPct val="90000"/>
              </a:lnSpc>
              <a:spcBef>
                <a:spcPct val="0"/>
              </a:spcBef>
              <a:buFontTx/>
              <a:buNone/>
              <a:defRPr/>
            </a:pPr>
            <a:r>
              <a:rPr lang="en-US" altLang="zh-CN" sz="2400" b="1" kern="0" dirty="0" smtClean="0">
                <a:solidFill>
                  <a:srgbClr val="008000"/>
                </a:solidFill>
                <a:latin typeface="Times New Roman" pitchFamily="18" charset="0"/>
                <a:ea typeface="宋体" pitchFamily="2" charset="-122"/>
              </a:rPr>
              <a:t>Complementary Local Small Businesses</a:t>
            </a:r>
            <a:r>
              <a:rPr lang="en-US" altLang="zh-CN" sz="2400" kern="0" dirty="0" smtClean="0">
                <a:latin typeface="Times New Roman" pitchFamily="18" charset="0"/>
                <a:ea typeface="宋体" pitchFamily="2" charset="-122"/>
              </a:rPr>
              <a:t> </a:t>
            </a:r>
          </a:p>
          <a:p>
            <a:pPr marL="457200" lvl="1" indent="0">
              <a:lnSpc>
                <a:spcPct val="90000"/>
              </a:lnSpc>
              <a:spcBef>
                <a:spcPct val="0"/>
              </a:spcBef>
              <a:buFontTx/>
              <a:buNone/>
              <a:defRPr/>
            </a:pPr>
            <a:r>
              <a:rPr lang="en-US" altLang="zh-CN" sz="2400" b="1" kern="0" dirty="0" smtClean="0">
                <a:solidFill>
                  <a:srgbClr val="800000"/>
                </a:solidFill>
                <a:latin typeface="Times New Roman" pitchFamily="18" charset="0"/>
                <a:ea typeface="宋体" pitchFamily="2" charset="-122"/>
              </a:rPr>
              <a:t>Home Depot</a:t>
            </a:r>
            <a:r>
              <a:rPr lang="en-US" altLang="zh-CN" sz="2400" kern="0" dirty="0" smtClean="0">
                <a:latin typeface="Times New Roman" pitchFamily="18" charset="0"/>
                <a:ea typeface="宋体" pitchFamily="2" charset="-122"/>
              </a:rPr>
              <a:t> </a:t>
            </a:r>
          </a:p>
          <a:p>
            <a:pPr marL="457200" lvl="1" indent="0">
              <a:lnSpc>
                <a:spcPct val="90000"/>
              </a:lnSpc>
              <a:spcBef>
                <a:spcPct val="0"/>
              </a:spcBef>
              <a:buFontTx/>
              <a:buNone/>
              <a:defRPr/>
            </a:pPr>
            <a:r>
              <a:rPr lang="en-US" altLang="zh-CN" sz="2400" b="1" kern="0" dirty="0" smtClean="0">
                <a:solidFill>
                  <a:srgbClr val="FF3300"/>
                </a:solidFill>
                <a:latin typeface="Times New Roman" pitchFamily="18" charset="0"/>
                <a:ea typeface="宋体" pitchFamily="2" charset="-122"/>
              </a:rPr>
              <a:t>Nearby Residents</a:t>
            </a:r>
            <a:r>
              <a:rPr lang="en-US" altLang="zh-CN" sz="2400" kern="0" dirty="0" smtClean="0">
                <a:latin typeface="Times New Roman" pitchFamily="18" charset="0"/>
                <a:ea typeface="宋体" pitchFamily="2" charset="-122"/>
              </a:rPr>
              <a:t> </a:t>
            </a:r>
          </a:p>
          <a:p>
            <a:pPr marL="457200" lvl="1" indent="0">
              <a:lnSpc>
                <a:spcPct val="90000"/>
              </a:lnSpc>
              <a:spcBef>
                <a:spcPct val="0"/>
              </a:spcBef>
              <a:buFontTx/>
              <a:buNone/>
              <a:defRPr/>
            </a:pPr>
            <a:r>
              <a:rPr lang="en-US" altLang="zh-CN" sz="2400" b="1" kern="0" dirty="0" smtClean="0">
                <a:latin typeface="Times New Roman" pitchFamily="18" charset="0"/>
                <a:ea typeface="宋体" pitchFamily="2" charset="-122"/>
              </a:rPr>
              <a:t>Other Area Residents</a:t>
            </a:r>
            <a:endParaRPr lang="en-US" altLang="zh-CN" sz="2400" b="1" kern="0" dirty="0">
              <a:solidFill>
                <a:srgbClr val="008000"/>
              </a:solidFill>
              <a:latin typeface="Times New Roman" pitchFamily="18" charset="0"/>
              <a:ea typeface="宋体" pitchFamily="2" charset="-122"/>
            </a:endParaRPr>
          </a:p>
        </p:txBody>
      </p:sp>
      <p:sp>
        <p:nvSpPr>
          <p:cNvPr id="2" name="Slide Number Placeholder 1"/>
          <p:cNvSpPr>
            <a:spLocks noGrp="1"/>
          </p:cNvSpPr>
          <p:nvPr>
            <p:ph type="sldNum" sz="quarter" idx="12"/>
          </p:nvPr>
        </p:nvSpPr>
        <p:spPr>
          <a:xfrm>
            <a:off x="8729133" y="6400800"/>
            <a:ext cx="381000" cy="396875"/>
          </a:xfrm>
        </p:spPr>
        <p:txBody>
          <a:bodyPr/>
          <a:lstStyle/>
          <a:p>
            <a:fld id="{AE41413C-6D03-4D32-8008-D7F8D8DF75DE}" type="slidenum">
              <a:rPr lang="en-US" smtClean="0"/>
              <a:t>28</a:t>
            </a:fld>
            <a:endParaRPr lang="en-US" dirty="0"/>
          </a:p>
        </p:txBody>
      </p:sp>
      <p:pic>
        <p:nvPicPr>
          <p:cNvPr id="7" name="Picture 6" descr="top_right_header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730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660400"/>
            <a:ext cx="8534400" cy="685800"/>
          </a:xfrm>
        </p:spPr>
        <p:txBody>
          <a:bodyPr>
            <a:normAutofit fontScale="90000"/>
          </a:bodyPr>
          <a:lstStyle/>
          <a:p>
            <a:pPr algn="ctr"/>
            <a:r>
              <a:rPr lang="en-US" altLang="zh-CN" smtClean="0">
                <a:ea typeface="宋体" pitchFamily="2" charset="-122"/>
              </a:rPr>
              <a:t>Case Instructions</a:t>
            </a:r>
          </a:p>
        </p:txBody>
      </p:sp>
      <p:sp>
        <p:nvSpPr>
          <p:cNvPr id="16387" name="Line 3"/>
          <p:cNvSpPr>
            <a:spLocks noChangeShapeType="1"/>
          </p:cNvSpPr>
          <p:nvPr/>
        </p:nvSpPr>
        <p:spPr bwMode="auto">
          <a:xfrm>
            <a:off x="0" y="1371600"/>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8" name="Rectangle 4"/>
          <p:cNvSpPr>
            <a:spLocks noGrp="1" noChangeArrowheads="1"/>
          </p:cNvSpPr>
          <p:nvPr>
            <p:ph type="body" idx="1"/>
          </p:nvPr>
        </p:nvSpPr>
        <p:spPr>
          <a:xfrm>
            <a:off x="533400" y="1524000"/>
            <a:ext cx="8458200" cy="4876800"/>
          </a:xfrm>
          <a:noFill/>
        </p:spPr>
        <p:txBody>
          <a:bodyPr>
            <a:normAutofit fontScale="92500" lnSpcReduction="10000"/>
          </a:bodyPr>
          <a:lstStyle/>
          <a:p>
            <a:pPr>
              <a:lnSpc>
                <a:spcPct val="90000"/>
              </a:lnSpc>
            </a:pPr>
            <a:r>
              <a:rPr lang="en-US" altLang="zh-CN" sz="3200" b="1" dirty="0" smtClean="0">
                <a:solidFill>
                  <a:srgbClr val="008000"/>
                </a:solidFill>
                <a:latin typeface="Times New Roman" charset="0"/>
                <a:ea typeface="MS UI Gothic" pitchFamily="34" charset="-128"/>
              </a:rPr>
              <a:t>Ask the groups to:</a:t>
            </a:r>
          </a:p>
          <a:p>
            <a:pPr lvl="1">
              <a:lnSpc>
                <a:spcPct val="90000"/>
              </a:lnSpc>
            </a:pPr>
            <a:r>
              <a:rPr lang="en-US" altLang="zh-CN" b="1" dirty="0" smtClean="0">
                <a:solidFill>
                  <a:srgbClr val="008000"/>
                </a:solidFill>
                <a:latin typeface="Times New Roman" charset="0"/>
                <a:ea typeface="宋体" pitchFamily="2" charset="-122"/>
              </a:rPr>
              <a:t>Brainstorm the objectives of the stakeholder.  Create a hierarchy of objectives by grouping related objectives.</a:t>
            </a:r>
          </a:p>
          <a:p>
            <a:pPr lvl="1">
              <a:lnSpc>
                <a:spcPct val="90000"/>
              </a:lnSpc>
            </a:pPr>
            <a:r>
              <a:rPr lang="en-US" altLang="zh-CN" b="1" dirty="0" smtClean="0">
                <a:solidFill>
                  <a:srgbClr val="008000"/>
                </a:solidFill>
                <a:latin typeface="Times New Roman" charset="0"/>
                <a:ea typeface="宋体" pitchFamily="2" charset="-122"/>
              </a:rPr>
              <a:t>Put the objectives in the spreadsheet.</a:t>
            </a:r>
          </a:p>
          <a:p>
            <a:pPr lvl="1">
              <a:lnSpc>
                <a:spcPct val="90000"/>
              </a:lnSpc>
            </a:pPr>
            <a:r>
              <a:rPr lang="en-US" altLang="zh-CN" b="1" dirty="0" smtClean="0">
                <a:solidFill>
                  <a:srgbClr val="008000"/>
                </a:solidFill>
                <a:latin typeface="Times New Roman" charset="0"/>
                <a:ea typeface="宋体" pitchFamily="2" charset="-122"/>
              </a:rPr>
              <a:t>Rate the options’ performance on each objective on a scale from 0 to 10.</a:t>
            </a:r>
          </a:p>
          <a:p>
            <a:pPr lvl="1">
              <a:lnSpc>
                <a:spcPct val="90000"/>
              </a:lnSpc>
            </a:pPr>
            <a:r>
              <a:rPr lang="en-US" altLang="zh-CN" b="1" dirty="0" smtClean="0">
                <a:solidFill>
                  <a:srgbClr val="008000"/>
                </a:solidFill>
                <a:latin typeface="Times New Roman" charset="0"/>
                <a:ea typeface="宋体" pitchFamily="2" charset="-122"/>
              </a:rPr>
              <a:t>Make their own judgment of the “raw swing weights” to put on the lowest level objectives. </a:t>
            </a:r>
          </a:p>
          <a:p>
            <a:pPr lvl="1">
              <a:lnSpc>
                <a:spcPct val="90000"/>
              </a:lnSpc>
            </a:pPr>
            <a:r>
              <a:rPr lang="en-US" altLang="zh-CN" b="1" dirty="0" smtClean="0">
                <a:solidFill>
                  <a:srgbClr val="008000"/>
                </a:solidFill>
                <a:latin typeface="Times New Roman" charset="0"/>
                <a:ea typeface="宋体" pitchFamily="2" charset="-122"/>
              </a:rPr>
              <a:t>Answer </a:t>
            </a:r>
            <a:r>
              <a:rPr lang="en-US" altLang="zh-CN" b="1" dirty="0" smtClean="0">
                <a:solidFill>
                  <a:srgbClr val="008000"/>
                </a:solidFill>
                <a:latin typeface="Times New Roman" charset="0"/>
                <a:ea typeface="宋体" pitchFamily="2" charset="-122"/>
              </a:rPr>
              <a:t>questions </a:t>
            </a:r>
            <a:r>
              <a:rPr lang="en-US" altLang="zh-CN" b="1" dirty="0" smtClean="0">
                <a:solidFill>
                  <a:srgbClr val="008000"/>
                </a:solidFill>
                <a:latin typeface="Times New Roman" charset="0"/>
                <a:ea typeface="宋体" pitchFamily="2" charset="-122"/>
              </a:rPr>
              <a:t>and determine the best option based on the analysis.</a:t>
            </a:r>
          </a:p>
          <a:p>
            <a:pPr lvl="1">
              <a:lnSpc>
                <a:spcPct val="90000"/>
              </a:lnSpc>
            </a:pPr>
            <a:r>
              <a:rPr lang="en-US" altLang="zh-CN" b="1" dirty="0" smtClean="0">
                <a:solidFill>
                  <a:srgbClr val="008000"/>
                </a:solidFill>
                <a:latin typeface="Times New Roman" charset="0"/>
                <a:ea typeface="宋体" pitchFamily="2" charset="-122"/>
              </a:rPr>
              <a:t>Post </a:t>
            </a:r>
            <a:r>
              <a:rPr lang="en-US" altLang="zh-CN" b="1" dirty="0" smtClean="0">
                <a:solidFill>
                  <a:srgbClr val="008000"/>
                </a:solidFill>
                <a:latin typeface="Times New Roman" charset="0"/>
                <a:ea typeface="宋体" pitchFamily="2" charset="-122"/>
              </a:rPr>
              <a:t>completed </a:t>
            </a:r>
            <a:r>
              <a:rPr lang="en-US" altLang="zh-CN" b="1" dirty="0" smtClean="0">
                <a:solidFill>
                  <a:srgbClr val="008000"/>
                </a:solidFill>
                <a:latin typeface="Times New Roman" charset="0"/>
                <a:ea typeface="宋体" pitchFamily="2" charset="-122"/>
              </a:rPr>
              <a:t>spreadsheet file to </a:t>
            </a:r>
            <a:r>
              <a:rPr lang="en-US" altLang="zh-CN" b="1" dirty="0" smtClean="0">
                <a:solidFill>
                  <a:srgbClr val="008000"/>
                </a:solidFill>
                <a:latin typeface="Times New Roman" charset="0"/>
                <a:ea typeface="宋体" pitchFamily="2" charset="-122"/>
              </a:rPr>
              <a:t>share</a:t>
            </a:r>
            <a:r>
              <a:rPr lang="en-US" altLang="zh-CN" b="1" dirty="0" smtClean="0">
                <a:solidFill>
                  <a:srgbClr val="008000"/>
                </a:solidFill>
                <a:latin typeface="Times New Roman" charset="0"/>
                <a:ea typeface="宋体" pitchFamily="2" charset="-122"/>
              </a:rPr>
              <a:t>. </a:t>
            </a:r>
          </a:p>
        </p:txBody>
      </p:sp>
      <p:sp>
        <p:nvSpPr>
          <p:cNvPr id="2" name="Slide Number Placeholder 1"/>
          <p:cNvSpPr>
            <a:spLocks noGrp="1"/>
          </p:cNvSpPr>
          <p:nvPr>
            <p:ph type="sldNum" sz="quarter" idx="12"/>
          </p:nvPr>
        </p:nvSpPr>
        <p:spPr>
          <a:xfrm>
            <a:off x="8610600" y="6400800"/>
            <a:ext cx="381000" cy="365125"/>
          </a:xfrm>
        </p:spPr>
        <p:txBody>
          <a:bodyPr/>
          <a:lstStyle/>
          <a:p>
            <a:fld id="{AE41413C-6D03-4D32-8008-D7F8D8DF75DE}" type="slidenum">
              <a:rPr lang="en-US" smtClean="0"/>
              <a:t>29</a:t>
            </a:fld>
            <a:endParaRPr lang="en-US" dirty="0"/>
          </a:p>
        </p:txBody>
      </p:sp>
      <p:pic>
        <p:nvPicPr>
          <p:cNvPr id="6" name="Picture 5" descr="top_right_header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889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a:xfrm>
            <a:off x="8381999" y="6324600"/>
            <a:ext cx="531813" cy="365125"/>
          </a:xfrm>
        </p:spPr>
        <p:txBody>
          <a:bodyPr/>
          <a:lstStyle/>
          <a:p>
            <a:fld id="{AEC664F1-9DE4-4035-8F9A-EBF9699893E7}" type="slidenum">
              <a:rPr lang="en-US" altLang="zh-CN"/>
              <a:pPr/>
              <a:t>3</a:t>
            </a:fld>
            <a:endParaRPr lang="en-US" altLang="zh-CN" dirty="0"/>
          </a:p>
        </p:txBody>
      </p:sp>
      <p:sp>
        <p:nvSpPr>
          <p:cNvPr id="193538" name="Rectangle 2"/>
          <p:cNvSpPr>
            <a:spLocks noGrp="1" noChangeArrowheads="1"/>
          </p:cNvSpPr>
          <p:nvPr>
            <p:ph type="title" idx="4294967295"/>
          </p:nvPr>
        </p:nvSpPr>
        <p:spPr>
          <a:xfrm>
            <a:off x="-274290" y="304800"/>
            <a:ext cx="8610600" cy="990600"/>
          </a:xfrm>
        </p:spPr>
        <p:txBody>
          <a:bodyPr>
            <a:normAutofit fontScale="90000"/>
          </a:bodyPr>
          <a:lstStyle/>
          <a:p>
            <a:pPr>
              <a:lnSpc>
                <a:spcPct val="95000"/>
              </a:lnSpc>
            </a:pPr>
            <a:r>
              <a:rPr lang="en-US" altLang="en-US" sz="4400" i="1" dirty="0" smtClean="0">
                <a:solidFill>
                  <a:schemeClr val="tx1"/>
                </a:solidFill>
              </a:rPr>
              <a:t>Keeney’s Personal Objectives</a:t>
            </a:r>
            <a:r>
              <a:rPr lang="en-US" altLang="en-US" sz="2800" i="1" dirty="0" smtClean="0">
                <a:solidFill>
                  <a:schemeClr val="tx1"/>
                </a:solidFill>
              </a:rPr>
              <a:t/>
            </a:r>
            <a:br>
              <a:rPr lang="en-US" altLang="en-US" sz="2800" i="1" dirty="0" smtClean="0">
                <a:solidFill>
                  <a:schemeClr val="tx1"/>
                </a:solidFill>
              </a:rPr>
            </a:br>
            <a:endParaRPr lang="en-US" altLang="en-US" sz="2800" i="1" dirty="0" smtClean="0">
              <a:solidFill>
                <a:schemeClr val="tx1"/>
              </a:solidFill>
            </a:endParaRPr>
          </a:p>
        </p:txBody>
      </p:sp>
      <p:pic>
        <p:nvPicPr>
          <p:cNvPr id="193539" name="Picture 3" descr="A photo of the auth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072" y="152400"/>
            <a:ext cx="1222742" cy="1447800"/>
          </a:xfrm>
          <a:prstGeom prst="rect">
            <a:avLst/>
          </a:prstGeom>
          <a:noFill/>
          <a:extLst>
            <a:ext uri="{909E8E84-426E-40DD-AFC4-6F175D3DCCD1}">
              <a14:hiddenFill xmlns:a14="http://schemas.microsoft.com/office/drawing/2010/main">
                <a:solidFill>
                  <a:srgbClr val="FFFFFF"/>
                </a:solidFill>
              </a14:hiddenFill>
            </a:ext>
          </a:extLst>
        </p:spPr>
      </p:pic>
      <p:sp>
        <p:nvSpPr>
          <p:cNvPr id="193540" name="Rectangle 4"/>
          <p:cNvSpPr>
            <a:spLocks noChangeArrowheads="1"/>
          </p:cNvSpPr>
          <p:nvPr/>
        </p:nvSpPr>
        <p:spPr bwMode="auto">
          <a:xfrm>
            <a:off x="990600" y="1600200"/>
            <a:ext cx="7923213"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dirty="0"/>
              <a:t>Maximize my quality of life</a:t>
            </a:r>
          </a:p>
          <a:p>
            <a:endParaRPr lang="en-US" altLang="en-US" sz="3600" b="1" dirty="0"/>
          </a:p>
          <a:p>
            <a:r>
              <a:rPr lang="en-US" altLang="en-US" sz="3600" b="1" dirty="0" smtClean="0">
                <a:solidFill>
                  <a:srgbClr val="FF0000"/>
                </a:solidFill>
              </a:rPr>
              <a:t>Enjoy </a:t>
            </a:r>
            <a:r>
              <a:rPr lang="en-US" altLang="en-US" sz="3600" b="1" dirty="0">
                <a:solidFill>
                  <a:srgbClr val="FF0000"/>
                </a:solidFill>
              </a:rPr>
              <a:t>life</a:t>
            </a:r>
          </a:p>
          <a:p>
            <a:r>
              <a:rPr lang="en-US" altLang="en-US" sz="3600" b="1" dirty="0" smtClean="0"/>
              <a:t>Be </a:t>
            </a:r>
            <a:r>
              <a:rPr lang="en-US" altLang="en-US" sz="3600" b="1" dirty="0">
                <a:solidFill>
                  <a:srgbClr val="FF0000"/>
                </a:solidFill>
              </a:rPr>
              <a:t>intellectually</a:t>
            </a:r>
            <a:r>
              <a:rPr lang="en-US" altLang="en-US" sz="3600" b="1" dirty="0"/>
              <a:t> fulfilled</a:t>
            </a:r>
          </a:p>
          <a:p>
            <a:r>
              <a:rPr lang="en-US" altLang="en-US" sz="3600" b="1" dirty="0" smtClean="0">
                <a:solidFill>
                  <a:srgbClr val="FF0000"/>
                </a:solidFill>
              </a:rPr>
              <a:t>Enhance</a:t>
            </a:r>
            <a:r>
              <a:rPr lang="en-US" altLang="en-US" sz="3600" b="1" dirty="0" smtClean="0"/>
              <a:t> </a:t>
            </a:r>
            <a:r>
              <a:rPr lang="en-US" altLang="en-US" sz="3600" b="1" dirty="0"/>
              <a:t>the </a:t>
            </a:r>
            <a:r>
              <a:rPr lang="en-US" altLang="en-US" sz="3600" b="1" dirty="0">
                <a:solidFill>
                  <a:srgbClr val="FF0000"/>
                </a:solidFill>
              </a:rPr>
              <a:t>lives</a:t>
            </a:r>
            <a:r>
              <a:rPr lang="en-US" altLang="en-US" sz="3600" b="1" dirty="0"/>
              <a:t> of family and friends</a:t>
            </a:r>
          </a:p>
          <a:p>
            <a:r>
              <a:rPr lang="en-US" altLang="en-US" sz="3600" b="1" dirty="0" smtClean="0">
                <a:solidFill>
                  <a:srgbClr val="FF0000"/>
                </a:solidFill>
              </a:rPr>
              <a:t>Contribute</a:t>
            </a:r>
            <a:r>
              <a:rPr lang="en-US" altLang="en-US" sz="3600" b="1" dirty="0" smtClean="0"/>
              <a:t> </a:t>
            </a:r>
            <a:r>
              <a:rPr lang="en-US" altLang="en-US" sz="3600" b="1" dirty="0"/>
              <a:t>to society</a:t>
            </a:r>
          </a:p>
          <a:p>
            <a:endParaRPr lang="en-US" altLang="en-US" sz="3200" b="1" dirty="0"/>
          </a:p>
          <a:p>
            <a:endParaRPr lang="en-US" altLang="en-US" sz="3200" dirty="0"/>
          </a:p>
          <a:p>
            <a:r>
              <a:rPr lang="en-US" altLang="en-US" sz="1200" dirty="0"/>
              <a:t>Keeney (1992), </a:t>
            </a:r>
            <a:r>
              <a:rPr lang="en-US" altLang="en-US" sz="1200" u="sng" dirty="0"/>
              <a:t>Value Focused Thinking</a:t>
            </a:r>
          </a:p>
        </p:txBody>
      </p:sp>
    </p:spTree>
    <p:extLst>
      <p:ext uri="{BB962C8B-B14F-4D97-AF65-F5344CB8AC3E}">
        <p14:creationId xmlns:p14="http://schemas.microsoft.com/office/powerpoint/2010/main" val="1068833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68"/>
          <p:cNvSpPr>
            <a:spLocks noGrp="1" noChangeArrowheads="1"/>
          </p:cNvSpPr>
          <p:nvPr>
            <p:ph type="title"/>
          </p:nvPr>
        </p:nvSpPr>
        <p:spPr>
          <a:xfrm>
            <a:off x="457200" y="609600"/>
            <a:ext cx="8229600" cy="579438"/>
          </a:xfrm>
        </p:spPr>
        <p:txBody>
          <a:bodyPr/>
          <a:lstStyle/>
          <a:p>
            <a:r>
              <a:rPr lang="en-US" altLang="en-US" sz="2800" smtClean="0"/>
              <a:t>Spreadsheet Structure for Each Stakeholder</a:t>
            </a:r>
          </a:p>
        </p:txBody>
      </p:sp>
      <p:sp>
        <p:nvSpPr>
          <p:cNvPr id="11267" name="Line 3"/>
          <p:cNvSpPr>
            <a:spLocks noChangeShapeType="1"/>
          </p:cNvSpPr>
          <p:nvPr/>
        </p:nvSpPr>
        <p:spPr bwMode="auto">
          <a:xfrm>
            <a:off x="0" y="1266825"/>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8" name="Line 5"/>
          <p:cNvSpPr>
            <a:spLocks noChangeShapeType="1"/>
          </p:cNvSpPr>
          <p:nvPr/>
        </p:nvSpPr>
        <p:spPr bwMode="auto">
          <a:xfrm>
            <a:off x="8412163" y="26501725"/>
            <a:ext cx="3127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9" name="Line 6"/>
          <p:cNvSpPr>
            <a:spLocks noChangeShapeType="1"/>
          </p:cNvSpPr>
          <p:nvPr/>
        </p:nvSpPr>
        <p:spPr bwMode="auto">
          <a:xfrm>
            <a:off x="655638" y="26501725"/>
            <a:ext cx="5556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270" name="Group 7"/>
          <p:cNvGrpSpPr>
            <a:grpSpLocks/>
          </p:cNvGrpSpPr>
          <p:nvPr/>
        </p:nvGrpSpPr>
        <p:grpSpPr bwMode="auto">
          <a:xfrm>
            <a:off x="30163" y="17564100"/>
            <a:ext cx="4259262" cy="8831263"/>
            <a:chOff x="3" y="1736"/>
            <a:chExt cx="437" cy="927"/>
          </a:xfrm>
        </p:grpSpPr>
        <p:grpSp>
          <p:nvGrpSpPr>
            <p:cNvPr id="11275" name="Group 8"/>
            <p:cNvGrpSpPr>
              <a:grpSpLocks/>
            </p:cNvGrpSpPr>
            <p:nvPr/>
          </p:nvGrpSpPr>
          <p:grpSpPr bwMode="auto">
            <a:xfrm>
              <a:off x="376" y="1951"/>
              <a:ext cx="63" cy="113"/>
              <a:chOff x="375" y="1968"/>
              <a:chExt cx="63" cy="113"/>
            </a:xfrm>
          </p:grpSpPr>
          <p:sp>
            <p:nvSpPr>
              <p:cNvPr id="11318" name="Line 9"/>
              <p:cNvSpPr>
                <a:spLocks noChangeShapeType="1"/>
              </p:cNvSpPr>
              <p:nvPr/>
            </p:nvSpPr>
            <p:spPr bwMode="auto">
              <a:xfrm>
                <a:off x="404" y="1968"/>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9" name="Line 10"/>
              <p:cNvSpPr>
                <a:spLocks noChangeShapeType="1"/>
              </p:cNvSpPr>
              <p:nvPr/>
            </p:nvSpPr>
            <p:spPr bwMode="auto">
              <a:xfrm>
                <a:off x="404" y="196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0" name="Line 11"/>
              <p:cNvSpPr>
                <a:spLocks noChangeShapeType="1"/>
              </p:cNvSpPr>
              <p:nvPr/>
            </p:nvSpPr>
            <p:spPr bwMode="auto">
              <a:xfrm>
                <a:off x="404" y="1994"/>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1" name="Line 12"/>
              <p:cNvSpPr>
                <a:spLocks noChangeShapeType="1"/>
              </p:cNvSpPr>
              <p:nvPr/>
            </p:nvSpPr>
            <p:spPr bwMode="auto">
              <a:xfrm>
                <a:off x="404" y="2023"/>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2" name="Line 13"/>
              <p:cNvSpPr>
                <a:spLocks noChangeShapeType="1"/>
              </p:cNvSpPr>
              <p:nvPr/>
            </p:nvSpPr>
            <p:spPr bwMode="auto">
              <a:xfrm>
                <a:off x="405" y="205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3" name="Line 14"/>
              <p:cNvSpPr>
                <a:spLocks noChangeShapeType="1"/>
              </p:cNvSpPr>
              <p:nvPr/>
            </p:nvSpPr>
            <p:spPr bwMode="auto">
              <a:xfrm>
                <a:off x="405" y="208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4" name="Line 15"/>
              <p:cNvSpPr>
                <a:spLocks noChangeShapeType="1"/>
              </p:cNvSpPr>
              <p:nvPr/>
            </p:nvSpPr>
            <p:spPr bwMode="auto">
              <a:xfrm>
                <a:off x="375" y="2011"/>
                <a:ext cx="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76" name="Group 16"/>
            <p:cNvGrpSpPr>
              <a:grpSpLocks/>
            </p:cNvGrpSpPr>
            <p:nvPr/>
          </p:nvGrpSpPr>
          <p:grpSpPr bwMode="auto">
            <a:xfrm>
              <a:off x="376" y="2138"/>
              <a:ext cx="63" cy="154"/>
              <a:chOff x="377" y="1755"/>
              <a:chExt cx="63" cy="142"/>
            </a:xfrm>
          </p:grpSpPr>
          <p:sp>
            <p:nvSpPr>
              <p:cNvPr id="11310" name="Line 17"/>
              <p:cNvSpPr>
                <a:spLocks noChangeShapeType="1"/>
              </p:cNvSpPr>
              <p:nvPr/>
            </p:nvSpPr>
            <p:spPr bwMode="auto">
              <a:xfrm>
                <a:off x="406" y="1755"/>
                <a:ext cx="0" cy="1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1" name="Line 18"/>
              <p:cNvSpPr>
                <a:spLocks noChangeShapeType="1"/>
              </p:cNvSpPr>
              <p:nvPr/>
            </p:nvSpPr>
            <p:spPr bwMode="auto">
              <a:xfrm>
                <a:off x="406" y="1755"/>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2" name="Line 19"/>
              <p:cNvSpPr>
                <a:spLocks noChangeShapeType="1"/>
              </p:cNvSpPr>
              <p:nvPr/>
            </p:nvSpPr>
            <p:spPr bwMode="auto">
              <a:xfrm>
                <a:off x="406" y="178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3" name="Line 20"/>
              <p:cNvSpPr>
                <a:spLocks noChangeShapeType="1"/>
              </p:cNvSpPr>
              <p:nvPr/>
            </p:nvSpPr>
            <p:spPr bwMode="auto">
              <a:xfrm>
                <a:off x="406" y="1810"/>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4" name="Line 21"/>
              <p:cNvSpPr>
                <a:spLocks noChangeShapeType="1"/>
              </p:cNvSpPr>
              <p:nvPr/>
            </p:nvSpPr>
            <p:spPr bwMode="auto">
              <a:xfrm>
                <a:off x="407" y="183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5" name="Line 22"/>
              <p:cNvSpPr>
                <a:spLocks noChangeShapeType="1"/>
              </p:cNvSpPr>
              <p:nvPr/>
            </p:nvSpPr>
            <p:spPr bwMode="auto">
              <a:xfrm>
                <a:off x="407" y="186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6" name="Line 23"/>
              <p:cNvSpPr>
                <a:spLocks noChangeShapeType="1"/>
              </p:cNvSpPr>
              <p:nvPr/>
            </p:nvSpPr>
            <p:spPr bwMode="auto">
              <a:xfrm>
                <a:off x="406" y="1897"/>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7" name="Line 24"/>
              <p:cNvSpPr>
                <a:spLocks noChangeShapeType="1"/>
              </p:cNvSpPr>
              <p:nvPr/>
            </p:nvSpPr>
            <p:spPr bwMode="auto">
              <a:xfrm>
                <a:off x="377" y="1825"/>
                <a:ext cx="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77" name="Group 25"/>
            <p:cNvGrpSpPr>
              <a:grpSpLocks/>
            </p:cNvGrpSpPr>
            <p:nvPr/>
          </p:nvGrpSpPr>
          <p:grpSpPr bwMode="auto">
            <a:xfrm>
              <a:off x="377" y="1736"/>
              <a:ext cx="63" cy="142"/>
              <a:chOff x="377" y="1755"/>
              <a:chExt cx="63" cy="142"/>
            </a:xfrm>
          </p:grpSpPr>
          <p:sp>
            <p:nvSpPr>
              <p:cNvPr id="11302" name="Line 26"/>
              <p:cNvSpPr>
                <a:spLocks noChangeShapeType="1"/>
              </p:cNvSpPr>
              <p:nvPr/>
            </p:nvSpPr>
            <p:spPr bwMode="auto">
              <a:xfrm>
                <a:off x="406" y="1755"/>
                <a:ext cx="0" cy="1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3" name="Line 27"/>
              <p:cNvSpPr>
                <a:spLocks noChangeShapeType="1"/>
              </p:cNvSpPr>
              <p:nvPr/>
            </p:nvSpPr>
            <p:spPr bwMode="auto">
              <a:xfrm>
                <a:off x="406" y="1755"/>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4" name="Line 28"/>
              <p:cNvSpPr>
                <a:spLocks noChangeShapeType="1"/>
              </p:cNvSpPr>
              <p:nvPr/>
            </p:nvSpPr>
            <p:spPr bwMode="auto">
              <a:xfrm>
                <a:off x="406" y="178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5" name="Line 29"/>
              <p:cNvSpPr>
                <a:spLocks noChangeShapeType="1"/>
              </p:cNvSpPr>
              <p:nvPr/>
            </p:nvSpPr>
            <p:spPr bwMode="auto">
              <a:xfrm>
                <a:off x="406" y="1810"/>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6" name="Line 30"/>
              <p:cNvSpPr>
                <a:spLocks noChangeShapeType="1"/>
              </p:cNvSpPr>
              <p:nvPr/>
            </p:nvSpPr>
            <p:spPr bwMode="auto">
              <a:xfrm>
                <a:off x="407" y="183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7" name="Line 31"/>
              <p:cNvSpPr>
                <a:spLocks noChangeShapeType="1"/>
              </p:cNvSpPr>
              <p:nvPr/>
            </p:nvSpPr>
            <p:spPr bwMode="auto">
              <a:xfrm>
                <a:off x="407" y="186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8" name="Line 32"/>
              <p:cNvSpPr>
                <a:spLocks noChangeShapeType="1"/>
              </p:cNvSpPr>
              <p:nvPr/>
            </p:nvSpPr>
            <p:spPr bwMode="auto">
              <a:xfrm>
                <a:off x="406" y="1897"/>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33"/>
              <p:cNvSpPr>
                <a:spLocks noChangeShapeType="1"/>
              </p:cNvSpPr>
              <p:nvPr/>
            </p:nvSpPr>
            <p:spPr bwMode="auto">
              <a:xfrm>
                <a:off x="377" y="1825"/>
                <a:ext cx="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78" name="Group 34"/>
            <p:cNvGrpSpPr>
              <a:grpSpLocks/>
            </p:cNvGrpSpPr>
            <p:nvPr/>
          </p:nvGrpSpPr>
          <p:grpSpPr bwMode="auto">
            <a:xfrm>
              <a:off x="377" y="2364"/>
              <a:ext cx="63" cy="113"/>
              <a:chOff x="375" y="1968"/>
              <a:chExt cx="63" cy="113"/>
            </a:xfrm>
          </p:grpSpPr>
          <p:sp>
            <p:nvSpPr>
              <p:cNvPr id="11295" name="Line 35"/>
              <p:cNvSpPr>
                <a:spLocks noChangeShapeType="1"/>
              </p:cNvSpPr>
              <p:nvPr/>
            </p:nvSpPr>
            <p:spPr bwMode="auto">
              <a:xfrm>
                <a:off x="404" y="1968"/>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6" name="Line 36"/>
              <p:cNvSpPr>
                <a:spLocks noChangeShapeType="1"/>
              </p:cNvSpPr>
              <p:nvPr/>
            </p:nvSpPr>
            <p:spPr bwMode="auto">
              <a:xfrm>
                <a:off x="404" y="196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7" name="Line 37"/>
              <p:cNvSpPr>
                <a:spLocks noChangeShapeType="1"/>
              </p:cNvSpPr>
              <p:nvPr/>
            </p:nvSpPr>
            <p:spPr bwMode="auto">
              <a:xfrm>
                <a:off x="404" y="1994"/>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8" name="Line 38"/>
              <p:cNvSpPr>
                <a:spLocks noChangeShapeType="1"/>
              </p:cNvSpPr>
              <p:nvPr/>
            </p:nvSpPr>
            <p:spPr bwMode="auto">
              <a:xfrm>
                <a:off x="404" y="2023"/>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9" name="Line 39"/>
              <p:cNvSpPr>
                <a:spLocks noChangeShapeType="1"/>
              </p:cNvSpPr>
              <p:nvPr/>
            </p:nvSpPr>
            <p:spPr bwMode="auto">
              <a:xfrm>
                <a:off x="405" y="205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0" name="Line 40"/>
              <p:cNvSpPr>
                <a:spLocks noChangeShapeType="1"/>
              </p:cNvSpPr>
              <p:nvPr/>
            </p:nvSpPr>
            <p:spPr bwMode="auto">
              <a:xfrm>
                <a:off x="405" y="208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1" name="Line 41"/>
              <p:cNvSpPr>
                <a:spLocks noChangeShapeType="1"/>
              </p:cNvSpPr>
              <p:nvPr/>
            </p:nvSpPr>
            <p:spPr bwMode="auto">
              <a:xfrm>
                <a:off x="375" y="2011"/>
                <a:ext cx="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79" name="Group 42"/>
            <p:cNvGrpSpPr>
              <a:grpSpLocks/>
            </p:cNvGrpSpPr>
            <p:nvPr/>
          </p:nvGrpSpPr>
          <p:grpSpPr bwMode="auto">
            <a:xfrm>
              <a:off x="376" y="2550"/>
              <a:ext cx="63" cy="113"/>
              <a:chOff x="375" y="1968"/>
              <a:chExt cx="63" cy="113"/>
            </a:xfrm>
          </p:grpSpPr>
          <p:sp>
            <p:nvSpPr>
              <p:cNvPr id="11288" name="Line 43"/>
              <p:cNvSpPr>
                <a:spLocks noChangeShapeType="1"/>
              </p:cNvSpPr>
              <p:nvPr/>
            </p:nvSpPr>
            <p:spPr bwMode="auto">
              <a:xfrm>
                <a:off x="404" y="1968"/>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9" name="Line 44"/>
              <p:cNvSpPr>
                <a:spLocks noChangeShapeType="1"/>
              </p:cNvSpPr>
              <p:nvPr/>
            </p:nvSpPr>
            <p:spPr bwMode="auto">
              <a:xfrm>
                <a:off x="404" y="196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0" name="Line 45"/>
              <p:cNvSpPr>
                <a:spLocks noChangeShapeType="1"/>
              </p:cNvSpPr>
              <p:nvPr/>
            </p:nvSpPr>
            <p:spPr bwMode="auto">
              <a:xfrm>
                <a:off x="404" y="1994"/>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1" name="Line 46"/>
              <p:cNvSpPr>
                <a:spLocks noChangeShapeType="1"/>
              </p:cNvSpPr>
              <p:nvPr/>
            </p:nvSpPr>
            <p:spPr bwMode="auto">
              <a:xfrm>
                <a:off x="404" y="2023"/>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2" name="Line 47"/>
              <p:cNvSpPr>
                <a:spLocks noChangeShapeType="1"/>
              </p:cNvSpPr>
              <p:nvPr/>
            </p:nvSpPr>
            <p:spPr bwMode="auto">
              <a:xfrm>
                <a:off x="405" y="205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3" name="Line 48"/>
              <p:cNvSpPr>
                <a:spLocks noChangeShapeType="1"/>
              </p:cNvSpPr>
              <p:nvPr/>
            </p:nvSpPr>
            <p:spPr bwMode="auto">
              <a:xfrm>
                <a:off x="405" y="208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4" name="Line 49"/>
              <p:cNvSpPr>
                <a:spLocks noChangeShapeType="1"/>
              </p:cNvSpPr>
              <p:nvPr/>
            </p:nvSpPr>
            <p:spPr bwMode="auto">
              <a:xfrm>
                <a:off x="375" y="2011"/>
                <a:ext cx="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80" name="Group 50"/>
            <p:cNvGrpSpPr>
              <a:grpSpLocks/>
            </p:cNvGrpSpPr>
            <p:nvPr/>
          </p:nvGrpSpPr>
          <p:grpSpPr bwMode="auto">
            <a:xfrm>
              <a:off x="3" y="1806"/>
              <a:ext cx="123" cy="783"/>
              <a:chOff x="3" y="1806"/>
              <a:chExt cx="123" cy="783"/>
            </a:xfrm>
          </p:grpSpPr>
          <p:sp>
            <p:nvSpPr>
              <p:cNvPr id="11281" name="Line 51"/>
              <p:cNvSpPr>
                <a:spLocks noChangeShapeType="1"/>
              </p:cNvSpPr>
              <p:nvPr/>
            </p:nvSpPr>
            <p:spPr bwMode="auto">
              <a:xfrm>
                <a:off x="97" y="1806"/>
                <a:ext cx="1" cy="78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2" name="Line 52"/>
              <p:cNvSpPr>
                <a:spLocks noChangeShapeType="1"/>
              </p:cNvSpPr>
              <p:nvPr/>
            </p:nvSpPr>
            <p:spPr bwMode="auto">
              <a:xfrm>
                <a:off x="98" y="1806"/>
                <a:ext cx="2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3" name="Line 53"/>
              <p:cNvSpPr>
                <a:spLocks noChangeShapeType="1"/>
              </p:cNvSpPr>
              <p:nvPr/>
            </p:nvSpPr>
            <p:spPr bwMode="auto">
              <a:xfrm>
                <a:off x="97" y="2589"/>
                <a:ext cx="2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4" name="Line 54"/>
              <p:cNvSpPr>
                <a:spLocks noChangeShapeType="1"/>
              </p:cNvSpPr>
              <p:nvPr/>
            </p:nvSpPr>
            <p:spPr bwMode="auto">
              <a:xfrm>
                <a:off x="98" y="2407"/>
                <a:ext cx="2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5" name="Line 55"/>
              <p:cNvSpPr>
                <a:spLocks noChangeShapeType="1"/>
              </p:cNvSpPr>
              <p:nvPr/>
            </p:nvSpPr>
            <p:spPr bwMode="auto">
              <a:xfrm>
                <a:off x="86" y="2212"/>
                <a:ext cx="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6" name="Line 56"/>
              <p:cNvSpPr>
                <a:spLocks noChangeShapeType="1"/>
              </p:cNvSpPr>
              <p:nvPr/>
            </p:nvSpPr>
            <p:spPr bwMode="auto">
              <a:xfrm>
                <a:off x="97" y="1994"/>
                <a:ext cx="2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7" name="Text Box 57"/>
              <p:cNvSpPr txBox="1">
                <a:spLocks noChangeArrowheads="1"/>
              </p:cNvSpPr>
              <p:nvPr/>
            </p:nvSpPr>
            <p:spPr bwMode="auto">
              <a:xfrm>
                <a:off x="3" y="2170"/>
                <a:ext cx="83" cy="86"/>
              </a:xfrm>
              <a:prstGeom prst="rect">
                <a:avLst/>
              </a:prstGeom>
              <a:solidFill>
                <a:srgbClr val="FFFFFF"/>
              </a:solidFill>
              <a:ln w="15875">
                <a:solidFill>
                  <a:srgbClr val="000000"/>
                </a:solidFill>
                <a:miter lim="800000"/>
                <a:headEnd/>
                <a:tailEnd/>
              </a:ln>
            </p:spPr>
            <p:txBody>
              <a:bodyPr lIns="0" tIns="0" rIns="0" bIns="0"/>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r>
                  <a:rPr lang="en-US" altLang="en-US"/>
                  <a:t>Improve the City of San Juan Capistrano</a:t>
                </a:r>
              </a:p>
            </p:txBody>
          </p:sp>
        </p:grpSp>
      </p:grpSp>
      <p:pic>
        <p:nvPicPr>
          <p:cNvPr id="11271" name="Picture 1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2925" y="3276600"/>
            <a:ext cx="336867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428750"/>
            <a:ext cx="29241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6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525" y="3441700"/>
            <a:ext cx="45720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74" name="Object 167"/>
          <p:cNvGraphicFramePr>
            <a:graphicFrameLocks noGrp="1" noChangeAspect="1"/>
          </p:cNvGraphicFramePr>
          <p:nvPr>
            <p:ph idx="1"/>
          </p:nvPr>
        </p:nvGraphicFramePr>
        <p:xfrm>
          <a:off x="762000" y="1341438"/>
          <a:ext cx="4191000" cy="2239962"/>
        </p:xfrm>
        <a:graphic>
          <a:graphicData uri="http://schemas.openxmlformats.org/presentationml/2006/ole">
            <mc:AlternateContent xmlns:mc="http://schemas.openxmlformats.org/markup-compatibility/2006">
              <mc:Choice xmlns:v="urn:schemas-microsoft-com:vml" Requires="v">
                <p:oleObj spid="_x0000_s5167" name="Document" r:id="rId6" imgW="6122436" imgH="4934386" progId="Word.Document.8">
                  <p:embed/>
                </p:oleObj>
              </mc:Choice>
              <mc:Fallback>
                <p:oleObj name="Document" r:id="rId6" imgW="6122436" imgH="4934386"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1341438"/>
                        <a:ext cx="4191000" cy="223996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a:xfrm>
            <a:off x="8686800" y="6534150"/>
            <a:ext cx="381000" cy="273050"/>
          </a:xfrm>
        </p:spPr>
        <p:txBody>
          <a:bodyPr/>
          <a:lstStyle/>
          <a:p>
            <a:fld id="{AE41413C-6D03-4D32-8008-D7F8D8DF75DE}" type="slidenum">
              <a:rPr lang="en-US" smtClean="0"/>
              <a:t>30</a:t>
            </a:fld>
            <a:endParaRPr lang="en-US" dirty="0"/>
          </a:p>
        </p:txBody>
      </p:sp>
      <p:pic>
        <p:nvPicPr>
          <p:cNvPr id="62" name="Picture 61" descr="top_right_header_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240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533400"/>
            <a:ext cx="8229600" cy="579438"/>
          </a:xfrm>
        </p:spPr>
        <p:txBody>
          <a:bodyPr>
            <a:normAutofit fontScale="90000"/>
          </a:bodyPr>
          <a:lstStyle/>
          <a:p>
            <a:r>
              <a:rPr lang="en-US" altLang="en-US" smtClean="0"/>
              <a:t>Identify group’s objectives</a:t>
            </a:r>
          </a:p>
        </p:txBody>
      </p:sp>
      <p:sp>
        <p:nvSpPr>
          <p:cNvPr id="8195" name="Line 3"/>
          <p:cNvSpPr>
            <a:spLocks noChangeShapeType="1"/>
          </p:cNvSpPr>
          <p:nvPr/>
        </p:nvSpPr>
        <p:spPr bwMode="auto">
          <a:xfrm>
            <a:off x="0" y="1266825"/>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6" name="Line 4"/>
          <p:cNvSpPr>
            <a:spLocks noChangeShapeType="1"/>
          </p:cNvSpPr>
          <p:nvPr/>
        </p:nvSpPr>
        <p:spPr bwMode="auto">
          <a:xfrm>
            <a:off x="8412163" y="26501725"/>
            <a:ext cx="3127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 name="Line 5"/>
          <p:cNvSpPr>
            <a:spLocks noChangeShapeType="1"/>
          </p:cNvSpPr>
          <p:nvPr/>
        </p:nvSpPr>
        <p:spPr bwMode="auto">
          <a:xfrm>
            <a:off x="655638" y="26501725"/>
            <a:ext cx="5556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198" name="Group 6"/>
          <p:cNvGrpSpPr>
            <a:grpSpLocks/>
          </p:cNvGrpSpPr>
          <p:nvPr/>
        </p:nvGrpSpPr>
        <p:grpSpPr bwMode="auto">
          <a:xfrm>
            <a:off x="30163" y="17564100"/>
            <a:ext cx="4259262" cy="8831263"/>
            <a:chOff x="3" y="1736"/>
            <a:chExt cx="437" cy="927"/>
          </a:xfrm>
        </p:grpSpPr>
        <p:grpSp>
          <p:nvGrpSpPr>
            <p:cNvPr id="8203" name="Group 7"/>
            <p:cNvGrpSpPr>
              <a:grpSpLocks/>
            </p:cNvGrpSpPr>
            <p:nvPr/>
          </p:nvGrpSpPr>
          <p:grpSpPr bwMode="auto">
            <a:xfrm>
              <a:off x="376" y="1951"/>
              <a:ext cx="63" cy="113"/>
              <a:chOff x="375" y="1968"/>
              <a:chExt cx="63" cy="113"/>
            </a:xfrm>
          </p:grpSpPr>
          <p:sp>
            <p:nvSpPr>
              <p:cNvPr id="8246" name="Line 8"/>
              <p:cNvSpPr>
                <a:spLocks noChangeShapeType="1"/>
              </p:cNvSpPr>
              <p:nvPr/>
            </p:nvSpPr>
            <p:spPr bwMode="auto">
              <a:xfrm>
                <a:off x="404" y="1968"/>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7" name="Line 9"/>
              <p:cNvSpPr>
                <a:spLocks noChangeShapeType="1"/>
              </p:cNvSpPr>
              <p:nvPr/>
            </p:nvSpPr>
            <p:spPr bwMode="auto">
              <a:xfrm>
                <a:off x="404" y="196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8" name="Line 10"/>
              <p:cNvSpPr>
                <a:spLocks noChangeShapeType="1"/>
              </p:cNvSpPr>
              <p:nvPr/>
            </p:nvSpPr>
            <p:spPr bwMode="auto">
              <a:xfrm>
                <a:off x="404" y="1994"/>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9" name="Line 11"/>
              <p:cNvSpPr>
                <a:spLocks noChangeShapeType="1"/>
              </p:cNvSpPr>
              <p:nvPr/>
            </p:nvSpPr>
            <p:spPr bwMode="auto">
              <a:xfrm>
                <a:off x="404" y="2023"/>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0" name="Line 12"/>
              <p:cNvSpPr>
                <a:spLocks noChangeShapeType="1"/>
              </p:cNvSpPr>
              <p:nvPr/>
            </p:nvSpPr>
            <p:spPr bwMode="auto">
              <a:xfrm>
                <a:off x="405" y="205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1" name="Line 13"/>
              <p:cNvSpPr>
                <a:spLocks noChangeShapeType="1"/>
              </p:cNvSpPr>
              <p:nvPr/>
            </p:nvSpPr>
            <p:spPr bwMode="auto">
              <a:xfrm>
                <a:off x="405" y="208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2" name="Line 14"/>
              <p:cNvSpPr>
                <a:spLocks noChangeShapeType="1"/>
              </p:cNvSpPr>
              <p:nvPr/>
            </p:nvSpPr>
            <p:spPr bwMode="auto">
              <a:xfrm>
                <a:off x="375" y="2011"/>
                <a:ext cx="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04" name="Group 15"/>
            <p:cNvGrpSpPr>
              <a:grpSpLocks/>
            </p:cNvGrpSpPr>
            <p:nvPr/>
          </p:nvGrpSpPr>
          <p:grpSpPr bwMode="auto">
            <a:xfrm>
              <a:off x="376" y="2138"/>
              <a:ext cx="63" cy="154"/>
              <a:chOff x="377" y="1755"/>
              <a:chExt cx="63" cy="142"/>
            </a:xfrm>
          </p:grpSpPr>
          <p:sp>
            <p:nvSpPr>
              <p:cNvPr id="8238" name="Line 16"/>
              <p:cNvSpPr>
                <a:spLocks noChangeShapeType="1"/>
              </p:cNvSpPr>
              <p:nvPr/>
            </p:nvSpPr>
            <p:spPr bwMode="auto">
              <a:xfrm>
                <a:off x="406" y="1755"/>
                <a:ext cx="0" cy="1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9" name="Line 17"/>
              <p:cNvSpPr>
                <a:spLocks noChangeShapeType="1"/>
              </p:cNvSpPr>
              <p:nvPr/>
            </p:nvSpPr>
            <p:spPr bwMode="auto">
              <a:xfrm>
                <a:off x="406" y="1755"/>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0" name="Line 18"/>
              <p:cNvSpPr>
                <a:spLocks noChangeShapeType="1"/>
              </p:cNvSpPr>
              <p:nvPr/>
            </p:nvSpPr>
            <p:spPr bwMode="auto">
              <a:xfrm>
                <a:off x="406" y="178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1" name="Line 19"/>
              <p:cNvSpPr>
                <a:spLocks noChangeShapeType="1"/>
              </p:cNvSpPr>
              <p:nvPr/>
            </p:nvSpPr>
            <p:spPr bwMode="auto">
              <a:xfrm>
                <a:off x="406" y="1810"/>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2" name="Line 20"/>
              <p:cNvSpPr>
                <a:spLocks noChangeShapeType="1"/>
              </p:cNvSpPr>
              <p:nvPr/>
            </p:nvSpPr>
            <p:spPr bwMode="auto">
              <a:xfrm>
                <a:off x="407" y="183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3" name="Line 21"/>
              <p:cNvSpPr>
                <a:spLocks noChangeShapeType="1"/>
              </p:cNvSpPr>
              <p:nvPr/>
            </p:nvSpPr>
            <p:spPr bwMode="auto">
              <a:xfrm>
                <a:off x="407" y="186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4" name="Line 22"/>
              <p:cNvSpPr>
                <a:spLocks noChangeShapeType="1"/>
              </p:cNvSpPr>
              <p:nvPr/>
            </p:nvSpPr>
            <p:spPr bwMode="auto">
              <a:xfrm>
                <a:off x="406" y="1897"/>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5" name="Line 23"/>
              <p:cNvSpPr>
                <a:spLocks noChangeShapeType="1"/>
              </p:cNvSpPr>
              <p:nvPr/>
            </p:nvSpPr>
            <p:spPr bwMode="auto">
              <a:xfrm>
                <a:off x="377" y="1825"/>
                <a:ext cx="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05" name="Group 24"/>
            <p:cNvGrpSpPr>
              <a:grpSpLocks/>
            </p:cNvGrpSpPr>
            <p:nvPr/>
          </p:nvGrpSpPr>
          <p:grpSpPr bwMode="auto">
            <a:xfrm>
              <a:off x="377" y="1736"/>
              <a:ext cx="63" cy="142"/>
              <a:chOff x="377" y="1755"/>
              <a:chExt cx="63" cy="142"/>
            </a:xfrm>
          </p:grpSpPr>
          <p:sp>
            <p:nvSpPr>
              <p:cNvPr id="8230" name="Line 25"/>
              <p:cNvSpPr>
                <a:spLocks noChangeShapeType="1"/>
              </p:cNvSpPr>
              <p:nvPr/>
            </p:nvSpPr>
            <p:spPr bwMode="auto">
              <a:xfrm>
                <a:off x="406" y="1755"/>
                <a:ext cx="0" cy="1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1" name="Line 26"/>
              <p:cNvSpPr>
                <a:spLocks noChangeShapeType="1"/>
              </p:cNvSpPr>
              <p:nvPr/>
            </p:nvSpPr>
            <p:spPr bwMode="auto">
              <a:xfrm>
                <a:off x="406" y="1755"/>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2" name="Line 27"/>
              <p:cNvSpPr>
                <a:spLocks noChangeShapeType="1"/>
              </p:cNvSpPr>
              <p:nvPr/>
            </p:nvSpPr>
            <p:spPr bwMode="auto">
              <a:xfrm>
                <a:off x="406" y="178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3" name="Line 28"/>
              <p:cNvSpPr>
                <a:spLocks noChangeShapeType="1"/>
              </p:cNvSpPr>
              <p:nvPr/>
            </p:nvSpPr>
            <p:spPr bwMode="auto">
              <a:xfrm>
                <a:off x="406" y="1810"/>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4" name="Line 29"/>
              <p:cNvSpPr>
                <a:spLocks noChangeShapeType="1"/>
              </p:cNvSpPr>
              <p:nvPr/>
            </p:nvSpPr>
            <p:spPr bwMode="auto">
              <a:xfrm>
                <a:off x="407" y="183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5" name="Line 30"/>
              <p:cNvSpPr>
                <a:spLocks noChangeShapeType="1"/>
              </p:cNvSpPr>
              <p:nvPr/>
            </p:nvSpPr>
            <p:spPr bwMode="auto">
              <a:xfrm>
                <a:off x="407" y="186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6" name="Line 31"/>
              <p:cNvSpPr>
                <a:spLocks noChangeShapeType="1"/>
              </p:cNvSpPr>
              <p:nvPr/>
            </p:nvSpPr>
            <p:spPr bwMode="auto">
              <a:xfrm>
                <a:off x="406" y="1897"/>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7" name="Line 32"/>
              <p:cNvSpPr>
                <a:spLocks noChangeShapeType="1"/>
              </p:cNvSpPr>
              <p:nvPr/>
            </p:nvSpPr>
            <p:spPr bwMode="auto">
              <a:xfrm>
                <a:off x="377" y="1825"/>
                <a:ext cx="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06" name="Group 33"/>
            <p:cNvGrpSpPr>
              <a:grpSpLocks/>
            </p:cNvGrpSpPr>
            <p:nvPr/>
          </p:nvGrpSpPr>
          <p:grpSpPr bwMode="auto">
            <a:xfrm>
              <a:off x="377" y="2364"/>
              <a:ext cx="63" cy="113"/>
              <a:chOff x="375" y="1968"/>
              <a:chExt cx="63" cy="113"/>
            </a:xfrm>
          </p:grpSpPr>
          <p:sp>
            <p:nvSpPr>
              <p:cNvPr id="8223" name="Line 34"/>
              <p:cNvSpPr>
                <a:spLocks noChangeShapeType="1"/>
              </p:cNvSpPr>
              <p:nvPr/>
            </p:nvSpPr>
            <p:spPr bwMode="auto">
              <a:xfrm>
                <a:off x="404" y="1968"/>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4" name="Line 35"/>
              <p:cNvSpPr>
                <a:spLocks noChangeShapeType="1"/>
              </p:cNvSpPr>
              <p:nvPr/>
            </p:nvSpPr>
            <p:spPr bwMode="auto">
              <a:xfrm>
                <a:off x="404" y="196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5" name="Line 36"/>
              <p:cNvSpPr>
                <a:spLocks noChangeShapeType="1"/>
              </p:cNvSpPr>
              <p:nvPr/>
            </p:nvSpPr>
            <p:spPr bwMode="auto">
              <a:xfrm>
                <a:off x="404" y="1994"/>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6" name="Line 37"/>
              <p:cNvSpPr>
                <a:spLocks noChangeShapeType="1"/>
              </p:cNvSpPr>
              <p:nvPr/>
            </p:nvSpPr>
            <p:spPr bwMode="auto">
              <a:xfrm>
                <a:off x="404" y="2023"/>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7" name="Line 38"/>
              <p:cNvSpPr>
                <a:spLocks noChangeShapeType="1"/>
              </p:cNvSpPr>
              <p:nvPr/>
            </p:nvSpPr>
            <p:spPr bwMode="auto">
              <a:xfrm>
                <a:off x="405" y="205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8" name="Line 39"/>
              <p:cNvSpPr>
                <a:spLocks noChangeShapeType="1"/>
              </p:cNvSpPr>
              <p:nvPr/>
            </p:nvSpPr>
            <p:spPr bwMode="auto">
              <a:xfrm>
                <a:off x="405" y="208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9" name="Line 40"/>
              <p:cNvSpPr>
                <a:spLocks noChangeShapeType="1"/>
              </p:cNvSpPr>
              <p:nvPr/>
            </p:nvSpPr>
            <p:spPr bwMode="auto">
              <a:xfrm>
                <a:off x="375" y="2011"/>
                <a:ext cx="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07" name="Group 41"/>
            <p:cNvGrpSpPr>
              <a:grpSpLocks/>
            </p:cNvGrpSpPr>
            <p:nvPr/>
          </p:nvGrpSpPr>
          <p:grpSpPr bwMode="auto">
            <a:xfrm>
              <a:off x="376" y="2550"/>
              <a:ext cx="63" cy="113"/>
              <a:chOff x="375" y="1968"/>
              <a:chExt cx="63" cy="113"/>
            </a:xfrm>
          </p:grpSpPr>
          <p:sp>
            <p:nvSpPr>
              <p:cNvPr id="8216" name="Line 42"/>
              <p:cNvSpPr>
                <a:spLocks noChangeShapeType="1"/>
              </p:cNvSpPr>
              <p:nvPr/>
            </p:nvSpPr>
            <p:spPr bwMode="auto">
              <a:xfrm>
                <a:off x="404" y="1968"/>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7" name="Line 43"/>
              <p:cNvSpPr>
                <a:spLocks noChangeShapeType="1"/>
              </p:cNvSpPr>
              <p:nvPr/>
            </p:nvSpPr>
            <p:spPr bwMode="auto">
              <a:xfrm>
                <a:off x="404" y="196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8" name="Line 44"/>
              <p:cNvSpPr>
                <a:spLocks noChangeShapeType="1"/>
              </p:cNvSpPr>
              <p:nvPr/>
            </p:nvSpPr>
            <p:spPr bwMode="auto">
              <a:xfrm>
                <a:off x="404" y="1994"/>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9" name="Line 45"/>
              <p:cNvSpPr>
                <a:spLocks noChangeShapeType="1"/>
              </p:cNvSpPr>
              <p:nvPr/>
            </p:nvSpPr>
            <p:spPr bwMode="auto">
              <a:xfrm>
                <a:off x="404" y="2023"/>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0" name="Line 46"/>
              <p:cNvSpPr>
                <a:spLocks noChangeShapeType="1"/>
              </p:cNvSpPr>
              <p:nvPr/>
            </p:nvSpPr>
            <p:spPr bwMode="auto">
              <a:xfrm>
                <a:off x="405" y="205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1" name="Line 47"/>
              <p:cNvSpPr>
                <a:spLocks noChangeShapeType="1"/>
              </p:cNvSpPr>
              <p:nvPr/>
            </p:nvSpPr>
            <p:spPr bwMode="auto">
              <a:xfrm>
                <a:off x="405" y="208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2" name="Line 48"/>
              <p:cNvSpPr>
                <a:spLocks noChangeShapeType="1"/>
              </p:cNvSpPr>
              <p:nvPr/>
            </p:nvSpPr>
            <p:spPr bwMode="auto">
              <a:xfrm>
                <a:off x="375" y="2011"/>
                <a:ext cx="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08" name="Group 49"/>
            <p:cNvGrpSpPr>
              <a:grpSpLocks/>
            </p:cNvGrpSpPr>
            <p:nvPr/>
          </p:nvGrpSpPr>
          <p:grpSpPr bwMode="auto">
            <a:xfrm>
              <a:off x="3" y="1806"/>
              <a:ext cx="123" cy="783"/>
              <a:chOff x="3" y="1806"/>
              <a:chExt cx="123" cy="783"/>
            </a:xfrm>
          </p:grpSpPr>
          <p:sp>
            <p:nvSpPr>
              <p:cNvPr id="8209" name="Line 50"/>
              <p:cNvSpPr>
                <a:spLocks noChangeShapeType="1"/>
              </p:cNvSpPr>
              <p:nvPr/>
            </p:nvSpPr>
            <p:spPr bwMode="auto">
              <a:xfrm>
                <a:off x="97" y="1806"/>
                <a:ext cx="1" cy="78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0" name="Line 51"/>
              <p:cNvSpPr>
                <a:spLocks noChangeShapeType="1"/>
              </p:cNvSpPr>
              <p:nvPr/>
            </p:nvSpPr>
            <p:spPr bwMode="auto">
              <a:xfrm>
                <a:off x="98" y="1806"/>
                <a:ext cx="2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1" name="Line 52"/>
              <p:cNvSpPr>
                <a:spLocks noChangeShapeType="1"/>
              </p:cNvSpPr>
              <p:nvPr/>
            </p:nvSpPr>
            <p:spPr bwMode="auto">
              <a:xfrm>
                <a:off x="97" y="2589"/>
                <a:ext cx="2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2" name="Line 53"/>
              <p:cNvSpPr>
                <a:spLocks noChangeShapeType="1"/>
              </p:cNvSpPr>
              <p:nvPr/>
            </p:nvSpPr>
            <p:spPr bwMode="auto">
              <a:xfrm>
                <a:off x="98" y="2407"/>
                <a:ext cx="2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3" name="Line 54"/>
              <p:cNvSpPr>
                <a:spLocks noChangeShapeType="1"/>
              </p:cNvSpPr>
              <p:nvPr/>
            </p:nvSpPr>
            <p:spPr bwMode="auto">
              <a:xfrm>
                <a:off x="86" y="2212"/>
                <a:ext cx="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4" name="Line 55"/>
              <p:cNvSpPr>
                <a:spLocks noChangeShapeType="1"/>
              </p:cNvSpPr>
              <p:nvPr/>
            </p:nvSpPr>
            <p:spPr bwMode="auto">
              <a:xfrm>
                <a:off x="97" y="1994"/>
                <a:ext cx="2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5" name="Text Box 56"/>
              <p:cNvSpPr txBox="1">
                <a:spLocks noChangeArrowheads="1"/>
              </p:cNvSpPr>
              <p:nvPr/>
            </p:nvSpPr>
            <p:spPr bwMode="auto">
              <a:xfrm>
                <a:off x="3" y="2170"/>
                <a:ext cx="83" cy="86"/>
              </a:xfrm>
              <a:prstGeom prst="rect">
                <a:avLst/>
              </a:prstGeom>
              <a:solidFill>
                <a:srgbClr val="FFFFFF"/>
              </a:solidFill>
              <a:ln w="15875">
                <a:solidFill>
                  <a:srgbClr val="000000"/>
                </a:solidFill>
                <a:miter lim="800000"/>
                <a:headEnd/>
                <a:tailEnd/>
              </a:ln>
            </p:spPr>
            <p:txBody>
              <a:bodyPr lIns="0" tIns="0" rIns="0" bIns="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Improve the City of San Juan Capistrano</a:t>
                </a:r>
              </a:p>
            </p:txBody>
          </p:sp>
        </p:grpSp>
      </p:grpSp>
      <p:pic>
        <p:nvPicPr>
          <p:cNvPr id="819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19250"/>
            <a:ext cx="90678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581400"/>
            <a:ext cx="8458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6657" name="Rectangle 65"/>
          <p:cNvSpPr>
            <a:spLocks noChangeArrowheads="1"/>
          </p:cNvSpPr>
          <p:nvPr/>
        </p:nvSpPr>
        <p:spPr bwMode="auto">
          <a:xfrm>
            <a:off x="1778857" y="2743200"/>
            <a:ext cx="19050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000" dirty="0">
                <a:solidFill>
                  <a:srgbClr val="FF3300"/>
                </a:solidFill>
              </a:rPr>
              <a:t>Promote convenience of shopping</a:t>
            </a:r>
          </a:p>
        </p:txBody>
      </p:sp>
      <p:sp>
        <p:nvSpPr>
          <p:cNvPr id="366658" name="Rectangle 66"/>
          <p:cNvSpPr>
            <a:spLocks noChangeArrowheads="1"/>
          </p:cNvSpPr>
          <p:nvPr/>
        </p:nvSpPr>
        <p:spPr bwMode="auto">
          <a:xfrm>
            <a:off x="5048250" y="4521200"/>
            <a:ext cx="19050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100">
                <a:solidFill>
                  <a:srgbClr val="FF3300"/>
                </a:solidFill>
              </a:rPr>
              <a:t>Promote convenience of shopping</a:t>
            </a:r>
          </a:p>
        </p:txBody>
      </p:sp>
      <p:sp>
        <p:nvSpPr>
          <p:cNvPr id="2" name="Slide Number Placeholder 1"/>
          <p:cNvSpPr>
            <a:spLocks noGrp="1"/>
          </p:cNvSpPr>
          <p:nvPr>
            <p:ph type="sldNum" sz="quarter" idx="12"/>
          </p:nvPr>
        </p:nvSpPr>
        <p:spPr>
          <a:xfrm>
            <a:off x="8686800" y="6400800"/>
            <a:ext cx="381000" cy="365125"/>
          </a:xfrm>
        </p:spPr>
        <p:txBody>
          <a:bodyPr/>
          <a:lstStyle/>
          <a:p>
            <a:fld id="{AE41413C-6D03-4D32-8008-D7F8D8DF75DE}" type="slidenum">
              <a:rPr lang="en-US" smtClean="0"/>
              <a:t>31</a:t>
            </a:fld>
            <a:endParaRPr lang="en-US" dirty="0"/>
          </a:p>
        </p:txBody>
      </p:sp>
      <p:pic>
        <p:nvPicPr>
          <p:cNvPr id="62" name="Picture 61" descr="top_right_header_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952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6657"/>
                                        </p:tgtEl>
                                        <p:attrNameLst>
                                          <p:attrName>style.visibility</p:attrName>
                                        </p:attrNameLst>
                                      </p:cBhvr>
                                      <p:to>
                                        <p:strVal val="visible"/>
                                      </p:to>
                                    </p:set>
                                    <p:animEffect transition="in" filter="checkerboard(across)">
                                      <p:cBhvr>
                                        <p:cTn id="7" dur="500"/>
                                        <p:tgtEl>
                                          <p:spTgt spid="366657"/>
                                        </p:tgtEl>
                                      </p:cBhvr>
                                    </p:animEffect>
                                  </p:childTnLst>
                                </p:cTn>
                              </p:par>
                              <p:par>
                                <p:cTn id="8" presetID="5" presetClass="entr" presetSubtype="10" fill="hold" nodeType="withEffect">
                                  <p:stCondLst>
                                    <p:cond delay="2000"/>
                                  </p:stCondLst>
                                  <p:iterate type="lt">
                                    <p:tmPct val="10000"/>
                                  </p:iterate>
                                  <p:childTnLst>
                                    <p:set>
                                      <p:cBhvr>
                                        <p:cTn id="9" dur="1" fill="hold">
                                          <p:stCondLst>
                                            <p:cond delay="0"/>
                                          </p:stCondLst>
                                        </p:cTn>
                                        <p:tgtEl>
                                          <p:spTgt spid="366658">
                                            <p:txEl>
                                              <p:pRg st="0" end="0"/>
                                            </p:txEl>
                                          </p:spTgt>
                                        </p:tgtEl>
                                        <p:attrNameLst>
                                          <p:attrName>style.visibility</p:attrName>
                                        </p:attrNameLst>
                                      </p:cBhvr>
                                      <p:to>
                                        <p:strVal val="visible"/>
                                      </p:to>
                                    </p:set>
                                    <p:animEffect transition="in" filter="checkerboard(across)">
                                      <p:cBhvr>
                                        <p:cTn id="10" dur="500"/>
                                        <p:tgtEl>
                                          <p:spTgt spid="3666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5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a:xfrm>
            <a:off x="8686800" y="6400800"/>
            <a:ext cx="381000" cy="365125"/>
          </a:xfrm>
        </p:spPr>
        <p:txBody>
          <a:bodyPr/>
          <a:lstStyle/>
          <a:p>
            <a:fld id="{EDE2D923-B10D-4C0C-92C0-1512F984C4BF}" type="slidenum">
              <a:rPr lang="en-US" altLang="zh-CN"/>
              <a:pPr/>
              <a:t>32</a:t>
            </a:fld>
            <a:endParaRPr lang="en-US" altLang="zh-CN" dirty="0"/>
          </a:p>
        </p:txBody>
      </p:sp>
      <p:graphicFrame>
        <p:nvGraphicFramePr>
          <p:cNvPr id="185348" name="Object 4"/>
          <p:cNvGraphicFramePr>
            <a:graphicFrameLocks noGrp="1" noChangeAspect="1"/>
          </p:cNvGraphicFramePr>
          <p:nvPr>
            <p:ph type="title" idx="4294967295"/>
          </p:nvPr>
        </p:nvGraphicFramePr>
        <p:xfrm>
          <a:off x="381000" y="1676400"/>
          <a:ext cx="9144000" cy="2886075"/>
        </p:xfrm>
        <a:graphic>
          <a:graphicData uri="http://schemas.openxmlformats.org/presentationml/2006/ole">
            <mc:AlternateContent xmlns:mc="http://schemas.openxmlformats.org/markup-compatibility/2006">
              <mc:Choice xmlns:v="urn:schemas-microsoft-com:vml" Requires="v">
                <p:oleObj spid="_x0000_s13353" name="Worksheet" r:id="rId3" imgW="10067374" imgH="2660919" progId="Excel.Sheet.8">
                  <p:embed/>
                </p:oleObj>
              </mc:Choice>
              <mc:Fallback>
                <p:oleObj name="Worksheet" r:id="rId3" imgW="10067374" imgH="2660919"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9144000" cy="2886075"/>
                      </a:xfrm>
                      <a:prstGeom prst="rect">
                        <a:avLst/>
                      </a:prstGeom>
                    </p:spPr>
                  </p:pic>
                </p:oleObj>
              </mc:Fallback>
            </mc:AlternateContent>
          </a:graphicData>
        </a:graphic>
      </p:graphicFrame>
      <p:sp>
        <p:nvSpPr>
          <p:cNvPr id="185351" name="Text Box 7"/>
          <p:cNvSpPr txBox="1">
            <a:spLocks noChangeArrowheads="1"/>
          </p:cNvSpPr>
          <p:nvPr/>
        </p:nvSpPr>
        <p:spPr bwMode="auto">
          <a:xfrm>
            <a:off x="1066800" y="457200"/>
            <a:ext cx="75834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Complementary Local Small Businesses-</a:t>
            </a:r>
          </a:p>
          <a:p>
            <a:r>
              <a:rPr lang="en-US" altLang="en-US" sz="3200"/>
              <a:t>Representative Hierarchy of Objectives</a:t>
            </a:r>
            <a:endParaRPr lang="en-US" altLang="en-US"/>
          </a:p>
        </p:txBody>
      </p:sp>
      <p:pic>
        <p:nvPicPr>
          <p:cNvPr id="5" name="Picture 4" descr="top_right_header_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6696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a:xfrm>
            <a:off x="8644467" y="6400800"/>
            <a:ext cx="381000" cy="365125"/>
          </a:xfrm>
        </p:spPr>
        <p:txBody>
          <a:bodyPr/>
          <a:lstStyle/>
          <a:p>
            <a:fld id="{81216A74-66EA-4F93-A960-244F2525A9C9}" type="slidenum">
              <a:rPr lang="en-US" altLang="zh-CN"/>
              <a:pPr/>
              <a:t>33</a:t>
            </a:fld>
            <a:endParaRPr lang="en-US" altLang="zh-CN" dirty="0"/>
          </a:p>
        </p:txBody>
      </p:sp>
      <p:sp>
        <p:nvSpPr>
          <p:cNvPr id="136194" name="Rectangle 2"/>
          <p:cNvSpPr>
            <a:spLocks noGrp="1" noChangeArrowheads="1"/>
          </p:cNvSpPr>
          <p:nvPr>
            <p:ph type="title" idx="4294967295"/>
          </p:nvPr>
        </p:nvSpPr>
        <p:spPr>
          <a:xfrm>
            <a:off x="381000" y="812800"/>
            <a:ext cx="8523288" cy="863600"/>
          </a:xfrm>
        </p:spPr>
        <p:txBody>
          <a:bodyPr>
            <a:normAutofit fontScale="90000"/>
          </a:bodyPr>
          <a:lstStyle/>
          <a:p>
            <a:r>
              <a:rPr lang="en-US" altLang="en-US" sz="3600" dirty="0" smtClean="0"/>
              <a:t/>
            </a:r>
            <a:br>
              <a:rPr lang="en-US" altLang="en-US" sz="3600" dirty="0" smtClean="0"/>
            </a:br>
            <a:r>
              <a:rPr lang="en-US" altLang="en-US" sz="3600" dirty="0" smtClean="0"/>
              <a:t/>
            </a:r>
            <a:br>
              <a:rPr lang="en-US" altLang="en-US" sz="3600" dirty="0" smtClean="0"/>
            </a:br>
            <a:r>
              <a:rPr lang="en-US" altLang="en-US" sz="3600" dirty="0" smtClean="0"/>
              <a:t>Home Depot in San Juan Capistrano?</a:t>
            </a:r>
          </a:p>
        </p:txBody>
      </p:sp>
      <p:sp>
        <p:nvSpPr>
          <p:cNvPr id="136195" name="Rectangle 3"/>
          <p:cNvSpPr>
            <a:spLocks noGrp="1" noChangeArrowheads="1"/>
          </p:cNvSpPr>
          <p:nvPr>
            <p:ph type="body" idx="4294967295"/>
          </p:nvPr>
        </p:nvSpPr>
        <p:spPr>
          <a:xfrm>
            <a:off x="457200" y="2133600"/>
            <a:ext cx="8229600" cy="4525963"/>
          </a:xfrm>
        </p:spPr>
        <p:txBody>
          <a:bodyPr/>
          <a:lstStyle/>
          <a:p>
            <a:pPr algn="ctr">
              <a:lnSpc>
                <a:spcPct val="80000"/>
              </a:lnSpc>
              <a:buFont typeface="Symbol" pitchFamily="18" charset="2"/>
              <a:buNone/>
            </a:pPr>
            <a:r>
              <a:rPr lang="en-US" altLang="zh-CN" sz="2800" b="1" u="sng" dirty="0" smtClean="0">
                <a:solidFill>
                  <a:srgbClr val="008000"/>
                </a:solidFill>
                <a:latin typeface="Times New Roman" pitchFamily="18" charset="0"/>
                <a:ea typeface="SimSun" pitchFamily="2" charset="-122"/>
                <a:hlinkClick r:id="" action="ppaction://hlinkfile"/>
              </a:rPr>
              <a:t>A Sample Spreadsheet </a:t>
            </a:r>
          </a:p>
          <a:p>
            <a:pPr algn="ctr">
              <a:lnSpc>
                <a:spcPct val="80000"/>
              </a:lnSpc>
              <a:buFont typeface="Symbol" pitchFamily="18" charset="2"/>
              <a:buNone/>
            </a:pPr>
            <a:r>
              <a:rPr lang="en-US" altLang="zh-CN" sz="2800" b="1" u="sng" dirty="0" smtClean="0">
                <a:solidFill>
                  <a:srgbClr val="008000"/>
                </a:solidFill>
                <a:latin typeface="Times New Roman" pitchFamily="18" charset="0"/>
                <a:ea typeface="SimSun" pitchFamily="2" charset="-122"/>
                <a:hlinkClick r:id="" action="ppaction://hlinkfile"/>
              </a:rPr>
              <a:t>to Evaluate the Home Depot Case </a:t>
            </a:r>
            <a:endParaRPr lang="en-US" altLang="zh-CN" sz="2800" b="1" u="sng" dirty="0" smtClean="0">
              <a:solidFill>
                <a:srgbClr val="008000"/>
              </a:solidFill>
              <a:latin typeface="Times New Roman" pitchFamily="18" charset="0"/>
              <a:ea typeface="SimSun" pitchFamily="2" charset="-122"/>
            </a:endParaRPr>
          </a:p>
          <a:p>
            <a:pPr>
              <a:lnSpc>
                <a:spcPct val="80000"/>
              </a:lnSpc>
            </a:pPr>
            <a:endParaRPr lang="en-US" altLang="en-US" sz="2800" dirty="0" smtClean="0"/>
          </a:p>
          <a:p>
            <a:pPr>
              <a:lnSpc>
                <a:spcPct val="80000"/>
              </a:lnSpc>
            </a:pPr>
            <a:r>
              <a:rPr lang="en-US" altLang="en-US" sz="2800" dirty="0" smtClean="0"/>
              <a:t>Excel file (HomeDepotCase.xls)</a:t>
            </a:r>
          </a:p>
          <a:p>
            <a:pPr>
              <a:lnSpc>
                <a:spcPct val="80000"/>
              </a:lnSpc>
            </a:pPr>
            <a:r>
              <a:rPr lang="en-US" altLang="en-US" sz="2800" dirty="0" smtClean="0"/>
              <a:t>Make sure to choose "enable the macros" when you open the spreadsheet. If you still have the problem of adjusting the sliders due to the security level after that, please go to the menu of "tools-&gt;macro-&gt;security", switch the security level from high to medium, save the file, then close the file and finally reopen the file and it should work. </a:t>
            </a:r>
          </a:p>
        </p:txBody>
      </p:sp>
      <p:pic>
        <p:nvPicPr>
          <p:cNvPr id="136196" name="Picture 4" descr="The Home Dep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
            <a:ext cx="2657475" cy="774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op_right_header_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0102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1"/>
          </p:nvPr>
        </p:nvSpPr>
        <p:spPr>
          <a:xfrm>
            <a:off x="8686800" y="6400800"/>
            <a:ext cx="381000" cy="365125"/>
          </a:xfrm>
        </p:spPr>
        <p:txBody>
          <a:bodyPr/>
          <a:lstStyle/>
          <a:p>
            <a:fld id="{46E46939-B0C2-41D7-9751-60944BF21DF9}" type="slidenum">
              <a:rPr lang="en-US" altLang="zh-CN"/>
              <a:pPr/>
              <a:t>34</a:t>
            </a:fld>
            <a:endParaRPr lang="en-US" altLang="zh-CN" dirty="0"/>
          </a:p>
        </p:txBody>
      </p:sp>
      <p:sp>
        <p:nvSpPr>
          <p:cNvPr id="166914" name="Rectangle 2"/>
          <p:cNvSpPr>
            <a:spLocks noGrp="1" noChangeArrowheads="1"/>
          </p:cNvSpPr>
          <p:nvPr>
            <p:ph type="title" idx="4294967295"/>
          </p:nvPr>
        </p:nvSpPr>
        <p:spPr>
          <a:xfrm>
            <a:off x="457200" y="685800"/>
            <a:ext cx="8458200" cy="579438"/>
          </a:xfrm>
        </p:spPr>
        <p:txBody>
          <a:bodyPr>
            <a:normAutofit fontScale="90000"/>
          </a:bodyPr>
          <a:lstStyle/>
          <a:p>
            <a:pPr algn="ctr"/>
            <a:r>
              <a:rPr lang="en-US" altLang="en-US" sz="2800" smtClean="0">
                <a:solidFill>
                  <a:schemeClr val="tx1"/>
                </a:solidFill>
              </a:rPr>
              <a:t>Moving Sliders on Weights </a:t>
            </a:r>
            <a:br>
              <a:rPr lang="en-US" altLang="en-US" sz="2800" smtClean="0">
                <a:solidFill>
                  <a:schemeClr val="tx1"/>
                </a:solidFill>
              </a:rPr>
            </a:br>
            <a:r>
              <a:rPr lang="en-US" altLang="en-US" sz="2800" smtClean="0">
                <a:solidFill>
                  <a:schemeClr val="tx1"/>
                </a:solidFill>
              </a:rPr>
              <a:t>Dynamically Changes Graph</a:t>
            </a:r>
          </a:p>
        </p:txBody>
      </p:sp>
      <p:pic>
        <p:nvPicPr>
          <p:cNvPr id="1669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71628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6" name="Picture 4"/>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5105400" y="3346450"/>
            <a:ext cx="4038600" cy="25923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6917" name="Line 5"/>
          <p:cNvSpPr>
            <a:spLocks noChangeShapeType="1"/>
          </p:cNvSpPr>
          <p:nvPr/>
        </p:nvSpPr>
        <p:spPr bwMode="auto">
          <a:xfrm>
            <a:off x="0" y="1371600"/>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18" name="Oval 6"/>
          <p:cNvSpPr>
            <a:spLocks noChangeArrowheads="1"/>
          </p:cNvSpPr>
          <p:nvPr/>
        </p:nvSpPr>
        <p:spPr bwMode="auto">
          <a:xfrm>
            <a:off x="3886200" y="2514600"/>
            <a:ext cx="1524000" cy="167640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19" name="AutoShape 7"/>
          <p:cNvSpPr>
            <a:spLocks noChangeArrowheads="1"/>
          </p:cNvSpPr>
          <p:nvPr/>
        </p:nvSpPr>
        <p:spPr bwMode="auto">
          <a:xfrm>
            <a:off x="8305800" y="3810000"/>
            <a:ext cx="485775" cy="595313"/>
          </a:xfrm>
          <a:prstGeom prst="downArrow">
            <a:avLst>
              <a:gd name="adj1" fmla="val 50000"/>
              <a:gd name="adj2" fmla="val 3063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pic>
        <p:nvPicPr>
          <p:cNvPr id="9" name="Picture 8" descr="top_right_header_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795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ppt_x"/>
                                          </p:val>
                                        </p:tav>
                                        <p:tav tm="100000">
                                          <p:val>
                                            <p:strVal val="#ppt_x"/>
                                          </p:val>
                                        </p:tav>
                                      </p:tavLst>
                                    </p:anim>
                                    <p:anim calcmode="lin" valueType="num">
                                      <p:cBhvr additive="base">
                                        <p:cTn id="8"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6916"/>
                                        </p:tgtEl>
                                        <p:attrNameLst>
                                          <p:attrName>style.visibility</p:attrName>
                                        </p:attrNameLst>
                                      </p:cBhvr>
                                      <p:to>
                                        <p:strVal val="visible"/>
                                      </p:to>
                                    </p:set>
                                    <p:anim calcmode="lin" valueType="num">
                                      <p:cBhvr additive="base">
                                        <p:cTn id="13" dur="500" fill="hold"/>
                                        <p:tgtEl>
                                          <p:spTgt spid="166916"/>
                                        </p:tgtEl>
                                        <p:attrNameLst>
                                          <p:attrName>ppt_x</p:attrName>
                                        </p:attrNameLst>
                                      </p:cBhvr>
                                      <p:tavLst>
                                        <p:tav tm="0">
                                          <p:val>
                                            <p:strVal val="#ppt_x"/>
                                          </p:val>
                                        </p:tav>
                                        <p:tav tm="100000">
                                          <p:val>
                                            <p:strVal val="#ppt_x"/>
                                          </p:val>
                                        </p:tav>
                                      </p:tavLst>
                                    </p:anim>
                                    <p:anim calcmode="lin" valueType="num">
                                      <p:cBhvr additive="base">
                                        <p:cTn id="14" dur="500" fill="hold"/>
                                        <p:tgtEl>
                                          <p:spTgt spid="1669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66919"/>
                                        </p:tgtEl>
                                        <p:attrNameLst>
                                          <p:attrName>style.visibility</p:attrName>
                                        </p:attrNameLst>
                                      </p:cBhvr>
                                      <p:to>
                                        <p:strVal val="visible"/>
                                      </p:to>
                                    </p:set>
                                    <p:anim calcmode="lin" valueType="num">
                                      <p:cBhvr additive="base">
                                        <p:cTn id="19" dur="500" fill="hold"/>
                                        <p:tgtEl>
                                          <p:spTgt spid="166919"/>
                                        </p:tgtEl>
                                        <p:attrNameLst>
                                          <p:attrName>ppt_x</p:attrName>
                                        </p:attrNameLst>
                                      </p:cBhvr>
                                      <p:tavLst>
                                        <p:tav tm="0">
                                          <p:val>
                                            <p:strVal val="#ppt_x"/>
                                          </p:val>
                                        </p:tav>
                                        <p:tav tm="100000">
                                          <p:val>
                                            <p:strVal val="#ppt_x"/>
                                          </p:val>
                                        </p:tav>
                                      </p:tavLst>
                                    </p:anim>
                                    <p:anim calcmode="lin" valueType="num">
                                      <p:cBhvr additive="base">
                                        <p:cTn id="20" dur="500" fill="hold"/>
                                        <p:tgtEl>
                                          <p:spTgt spid="1669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P spid="1669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1"/>
          </p:nvPr>
        </p:nvSpPr>
        <p:spPr>
          <a:xfrm>
            <a:off x="8712200" y="6400800"/>
            <a:ext cx="381000" cy="365125"/>
          </a:xfrm>
        </p:spPr>
        <p:txBody>
          <a:bodyPr/>
          <a:lstStyle/>
          <a:p>
            <a:fld id="{1119EBDC-5A5A-4CDA-BD79-73313C274DCA}" type="slidenum">
              <a:rPr lang="en-US" altLang="zh-CN"/>
              <a:pPr/>
              <a:t>35</a:t>
            </a:fld>
            <a:endParaRPr lang="en-US" altLang="zh-CN" dirty="0"/>
          </a:p>
        </p:txBody>
      </p:sp>
      <p:sp>
        <p:nvSpPr>
          <p:cNvPr id="165890" name="Rectangle 2"/>
          <p:cNvSpPr>
            <a:spLocks noGrp="1" noChangeArrowheads="1"/>
          </p:cNvSpPr>
          <p:nvPr>
            <p:ph type="title" idx="4294967295"/>
          </p:nvPr>
        </p:nvSpPr>
        <p:spPr>
          <a:xfrm>
            <a:off x="457200" y="685800"/>
            <a:ext cx="8458200" cy="579438"/>
          </a:xfrm>
        </p:spPr>
        <p:txBody>
          <a:bodyPr>
            <a:normAutofit fontScale="90000"/>
          </a:bodyPr>
          <a:lstStyle/>
          <a:p>
            <a:pPr algn="ctr"/>
            <a:r>
              <a:rPr lang="en-US" altLang="en-US" sz="2800" smtClean="0">
                <a:solidFill>
                  <a:schemeClr val="tx1"/>
                </a:solidFill>
              </a:rPr>
              <a:t>Moving Sliders on Weights </a:t>
            </a:r>
            <a:br>
              <a:rPr lang="en-US" altLang="en-US" sz="2800" smtClean="0">
                <a:solidFill>
                  <a:schemeClr val="tx1"/>
                </a:solidFill>
              </a:rPr>
            </a:br>
            <a:r>
              <a:rPr lang="en-US" altLang="en-US" sz="2800" smtClean="0">
                <a:solidFill>
                  <a:schemeClr val="tx1"/>
                </a:solidFill>
              </a:rPr>
              <a:t>Dynamically Changes Graph</a:t>
            </a:r>
          </a:p>
        </p:txBody>
      </p:sp>
      <p:pic>
        <p:nvPicPr>
          <p:cNvPr id="165891"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81150"/>
            <a:ext cx="71659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048000"/>
            <a:ext cx="4038600"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3" name="Line 5"/>
          <p:cNvSpPr>
            <a:spLocks noChangeShapeType="1"/>
          </p:cNvSpPr>
          <p:nvPr/>
        </p:nvSpPr>
        <p:spPr bwMode="auto">
          <a:xfrm>
            <a:off x="0" y="1371600"/>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6589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600200"/>
            <a:ext cx="5486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5" name="Oval 7"/>
          <p:cNvSpPr>
            <a:spLocks noChangeArrowheads="1"/>
          </p:cNvSpPr>
          <p:nvPr/>
        </p:nvSpPr>
        <p:spPr bwMode="auto">
          <a:xfrm>
            <a:off x="3886200" y="2286000"/>
            <a:ext cx="1447800" cy="160020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896" name="AutoShape 8"/>
          <p:cNvSpPr>
            <a:spLocks noChangeArrowheads="1"/>
          </p:cNvSpPr>
          <p:nvPr/>
        </p:nvSpPr>
        <p:spPr bwMode="auto">
          <a:xfrm>
            <a:off x="8229600" y="3581400"/>
            <a:ext cx="485775" cy="595313"/>
          </a:xfrm>
          <a:prstGeom prst="downArrow">
            <a:avLst>
              <a:gd name="adj1" fmla="val 50000"/>
              <a:gd name="adj2" fmla="val 3063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pic>
        <p:nvPicPr>
          <p:cNvPr id="10" name="Picture 9" descr="top_right_header_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476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895"/>
                                        </p:tgtEl>
                                        <p:attrNameLst>
                                          <p:attrName>style.visibility</p:attrName>
                                        </p:attrNameLst>
                                      </p:cBhvr>
                                      <p:to>
                                        <p:strVal val="visible"/>
                                      </p:to>
                                    </p:set>
                                    <p:anim calcmode="lin" valueType="num">
                                      <p:cBhvr additive="base">
                                        <p:cTn id="7" dur="500" fill="hold"/>
                                        <p:tgtEl>
                                          <p:spTgt spid="165895"/>
                                        </p:tgtEl>
                                        <p:attrNameLst>
                                          <p:attrName>ppt_x</p:attrName>
                                        </p:attrNameLst>
                                      </p:cBhvr>
                                      <p:tavLst>
                                        <p:tav tm="0">
                                          <p:val>
                                            <p:strVal val="#ppt_x"/>
                                          </p:val>
                                        </p:tav>
                                        <p:tav tm="100000">
                                          <p:val>
                                            <p:strVal val="#ppt_x"/>
                                          </p:val>
                                        </p:tav>
                                      </p:tavLst>
                                    </p:anim>
                                    <p:anim calcmode="lin" valueType="num">
                                      <p:cBhvr additive="base">
                                        <p:cTn id="8" dur="500" fill="hold"/>
                                        <p:tgtEl>
                                          <p:spTgt spid="16589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5892"/>
                                        </p:tgtEl>
                                        <p:attrNameLst>
                                          <p:attrName>style.visibility</p:attrName>
                                        </p:attrNameLst>
                                      </p:cBhvr>
                                      <p:to>
                                        <p:strVal val="visible"/>
                                      </p:to>
                                    </p:set>
                                    <p:anim calcmode="lin" valueType="num">
                                      <p:cBhvr additive="base">
                                        <p:cTn id="13" dur="500" fill="hold"/>
                                        <p:tgtEl>
                                          <p:spTgt spid="165892"/>
                                        </p:tgtEl>
                                        <p:attrNameLst>
                                          <p:attrName>ppt_x</p:attrName>
                                        </p:attrNameLst>
                                      </p:cBhvr>
                                      <p:tavLst>
                                        <p:tav tm="0">
                                          <p:val>
                                            <p:strVal val="#ppt_x"/>
                                          </p:val>
                                        </p:tav>
                                        <p:tav tm="100000">
                                          <p:val>
                                            <p:strVal val="#ppt_x"/>
                                          </p:val>
                                        </p:tav>
                                      </p:tavLst>
                                    </p:anim>
                                    <p:anim calcmode="lin" valueType="num">
                                      <p:cBhvr additive="base">
                                        <p:cTn id="14" dur="500" fill="hold"/>
                                        <p:tgtEl>
                                          <p:spTgt spid="16589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65896"/>
                                        </p:tgtEl>
                                        <p:attrNameLst>
                                          <p:attrName>style.visibility</p:attrName>
                                        </p:attrNameLst>
                                      </p:cBhvr>
                                      <p:to>
                                        <p:strVal val="visible"/>
                                      </p:to>
                                    </p:set>
                                    <p:anim calcmode="lin" valueType="num">
                                      <p:cBhvr additive="base">
                                        <p:cTn id="19" dur="500" fill="hold"/>
                                        <p:tgtEl>
                                          <p:spTgt spid="165896"/>
                                        </p:tgtEl>
                                        <p:attrNameLst>
                                          <p:attrName>ppt_x</p:attrName>
                                        </p:attrNameLst>
                                      </p:cBhvr>
                                      <p:tavLst>
                                        <p:tav tm="0">
                                          <p:val>
                                            <p:strVal val="#ppt_x"/>
                                          </p:val>
                                        </p:tav>
                                        <p:tav tm="100000">
                                          <p:val>
                                            <p:strVal val="#ppt_x"/>
                                          </p:val>
                                        </p:tav>
                                      </p:tavLst>
                                    </p:anim>
                                    <p:anim calcmode="lin" valueType="num">
                                      <p:cBhvr additive="base">
                                        <p:cTn id="20" dur="500" fill="hold"/>
                                        <p:tgtEl>
                                          <p:spTgt spid="165896"/>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path" presetSubtype="0" accel="50000" decel="50000" fill="hold" grpId="1" nodeType="clickEffect">
                                  <p:stCondLst>
                                    <p:cond delay="0"/>
                                  </p:stCondLst>
                                  <p:childTnLst>
                                    <p:animMotion origin="layout" path="M -2.5E-6 7.40741E-7 L -0.18489 0.00116 " pathEditMode="relative" rAng="0" ptsTypes="AA">
                                      <p:cBhvr>
                                        <p:cTn id="24" dur="2000" fill="hold"/>
                                        <p:tgtEl>
                                          <p:spTgt spid="165896"/>
                                        </p:tgtEl>
                                        <p:attrNameLst>
                                          <p:attrName>ppt_x</p:attrName>
                                          <p:attrName>ppt_y</p:attrName>
                                        </p:attrNameLst>
                                      </p:cBhvr>
                                      <p:rCtr x="-9253"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5" grpId="0" animBg="1"/>
      <p:bldP spid="165896" grpId="0" animBg="1"/>
      <p:bldP spid="16589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660400"/>
            <a:ext cx="8534400" cy="685800"/>
          </a:xfrm>
        </p:spPr>
        <p:txBody>
          <a:bodyPr>
            <a:normAutofit fontScale="90000"/>
          </a:bodyPr>
          <a:lstStyle/>
          <a:p>
            <a:pPr algn="ctr"/>
            <a:r>
              <a:rPr lang="en-US" altLang="zh-CN" smtClean="0">
                <a:ea typeface="宋体" pitchFamily="2" charset="-122"/>
              </a:rPr>
              <a:t>Case Discussion</a:t>
            </a:r>
          </a:p>
        </p:txBody>
      </p:sp>
      <p:sp>
        <p:nvSpPr>
          <p:cNvPr id="17411" name="Line 3"/>
          <p:cNvSpPr>
            <a:spLocks noChangeShapeType="1"/>
          </p:cNvSpPr>
          <p:nvPr/>
        </p:nvSpPr>
        <p:spPr bwMode="auto">
          <a:xfrm>
            <a:off x="0" y="1371600"/>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2" name="Rectangle 4"/>
          <p:cNvSpPr>
            <a:spLocks noGrp="1" noChangeArrowheads="1"/>
          </p:cNvSpPr>
          <p:nvPr>
            <p:ph type="body" idx="1"/>
          </p:nvPr>
        </p:nvSpPr>
        <p:spPr>
          <a:xfrm>
            <a:off x="533400" y="1524000"/>
            <a:ext cx="8458200" cy="4876800"/>
          </a:xfrm>
          <a:noFill/>
        </p:spPr>
        <p:txBody>
          <a:bodyPr/>
          <a:lstStyle/>
          <a:p>
            <a:pPr>
              <a:lnSpc>
                <a:spcPct val="90000"/>
              </a:lnSpc>
              <a:buFont typeface="Symbol" pitchFamily="18" charset="2"/>
              <a:buChar char=""/>
            </a:pPr>
            <a:r>
              <a:rPr lang="en-US" altLang="zh-CN" sz="2600" b="1" dirty="0" smtClean="0">
                <a:solidFill>
                  <a:srgbClr val="008000"/>
                </a:solidFill>
                <a:latin typeface="Times New Roman" charset="0"/>
                <a:ea typeface="宋体" pitchFamily="2" charset="-122"/>
              </a:rPr>
              <a:t>While comparing the results from different stakeholders, the instructor inputs the calculated overall values for each option from each group into a summary file to create bar charts showing results.</a:t>
            </a:r>
          </a:p>
          <a:p>
            <a:pPr>
              <a:lnSpc>
                <a:spcPct val="90000"/>
              </a:lnSpc>
              <a:buFont typeface="Symbol" pitchFamily="18" charset="2"/>
              <a:buChar char=""/>
            </a:pPr>
            <a:endParaRPr lang="en-US" altLang="zh-CN" sz="1000" b="1" dirty="0" smtClean="0">
              <a:solidFill>
                <a:srgbClr val="008000"/>
              </a:solidFill>
              <a:latin typeface="Times New Roman" charset="0"/>
              <a:ea typeface="宋体" pitchFamily="2" charset="-122"/>
            </a:endParaRPr>
          </a:p>
          <a:p>
            <a:pPr>
              <a:lnSpc>
                <a:spcPct val="90000"/>
              </a:lnSpc>
              <a:buFont typeface="Symbol" pitchFamily="18" charset="2"/>
              <a:buChar char=""/>
            </a:pPr>
            <a:r>
              <a:rPr lang="en-US" altLang="zh-CN" sz="2600" b="1" dirty="0" smtClean="0">
                <a:solidFill>
                  <a:srgbClr val="008000"/>
                </a:solidFill>
                <a:latin typeface="Times New Roman" charset="0"/>
                <a:ea typeface="宋体" pitchFamily="2" charset="-122"/>
                <a:hlinkClick r:id="rId2" action="ppaction://hlinkfile"/>
              </a:rPr>
              <a:t>Sample results from all the six stakeholders</a:t>
            </a:r>
            <a:endParaRPr lang="en-US" altLang="zh-CN" sz="2600" b="1" dirty="0" smtClean="0">
              <a:solidFill>
                <a:srgbClr val="008000"/>
              </a:solidFill>
              <a:latin typeface="Times New Roman" charset="0"/>
              <a:ea typeface="宋体" pitchFamily="2" charset="-122"/>
            </a:endParaRPr>
          </a:p>
          <a:p>
            <a:pPr>
              <a:lnSpc>
                <a:spcPct val="90000"/>
              </a:lnSpc>
              <a:buFont typeface="Symbol" pitchFamily="18" charset="2"/>
              <a:buChar char=""/>
            </a:pPr>
            <a:endParaRPr lang="en-US" altLang="zh-CN" sz="1000" b="1" dirty="0" smtClean="0">
              <a:solidFill>
                <a:srgbClr val="008000"/>
              </a:solidFill>
              <a:latin typeface="Times New Roman" charset="0"/>
              <a:ea typeface="宋体" pitchFamily="2" charset="-122"/>
            </a:endParaRPr>
          </a:p>
          <a:p>
            <a:pPr>
              <a:lnSpc>
                <a:spcPct val="90000"/>
              </a:lnSpc>
              <a:buFont typeface="Symbol" pitchFamily="18" charset="2"/>
              <a:buChar char=""/>
            </a:pPr>
            <a:r>
              <a:rPr lang="en-US" altLang="zh-CN" sz="2600" b="1" dirty="0">
                <a:solidFill>
                  <a:srgbClr val="008000"/>
                </a:solidFill>
                <a:latin typeface="Times New Roman" charset="0"/>
                <a:ea typeface="宋体" pitchFamily="2" charset="-122"/>
              </a:rPr>
              <a:t>T</a:t>
            </a:r>
            <a:r>
              <a:rPr lang="en-US" altLang="zh-CN" sz="2600" b="1" dirty="0" smtClean="0">
                <a:solidFill>
                  <a:srgbClr val="008000"/>
                </a:solidFill>
                <a:latin typeface="Times New Roman" charset="0"/>
                <a:ea typeface="宋体" pitchFamily="2" charset="-122"/>
              </a:rPr>
              <a:t>ake </a:t>
            </a:r>
            <a:r>
              <a:rPr lang="en-US" altLang="zh-CN" sz="2600" b="1" dirty="0" smtClean="0">
                <a:solidFill>
                  <a:srgbClr val="008000"/>
                </a:solidFill>
                <a:latin typeface="Times New Roman" charset="0"/>
                <a:ea typeface="宋体" pitchFamily="2" charset="-122"/>
              </a:rPr>
              <a:t>a </a:t>
            </a:r>
            <a:r>
              <a:rPr lang="en-US" altLang="zh-CN" sz="2600" b="1" dirty="0" smtClean="0">
                <a:solidFill>
                  <a:srgbClr val="008000"/>
                </a:solidFill>
                <a:latin typeface="Times New Roman" charset="0"/>
                <a:ea typeface="宋体" pitchFamily="2" charset="-122"/>
              </a:rPr>
              <a:t>class </a:t>
            </a:r>
            <a:r>
              <a:rPr lang="en-US" altLang="zh-CN" sz="2600" b="1" dirty="0" smtClean="0">
                <a:solidFill>
                  <a:srgbClr val="008000"/>
                </a:solidFill>
                <a:latin typeface="Times New Roman" charset="0"/>
                <a:ea typeface="宋体" pitchFamily="2" charset="-122"/>
              </a:rPr>
              <a:t>vote among the options to predict the actual vote. </a:t>
            </a:r>
          </a:p>
          <a:p>
            <a:pPr>
              <a:lnSpc>
                <a:spcPct val="90000"/>
              </a:lnSpc>
              <a:buFont typeface="Symbol" pitchFamily="18" charset="2"/>
              <a:buChar char=""/>
            </a:pPr>
            <a:endParaRPr lang="en-US" altLang="zh-CN" sz="1000" b="1" dirty="0" smtClean="0">
              <a:solidFill>
                <a:srgbClr val="008000"/>
              </a:solidFill>
              <a:latin typeface="Times New Roman" charset="0"/>
              <a:ea typeface="宋体" pitchFamily="2" charset="-122"/>
            </a:endParaRPr>
          </a:p>
          <a:p>
            <a:pPr>
              <a:lnSpc>
                <a:spcPct val="90000"/>
              </a:lnSpc>
              <a:buFont typeface="Symbol" pitchFamily="18" charset="2"/>
              <a:buChar char=""/>
            </a:pPr>
            <a:r>
              <a:rPr lang="en-US" altLang="zh-CN" sz="2600" b="1" dirty="0" smtClean="0">
                <a:solidFill>
                  <a:srgbClr val="008000"/>
                </a:solidFill>
                <a:latin typeface="Times New Roman" charset="0"/>
                <a:ea typeface="宋体" pitchFamily="2" charset="-122"/>
              </a:rPr>
              <a:t>“This approach can help decision makers understand the perspectives of different stakeholders, and provide a way to design more acceptable alternatives.”</a:t>
            </a:r>
          </a:p>
        </p:txBody>
      </p:sp>
      <p:sp>
        <p:nvSpPr>
          <p:cNvPr id="2" name="Slide Number Placeholder 1"/>
          <p:cNvSpPr>
            <a:spLocks noGrp="1"/>
          </p:cNvSpPr>
          <p:nvPr>
            <p:ph type="sldNum" sz="quarter" idx="12"/>
          </p:nvPr>
        </p:nvSpPr>
        <p:spPr>
          <a:xfrm>
            <a:off x="8645769" y="6400800"/>
            <a:ext cx="381000" cy="365125"/>
          </a:xfrm>
        </p:spPr>
        <p:txBody>
          <a:bodyPr/>
          <a:lstStyle/>
          <a:p>
            <a:fld id="{AE41413C-6D03-4D32-8008-D7F8D8DF75DE}" type="slidenum">
              <a:rPr lang="en-US" smtClean="0"/>
              <a:t>36</a:t>
            </a:fld>
            <a:endParaRPr lang="en-US" dirty="0"/>
          </a:p>
        </p:txBody>
      </p:sp>
      <p:pic>
        <p:nvPicPr>
          <p:cNvPr id="6" name="Picture 5" descr="top_right_header_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0237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Grp="1" noChangeArrowheads="1"/>
          </p:cNvSpPr>
          <p:nvPr>
            <p:ph type="sldNum" sz="quarter" idx="11"/>
          </p:nvPr>
        </p:nvSpPr>
        <p:spPr>
          <a:xfrm>
            <a:off x="8610600" y="6400800"/>
            <a:ext cx="457200" cy="365125"/>
          </a:xfrm>
        </p:spPr>
        <p:txBody>
          <a:bodyPr/>
          <a:lstStyle/>
          <a:p>
            <a:fld id="{F1DA415C-563D-465A-A3EB-B4436A89B328}" type="slidenum">
              <a:rPr lang="en-US" altLang="zh-CN"/>
              <a:pPr/>
              <a:t>37</a:t>
            </a:fld>
            <a:endParaRPr lang="en-US" altLang="zh-CN" dirty="0"/>
          </a:p>
        </p:txBody>
      </p:sp>
      <p:sp>
        <p:nvSpPr>
          <p:cNvPr id="173058" name="Rectangle 2"/>
          <p:cNvSpPr>
            <a:spLocks noGrp="1" noChangeArrowheads="1"/>
          </p:cNvSpPr>
          <p:nvPr>
            <p:ph type="title" idx="4294967295"/>
          </p:nvPr>
        </p:nvSpPr>
        <p:spPr/>
        <p:txBody>
          <a:bodyPr/>
          <a:lstStyle/>
          <a:p>
            <a:r>
              <a:rPr lang="en-US" altLang="en-US" sz="3600" smtClean="0"/>
              <a:t>  </a:t>
            </a:r>
            <a:r>
              <a:rPr lang="en-US" altLang="en-US" sz="3600" smtClean="0">
                <a:solidFill>
                  <a:schemeClr val="tx1"/>
                </a:solidFill>
              </a:rPr>
              <a:t>What do you think:   Yes or No?</a:t>
            </a:r>
          </a:p>
        </p:txBody>
      </p:sp>
      <p:grpSp>
        <p:nvGrpSpPr>
          <p:cNvPr id="173059" name="Group 3"/>
          <p:cNvGrpSpPr>
            <a:grpSpLocks/>
          </p:cNvGrpSpPr>
          <p:nvPr/>
        </p:nvGrpSpPr>
        <p:grpSpPr bwMode="auto">
          <a:xfrm>
            <a:off x="733425" y="1828800"/>
            <a:ext cx="7724775" cy="4127500"/>
            <a:chOff x="432" y="1152"/>
            <a:chExt cx="4866" cy="2600"/>
          </a:xfrm>
        </p:grpSpPr>
        <p:pic>
          <p:nvPicPr>
            <p:cNvPr id="173060" name="Picture 4" descr="top_right_header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 y="2136"/>
              <a:ext cx="552" cy="720"/>
            </a:xfrm>
            <a:prstGeom prst="rect">
              <a:avLst/>
            </a:prstGeom>
            <a:noFill/>
            <a:extLst>
              <a:ext uri="{909E8E84-426E-40DD-AFC4-6F175D3DCCD1}">
                <a14:hiddenFill xmlns:a14="http://schemas.microsoft.com/office/drawing/2010/main">
                  <a:solidFill>
                    <a:srgbClr val="FFFFFF"/>
                  </a:solidFill>
                </a14:hiddenFill>
              </a:ext>
            </a:extLst>
          </p:spPr>
        </p:pic>
        <p:grpSp>
          <p:nvGrpSpPr>
            <p:cNvPr id="173061" name="Group 5"/>
            <p:cNvGrpSpPr>
              <a:grpSpLocks/>
            </p:cNvGrpSpPr>
            <p:nvPr/>
          </p:nvGrpSpPr>
          <p:grpSpPr bwMode="auto">
            <a:xfrm>
              <a:off x="432" y="1152"/>
              <a:ext cx="2880" cy="2600"/>
              <a:chOff x="2592" y="1086"/>
              <a:chExt cx="2880" cy="2600"/>
            </a:xfrm>
          </p:grpSpPr>
          <p:grpSp>
            <p:nvGrpSpPr>
              <p:cNvPr id="173062" name="Group 6"/>
              <p:cNvGrpSpPr>
                <a:grpSpLocks/>
              </p:cNvGrpSpPr>
              <p:nvPr/>
            </p:nvGrpSpPr>
            <p:grpSpPr bwMode="auto">
              <a:xfrm>
                <a:off x="3594" y="2016"/>
                <a:ext cx="816" cy="816"/>
                <a:chOff x="2590" y="1440"/>
                <a:chExt cx="812" cy="832"/>
              </a:xfrm>
            </p:grpSpPr>
            <p:pic>
              <p:nvPicPr>
                <p:cNvPr id="173063" name="Picture 7" descr="logotop_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1440"/>
                  <a:ext cx="810" cy="258"/>
                </a:xfrm>
                <a:prstGeom prst="rect">
                  <a:avLst/>
                </a:prstGeom>
                <a:noFill/>
                <a:extLst>
                  <a:ext uri="{909E8E84-426E-40DD-AFC4-6F175D3DCCD1}">
                    <a14:hiddenFill xmlns:a14="http://schemas.microsoft.com/office/drawing/2010/main">
                      <a:solidFill>
                        <a:srgbClr val="FFFFFF"/>
                      </a:solidFill>
                    </a14:hiddenFill>
                  </a:ext>
                </a:extLst>
              </p:spPr>
            </p:pic>
            <p:pic>
              <p:nvPicPr>
                <p:cNvPr id="173064" name="Picture 8" descr="logobot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 y="1696"/>
                  <a:ext cx="810" cy="576"/>
                </a:xfrm>
                <a:prstGeom prst="rect">
                  <a:avLst/>
                </a:prstGeom>
                <a:noFill/>
                <a:extLst>
                  <a:ext uri="{909E8E84-426E-40DD-AFC4-6F175D3DCCD1}">
                    <a14:hiddenFill xmlns:a14="http://schemas.microsoft.com/office/drawing/2010/main">
                      <a:solidFill>
                        <a:srgbClr val="FFFFFF"/>
                      </a:solidFill>
                    </a14:hiddenFill>
                  </a:ext>
                </a:extLst>
              </p:spPr>
            </p:pic>
          </p:grpSp>
          <p:pic>
            <p:nvPicPr>
              <p:cNvPr id="173065" name="Picture 9" descr="DSCN2498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2" y="2592"/>
                <a:ext cx="818" cy="614"/>
              </a:xfrm>
              <a:prstGeom prst="rect">
                <a:avLst/>
              </a:prstGeom>
              <a:noFill/>
              <a:extLst>
                <a:ext uri="{909E8E84-426E-40DD-AFC4-6F175D3DCCD1}">
                  <a14:hiddenFill xmlns:a14="http://schemas.microsoft.com/office/drawing/2010/main">
                    <a:solidFill>
                      <a:srgbClr val="FFFFFF"/>
                    </a:solidFill>
                  </a14:hiddenFill>
                </a:ext>
              </a:extLst>
            </p:spPr>
          </p:pic>
          <p:pic>
            <p:nvPicPr>
              <p:cNvPr id="173066" name="Picture 10" descr="DSCN2453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8" y="1086"/>
                <a:ext cx="818" cy="614"/>
              </a:xfrm>
              <a:prstGeom prst="rect">
                <a:avLst/>
              </a:prstGeom>
              <a:noFill/>
              <a:extLst>
                <a:ext uri="{909E8E84-426E-40DD-AFC4-6F175D3DCCD1}">
                  <a14:hiddenFill xmlns:a14="http://schemas.microsoft.com/office/drawing/2010/main">
                    <a:solidFill>
                      <a:srgbClr val="FFFFFF"/>
                    </a:solidFill>
                  </a14:hiddenFill>
                </a:ext>
              </a:extLst>
            </p:spPr>
          </p:pic>
          <p:pic>
            <p:nvPicPr>
              <p:cNvPr id="173067" name="Picture 11" descr="DSCN2446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2" y="1680"/>
                <a:ext cx="818" cy="614"/>
              </a:xfrm>
              <a:prstGeom prst="rect">
                <a:avLst/>
              </a:prstGeom>
              <a:noFill/>
              <a:extLst>
                <a:ext uri="{909E8E84-426E-40DD-AFC4-6F175D3DCCD1}">
                  <a14:hiddenFill xmlns:a14="http://schemas.microsoft.com/office/drawing/2010/main">
                    <a:solidFill>
                      <a:srgbClr val="FFFFFF"/>
                    </a:solidFill>
                  </a14:hiddenFill>
                </a:ext>
              </a:extLst>
            </p:spPr>
          </p:pic>
          <p:pic>
            <p:nvPicPr>
              <p:cNvPr id="173068" name="Picture 12" descr="DSCN2248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4" y="2592"/>
                <a:ext cx="818" cy="614"/>
              </a:xfrm>
              <a:prstGeom prst="rect">
                <a:avLst/>
              </a:prstGeom>
              <a:noFill/>
              <a:extLst>
                <a:ext uri="{909E8E84-426E-40DD-AFC4-6F175D3DCCD1}">
                  <a14:hiddenFill xmlns:a14="http://schemas.microsoft.com/office/drawing/2010/main">
                    <a:solidFill>
                      <a:srgbClr val="FFFFFF"/>
                    </a:solidFill>
                  </a14:hiddenFill>
                </a:ext>
              </a:extLst>
            </p:spPr>
          </p:pic>
          <p:pic>
            <p:nvPicPr>
              <p:cNvPr id="173069" name="Picture 13" descr="DSCN2276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8" y="3072"/>
                <a:ext cx="818" cy="614"/>
              </a:xfrm>
              <a:prstGeom prst="rect">
                <a:avLst/>
              </a:prstGeom>
              <a:noFill/>
              <a:extLst>
                <a:ext uri="{909E8E84-426E-40DD-AFC4-6F175D3DCCD1}">
                  <a14:hiddenFill xmlns:a14="http://schemas.microsoft.com/office/drawing/2010/main">
                    <a:solidFill>
                      <a:srgbClr val="FFFFFF"/>
                    </a:solidFill>
                  </a14:hiddenFill>
                </a:ext>
              </a:extLst>
            </p:spPr>
          </p:pic>
          <p:pic>
            <p:nvPicPr>
              <p:cNvPr id="173070" name="Picture 14" descr="DSCN2321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4" y="1680"/>
                <a:ext cx="818" cy="614"/>
              </a:xfrm>
              <a:prstGeom prst="rect">
                <a:avLst/>
              </a:prstGeom>
              <a:noFill/>
              <a:extLst>
                <a:ext uri="{909E8E84-426E-40DD-AFC4-6F175D3DCCD1}">
                  <a14:hiddenFill xmlns:a14="http://schemas.microsoft.com/office/drawing/2010/main">
                    <a:solidFill>
                      <a:srgbClr val="FFFFFF"/>
                    </a:solidFill>
                  </a14:hiddenFill>
                </a:ext>
              </a:extLst>
            </p:spPr>
          </p:pic>
        </p:grpSp>
        <p:sp>
          <p:nvSpPr>
            <p:cNvPr id="173071" name="AutoShape 15"/>
            <p:cNvSpPr>
              <a:spLocks noChangeArrowheads="1"/>
            </p:cNvSpPr>
            <p:nvPr/>
          </p:nvSpPr>
          <p:spPr bwMode="auto">
            <a:xfrm>
              <a:off x="3360" y="2208"/>
              <a:ext cx="1344" cy="576"/>
            </a:xfrm>
            <a:prstGeom prst="notchedRightArrow">
              <a:avLst>
                <a:gd name="adj1" fmla="val 50000"/>
                <a:gd name="adj2" fmla="val 58333"/>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b="1">
                  <a:solidFill>
                    <a:schemeClr val="bg1"/>
                  </a:solidFill>
                  <a:latin typeface="Times New Roman" pitchFamily="18" charset="0"/>
                </a:rPr>
                <a:t>Sell Land?</a:t>
              </a:r>
            </a:p>
          </p:txBody>
        </p:sp>
      </p:grpSp>
      <p:sp>
        <p:nvSpPr>
          <p:cNvPr id="173072" name="Text Box 16"/>
          <p:cNvSpPr txBox="1">
            <a:spLocks noChangeArrowheads="1"/>
          </p:cNvSpPr>
          <p:nvPr/>
        </p:nvSpPr>
        <p:spPr bwMode="auto">
          <a:xfrm>
            <a:off x="1676400" y="6091237"/>
            <a:ext cx="5365750"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90000"/>
              </a:lnSpc>
              <a:spcBef>
                <a:spcPct val="20000"/>
              </a:spcBef>
            </a:pPr>
            <a:r>
              <a:rPr lang="en-US" altLang="en-US" dirty="0"/>
              <a:t>(City voters voted on this issue in November 2002.)</a:t>
            </a:r>
          </a:p>
          <a:p>
            <a:endParaRPr lang="en-US" altLang="en-US" dirty="0"/>
          </a:p>
        </p:txBody>
      </p:sp>
      <p:pic>
        <p:nvPicPr>
          <p:cNvPr id="18" name="Picture 17" descr="top_right_header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1154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6"/>
          <p:cNvSpPr>
            <a:spLocks noGrp="1" noChangeArrowheads="1"/>
          </p:cNvSpPr>
          <p:nvPr>
            <p:ph type="sldNum" sz="quarter" idx="11"/>
          </p:nvPr>
        </p:nvSpPr>
        <p:spPr>
          <a:xfrm>
            <a:off x="8648700" y="6492875"/>
            <a:ext cx="457200" cy="365125"/>
          </a:xfrm>
        </p:spPr>
        <p:txBody>
          <a:bodyPr/>
          <a:lstStyle/>
          <a:p>
            <a:fld id="{A36A2C76-2553-49C0-9467-B432B9EE5DF1}" type="slidenum">
              <a:rPr lang="en-US" altLang="zh-CN"/>
              <a:pPr/>
              <a:t>38</a:t>
            </a:fld>
            <a:endParaRPr lang="en-US" altLang="zh-CN" dirty="0"/>
          </a:p>
        </p:txBody>
      </p:sp>
      <p:sp>
        <p:nvSpPr>
          <p:cNvPr id="112878" name="Rectangle 238"/>
          <p:cNvSpPr>
            <a:spLocks noGrp="1" noChangeArrowheads="1"/>
          </p:cNvSpPr>
          <p:nvPr>
            <p:ph type="title" idx="4294967295"/>
          </p:nvPr>
        </p:nvSpPr>
        <p:spPr>
          <a:xfrm>
            <a:off x="457200" y="274638"/>
            <a:ext cx="8534400" cy="1143000"/>
          </a:xfrm>
        </p:spPr>
        <p:txBody>
          <a:bodyPr>
            <a:normAutofit fontScale="90000"/>
          </a:bodyPr>
          <a:lstStyle/>
          <a:p>
            <a:r>
              <a:rPr lang="en-US" altLang="en-US" sz="3600" smtClean="0">
                <a:solidFill>
                  <a:schemeClr val="tx1"/>
                </a:solidFill>
              </a:rPr>
              <a:t>Example Home Depot Case Perspectives	</a:t>
            </a:r>
            <a:r>
              <a:rPr lang="en-US" altLang="en-US" sz="3600" smtClean="0"/>
              <a:t>				</a:t>
            </a:r>
          </a:p>
        </p:txBody>
      </p:sp>
      <p:graphicFrame>
        <p:nvGraphicFramePr>
          <p:cNvPr id="112898" name="Group 258"/>
          <p:cNvGraphicFramePr>
            <a:graphicFrameLocks noGrp="1"/>
          </p:cNvGraphicFramePr>
          <p:nvPr>
            <p:ph idx="4294967295"/>
            <p:extLst>
              <p:ext uri="{D42A27DB-BD31-4B8C-83A1-F6EECF244321}">
                <p14:modId xmlns:p14="http://schemas.microsoft.com/office/powerpoint/2010/main" val="473402166"/>
              </p:ext>
            </p:extLst>
          </p:nvPr>
        </p:nvGraphicFramePr>
        <p:xfrm>
          <a:off x="320675" y="838200"/>
          <a:ext cx="8534400" cy="5685155"/>
        </p:xfrm>
        <a:graphic>
          <a:graphicData uri="http://schemas.openxmlformats.org/drawingml/2006/table">
            <a:tbl>
              <a:tblPr/>
              <a:tblGrid>
                <a:gridCol w="3795713"/>
                <a:gridCol w="1185862"/>
                <a:gridCol w="1184275"/>
                <a:gridCol w="1184275"/>
                <a:gridCol w="1184275"/>
              </a:tblGrid>
              <a:tr h="304800">
                <a:tc>
                  <a:txBody>
                    <a:bodyPr/>
                    <a:lstStyle>
                      <a:lvl1pPr eaLnBrk="0" hangingPunct="0">
                        <a:spcBef>
                          <a:spcPct val="20000"/>
                        </a:spcBef>
                        <a:defRPr sz="2800">
                          <a:solidFill>
                            <a:schemeClr val="tx1"/>
                          </a:solidFill>
                          <a:latin typeface="Franklin Gothic Demi" pitchFamily="34" charset="0"/>
                        </a:defRPr>
                      </a:lvl1pPr>
                      <a:lvl2pPr eaLnBrk="0" hangingPunct="0">
                        <a:spcBef>
                          <a:spcPct val="20000"/>
                        </a:spcBef>
                        <a:defRPr sz="2400">
                          <a:solidFill>
                            <a:schemeClr val="tx1"/>
                          </a:solidFill>
                          <a:latin typeface="Franklin Gothic Medium" pitchFamily="34" charset="0"/>
                        </a:defRPr>
                      </a:lvl2pPr>
                      <a:lvl3pPr eaLnBrk="0" hangingPunct="0">
                        <a:spcBef>
                          <a:spcPct val="20000"/>
                        </a:spcBef>
                        <a:buFont typeface="Franklin Gothic Book" pitchFamily="34" charset="0"/>
                        <a:defRPr sz="2000">
                          <a:solidFill>
                            <a:schemeClr val="tx1"/>
                          </a:solidFill>
                          <a:latin typeface="Franklin Gothic Book" pitchFamily="34" charset="0"/>
                        </a:defRPr>
                      </a:lvl3pPr>
                      <a:lvl4pPr eaLnBrk="0" hangingPunct="0">
                        <a:spcBef>
                          <a:spcPct val="20000"/>
                        </a:spcBef>
                        <a:defRPr>
                          <a:solidFill>
                            <a:schemeClr val="tx1"/>
                          </a:solidFill>
                          <a:latin typeface="Franklin Gothic Book" pitchFamily="34" charset="0"/>
                        </a:defRPr>
                      </a:lvl4pPr>
                      <a:lvl5pPr eaLnBrk="0" hangingPunct="0">
                        <a:spcBef>
                          <a:spcPct val="20000"/>
                        </a:spcBef>
                        <a:defRPr>
                          <a:solidFill>
                            <a:schemeClr val="tx1"/>
                          </a:solidFill>
                          <a:latin typeface="Franklin Gothic Book" pitchFamily="34" charset="0"/>
                        </a:defRPr>
                      </a:lvl5pPr>
                      <a:lvl6pPr eaLnBrk="0" fontAlgn="base" hangingPunct="0">
                        <a:spcBef>
                          <a:spcPct val="20000"/>
                        </a:spcBef>
                        <a:spcAft>
                          <a:spcPct val="0"/>
                        </a:spcAft>
                        <a:defRPr>
                          <a:solidFill>
                            <a:schemeClr val="tx1"/>
                          </a:solidFill>
                          <a:latin typeface="Franklin Gothic Book" pitchFamily="34" charset="0"/>
                        </a:defRPr>
                      </a:lvl6pPr>
                      <a:lvl7pPr eaLnBrk="0" fontAlgn="base" hangingPunct="0">
                        <a:spcBef>
                          <a:spcPct val="20000"/>
                        </a:spcBef>
                        <a:spcAft>
                          <a:spcPct val="0"/>
                        </a:spcAft>
                        <a:defRPr>
                          <a:solidFill>
                            <a:schemeClr val="tx1"/>
                          </a:solidFill>
                          <a:latin typeface="Franklin Gothic Book" pitchFamily="34" charset="0"/>
                        </a:defRPr>
                      </a:lvl7pPr>
                      <a:lvl8pPr eaLnBrk="0" fontAlgn="base" hangingPunct="0">
                        <a:spcBef>
                          <a:spcPct val="20000"/>
                        </a:spcBef>
                        <a:spcAft>
                          <a:spcPct val="0"/>
                        </a:spcAft>
                        <a:defRPr>
                          <a:solidFill>
                            <a:schemeClr val="tx1"/>
                          </a:solidFill>
                          <a:latin typeface="Franklin Gothic Book" pitchFamily="34" charset="0"/>
                        </a:defRPr>
                      </a:lvl8pPr>
                      <a:lvl9pPr eaLnBrk="0" fontAlgn="base" hangingPunct="0">
                        <a:spcBef>
                          <a:spcPct val="20000"/>
                        </a:spcBef>
                        <a:spcAft>
                          <a:spcPct val="0"/>
                        </a:spcAft>
                        <a:defRPr>
                          <a:solidFill>
                            <a:schemeClr val="tx1"/>
                          </a:solidFill>
                          <a:latin typeface="Franklin Gothic Book"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Franklin Gothic Demi"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itchFamily="34" charset="0"/>
                          <a:cs typeface="Arial" pitchFamily="34" charset="0"/>
                        </a:rPr>
                        <a:t>Overall Values</a:t>
                      </a:r>
                      <a:endParaRPr kumimoji="0" lang="en-US" altLang="en-US" sz="3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177925">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rgbClr val="FF00FF"/>
                        </a:solidFill>
                        <a:effectLst/>
                        <a:latin typeface="Franklin Gothic Demi"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Option 1 </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Build</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Home </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Depot</a:t>
                      </a:r>
                      <a:endParaRPr kumimoji="0" lang="en-US" alt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Option 2 </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Don't</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 develop </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the land</a:t>
                      </a:r>
                      <a:endParaRPr kumimoji="0" lang="en-US" alt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Option 3 </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Build</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RV </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Park</a:t>
                      </a:r>
                      <a:endParaRPr kumimoji="0" lang="en-US" alt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Option 4 </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Build </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specialty</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 retail</a:t>
                      </a:r>
                      <a:endParaRPr kumimoji="0" lang="en-US" alt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6750">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cs typeface="Arial" pitchFamily="34" charset="0"/>
                        </a:rPr>
                        <a:t>City of San Juan Capistrano</a:t>
                      </a:r>
                      <a:endParaRPr kumimoji="0" lang="en-US" altLang="en-US" sz="20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4.5</a:t>
                      </a:r>
                      <a:endParaRPr kumimoji="0" lang="en-US" altLang="en-US" sz="4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4.2</a:t>
                      </a:r>
                      <a:endParaRPr kumimoji="0" lang="en-US" altLang="en-US" sz="4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4.2</a:t>
                      </a:r>
                      <a:endParaRPr kumimoji="0" lang="en-US" altLang="en-US" sz="4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FF0000"/>
                          </a:solidFill>
                          <a:effectLst/>
                          <a:latin typeface="Arial" pitchFamily="34" charset="0"/>
                          <a:cs typeface="Arial" pitchFamily="34" charset="0"/>
                        </a:rPr>
                        <a:t>5.6</a:t>
                      </a:r>
                      <a:endParaRPr kumimoji="0" lang="en-US" altLang="en-US" sz="5400" b="1" i="0" u="none" strike="noStrike" cap="none" normalizeH="0" baseline="0" smtClean="0">
                        <a:ln>
                          <a:noFill/>
                        </a:ln>
                        <a:solidFill>
                          <a:srgbClr val="FF0000"/>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cs typeface="Arial" pitchFamily="34" charset="0"/>
                        </a:rPr>
                        <a:t>Competing Local Small Businesses </a:t>
                      </a:r>
                      <a:endParaRPr kumimoji="0" lang="en-US" altLang="en-US" sz="20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0.6</a:t>
                      </a:r>
                      <a:endParaRPr kumimoji="0" lang="en-US" altLang="en-US" sz="4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3.0</a:t>
                      </a:r>
                      <a:endParaRPr kumimoji="0" lang="en-US" altLang="en-US" sz="4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5.0</a:t>
                      </a:r>
                      <a:endParaRPr kumimoji="0" lang="en-US" altLang="en-US" sz="4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FF0000"/>
                          </a:solidFill>
                          <a:effectLst/>
                          <a:latin typeface="Arial" pitchFamily="34" charset="0"/>
                          <a:cs typeface="Arial" pitchFamily="34" charset="0"/>
                        </a:rPr>
                        <a:t>8.0</a:t>
                      </a:r>
                      <a:endParaRPr kumimoji="0" lang="en-US" altLang="en-US" sz="5400" b="1" i="0" u="none" strike="noStrike" cap="none" normalizeH="0" baseline="0" smtClean="0">
                        <a:ln>
                          <a:noFill/>
                        </a:ln>
                        <a:solidFill>
                          <a:srgbClr val="FF0000"/>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75">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cs typeface="Arial" pitchFamily="34" charset="0"/>
                        </a:rPr>
                        <a:t>Complementary Local Small Businesses </a:t>
                      </a:r>
                      <a:endParaRPr kumimoji="0" lang="en-US" altLang="en-US" sz="20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FF0000"/>
                          </a:solidFill>
                          <a:effectLst/>
                          <a:latin typeface="Arial" pitchFamily="34" charset="0"/>
                          <a:cs typeface="Arial" pitchFamily="34" charset="0"/>
                        </a:rPr>
                        <a:t>10.0</a:t>
                      </a:r>
                      <a:endParaRPr kumimoji="0" lang="en-US" altLang="en-US" sz="3600" b="1" i="0" u="none" strike="noStrike" cap="none" normalizeH="0" baseline="0" smtClean="0">
                        <a:ln>
                          <a:noFill/>
                        </a:ln>
                        <a:solidFill>
                          <a:srgbClr val="FF0000"/>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5.0</a:t>
                      </a:r>
                      <a:endParaRPr kumimoji="0" lang="en-US" altLang="en-US" sz="4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5.7</a:t>
                      </a:r>
                      <a:endParaRPr kumimoji="0" lang="en-US" altLang="en-US" sz="4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3.5</a:t>
                      </a:r>
                      <a:endParaRPr kumimoji="0" lang="en-US" altLang="en-US" sz="4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1025">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cs typeface="Arial" pitchFamily="34" charset="0"/>
                        </a:rPr>
                        <a:t>Home Depot</a:t>
                      </a:r>
                      <a:endParaRPr kumimoji="0" lang="en-US" altLang="en-US" sz="20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FF0000"/>
                          </a:solidFill>
                          <a:effectLst/>
                          <a:latin typeface="Arial" pitchFamily="34" charset="0"/>
                          <a:cs typeface="Arial" pitchFamily="34" charset="0"/>
                        </a:rPr>
                        <a:t>9.4</a:t>
                      </a:r>
                      <a:endParaRPr kumimoji="0" lang="en-US" altLang="en-US" sz="3600" b="1" i="0" u="none" strike="noStrike" cap="none" normalizeH="0" baseline="0" smtClean="0">
                        <a:ln>
                          <a:noFill/>
                        </a:ln>
                        <a:solidFill>
                          <a:srgbClr val="FF0000"/>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1.0</a:t>
                      </a:r>
                      <a:endParaRPr kumimoji="0" lang="en-US" altLang="en-US" sz="4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1.0</a:t>
                      </a:r>
                      <a:endParaRPr kumimoji="0" lang="en-US" altLang="en-US" sz="4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1.0</a:t>
                      </a:r>
                      <a:endParaRPr kumimoji="0" lang="en-US" altLang="en-US" sz="4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cs typeface="Arial" pitchFamily="34" charset="0"/>
                        </a:rPr>
                        <a:t>Nearby Residents</a:t>
                      </a:r>
                      <a:endParaRPr kumimoji="0" lang="en-US" altLang="en-US" sz="20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1.0</a:t>
                      </a:r>
                      <a:endParaRPr kumimoji="0" lang="en-US" altLang="en-US" sz="4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FF0000"/>
                          </a:solidFill>
                          <a:effectLst/>
                          <a:latin typeface="Arial" pitchFamily="34" charset="0"/>
                          <a:cs typeface="Arial" pitchFamily="34" charset="0"/>
                        </a:rPr>
                        <a:t>5.2</a:t>
                      </a:r>
                      <a:endParaRPr kumimoji="0" lang="en-US" altLang="en-US" sz="3600" b="1" i="0" u="none" strike="noStrike" cap="none" normalizeH="0" baseline="0" smtClean="0">
                        <a:ln>
                          <a:noFill/>
                        </a:ln>
                        <a:solidFill>
                          <a:srgbClr val="FF0000"/>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1.4</a:t>
                      </a:r>
                      <a:endParaRPr kumimoji="0" lang="en-US" altLang="en-US" sz="4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4.2</a:t>
                      </a:r>
                      <a:endParaRPr kumimoji="0" lang="en-US" altLang="en-US" sz="4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Times New Roman" pitchFamily="18" charset="0"/>
                          <a:cs typeface="Arial" pitchFamily="34" charset="0"/>
                        </a:rPr>
                        <a:t>Other Area Residents</a:t>
                      </a:r>
                      <a:endParaRPr kumimoji="0" lang="en-US" altLang="en-US" sz="20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FF0000"/>
                          </a:solidFill>
                          <a:effectLst/>
                          <a:latin typeface="Arial" pitchFamily="34" charset="0"/>
                          <a:cs typeface="Arial" pitchFamily="34" charset="0"/>
                        </a:rPr>
                        <a:t>6.2</a:t>
                      </a:r>
                      <a:endParaRPr kumimoji="0" lang="en-US" altLang="en-US" sz="3600" b="1" i="0" u="none" strike="noStrike" cap="none" normalizeH="0" baseline="0" dirty="0" smtClean="0">
                        <a:ln>
                          <a:noFill/>
                        </a:ln>
                        <a:solidFill>
                          <a:srgbClr val="FF0000"/>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3.8</a:t>
                      </a:r>
                      <a:endParaRPr kumimoji="0" lang="en-US" altLang="en-US" sz="4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0.8</a:t>
                      </a:r>
                      <a:endParaRPr kumimoji="0" lang="en-US" altLang="en-US" sz="4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itchFamily="34" charset="0"/>
                          <a:cs typeface="Arial" pitchFamily="34" charset="0"/>
                        </a:rPr>
                        <a:t>3.6</a:t>
                      </a:r>
                      <a:endParaRPr kumimoji="0" lang="en-US" altLang="en-US" sz="40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894" name="Text Box 254"/>
          <p:cNvSpPr txBox="1">
            <a:spLocks noChangeArrowheads="1"/>
          </p:cNvSpPr>
          <p:nvPr/>
        </p:nvSpPr>
        <p:spPr bwMode="auto">
          <a:xfrm>
            <a:off x="381000" y="6613525"/>
            <a:ext cx="8474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t>Data from Executive Education session, February 2009. UC Irvine Merage</a:t>
            </a:r>
          </a:p>
        </p:txBody>
      </p:sp>
      <p:pic>
        <p:nvPicPr>
          <p:cNvPr id="6" name="Picture 5" descr="top_right_header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8716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a:xfrm>
            <a:off x="8763000" y="6492875"/>
            <a:ext cx="381000" cy="365125"/>
          </a:xfrm>
        </p:spPr>
        <p:txBody>
          <a:bodyPr/>
          <a:lstStyle/>
          <a:p>
            <a:fld id="{8DA88D87-276B-497B-945D-87052CBB9262}" type="slidenum">
              <a:rPr lang="en-US" altLang="zh-CN"/>
              <a:pPr/>
              <a:t>39</a:t>
            </a:fld>
            <a:endParaRPr lang="en-US" altLang="zh-CN" dirty="0"/>
          </a:p>
        </p:txBody>
      </p:sp>
      <p:sp>
        <p:nvSpPr>
          <p:cNvPr id="106500" name="Rectangle 4"/>
          <p:cNvSpPr>
            <a:spLocks noGrp="1" noChangeArrowheads="1"/>
          </p:cNvSpPr>
          <p:nvPr>
            <p:ph type="title" idx="4294967295"/>
          </p:nvPr>
        </p:nvSpPr>
        <p:spPr>
          <a:xfrm>
            <a:off x="457200" y="0"/>
            <a:ext cx="8229600" cy="1143000"/>
          </a:xfrm>
        </p:spPr>
        <p:txBody>
          <a:bodyPr>
            <a:normAutofit fontScale="90000"/>
          </a:bodyPr>
          <a:lstStyle/>
          <a:p>
            <a:pPr algn="ctr"/>
            <a:r>
              <a:rPr lang="en-US" altLang="en-US" sz="3600" smtClean="0">
                <a:solidFill>
                  <a:schemeClr val="tx1"/>
                </a:solidFill>
              </a:rPr>
              <a:t>Each Alternative from Different Stakeholders’ Viewpoints</a:t>
            </a:r>
            <a:r>
              <a:rPr lang="en-US" altLang="en-US" sz="3600" smtClean="0"/>
              <a:t> </a:t>
            </a:r>
          </a:p>
        </p:txBody>
      </p:sp>
      <p:graphicFrame>
        <p:nvGraphicFramePr>
          <p:cNvPr id="106503" name="Object 7"/>
          <p:cNvGraphicFramePr>
            <a:graphicFrameLocks noGrp="1" noChangeAspect="1"/>
          </p:cNvGraphicFramePr>
          <p:nvPr>
            <p:ph idx="4294967295"/>
          </p:nvPr>
        </p:nvGraphicFramePr>
        <p:xfrm>
          <a:off x="533400" y="1066800"/>
          <a:ext cx="8229600" cy="5408613"/>
        </p:xfrm>
        <a:graphic>
          <a:graphicData uri="http://schemas.openxmlformats.org/presentationml/2006/ole">
            <mc:AlternateContent xmlns:mc="http://schemas.openxmlformats.org/markup-compatibility/2006">
              <mc:Choice xmlns:v="urn:schemas-microsoft-com:vml" Requires="v">
                <p:oleObj spid="_x0000_s14377" name="Chart" r:id="rId3" imgW="5334000" imgH="3505200" progId="Excel.Chart.8">
                  <p:embed/>
                </p:oleObj>
              </mc:Choice>
              <mc:Fallback>
                <p:oleObj name="Chart" r:id="rId3" imgW="5334000" imgH="3505200"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066800"/>
                        <a:ext cx="8229600" cy="540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4" descr="top_right_header_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461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0"/>
            <a:ext cx="8229600" cy="1143000"/>
          </a:xfrm>
        </p:spPr>
        <p:txBody>
          <a:bodyPr>
            <a:normAutofit fontScale="90000"/>
          </a:bodyPr>
          <a:lstStyle/>
          <a:p>
            <a:r>
              <a:rPr lang="en-US" altLang="en-US" sz="3200" dirty="0" smtClean="0"/>
              <a:t>MULTIPLE OBJECTIVE DECISIONS UNDER CERTAINTY</a:t>
            </a:r>
            <a:r>
              <a:rPr lang="en-US" altLang="en-US" sz="3200" dirty="0" smtClean="0"/>
              <a:t/>
            </a:r>
            <a:br>
              <a:rPr lang="en-US" altLang="en-US" sz="3200" dirty="0" smtClean="0"/>
            </a:br>
            <a:r>
              <a:rPr lang="en-US" altLang="en-US" sz="3200" dirty="0" smtClean="0"/>
              <a:t/>
            </a:r>
            <a:br>
              <a:rPr lang="en-US" altLang="en-US" sz="3200" dirty="0" smtClean="0"/>
            </a:br>
            <a:endParaRPr lang="en-US" altLang="en-US" sz="4000" dirty="0" smtClean="0"/>
          </a:p>
        </p:txBody>
      </p:sp>
      <p:sp>
        <p:nvSpPr>
          <p:cNvPr id="6147" name="Rectangle 3"/>
          <p:cNvSpPr>
            <a:spLocks noGrp="1" noChangeArrowheads="1"/>
          </p:cNvSpPr>
          <p:nvPr>
            <p:ph type="body" idx="1"/>
          </p:nvPr>
        </p:nvSpPr>
        <p:spPr>
          <a:xfrm>
            <a:off x="304800" y="990600"/>
            <a:ext cx="8839200" cy="5105400"/>
          </a:xfrm>
        </p:spPr>
        <p:txBody>
          <a:bodyPr>
            <a:noAutofit/>
          </a:bodyPr>
          <a:lstStyle/>
          <a:p>
            <a:pPr marL="0" indent="0" algn="ctr" eaLnBrk="1" hangingPunct="1">
              <a:buFontTx/>
              <a:buNone/>
            </a:pPr>
            <a:r>
              <a:rPr lang="en-US" altLang="en-US" sz="2400" b="1" dirty="0" smtClean="0">
                <a:latin typeface="+mj-lt"/>
              </a:rPr>
              <a:t>Model</a:t>
            </a:r>
            <a:endParaRPr lang="en-US" altLang="en-US" sz="2400" b="1" dirty="0" smtClean="0">
              <a:latin typeface="+mj-lt"/>
            </a:endParaRPr>
          </a:p>
          <a:p>
            <a:pPr marL="0" indent="0">
              <a:buNone/>
            </a:pPr>
            <a:r>
              <a:rPr lang="en-US" altLang="en-US" sz="2400" dirty="0">
                <a:solidFill>
                  <a:srgbClr val="FF0000"/>
                </a:solidFill>
                <a:latin typeface="+mj-lt"/>
                <a:ea typeface="Calibri" pitchFamily="34" charset="0"/>
                <a:cs typeface="Times New Roman" pitchFamily="18" charset="0"/>
              </a:rPr>
              <a:t>O</a:t>
            </a:r>
            <a:r>
              <a:rPr lang="en-US" altLang="en-US" sz="2400" dirty="0" smtClean="0">
                <a:solidFill>
                  <a:srgbClr val="FF0000"/>
                </a:solidFill>
                <a:latin typeface="+mj-lt"/>
                <a:ea typeface="Calibri" pitchFamily="34" charset="0"/>
                <a:cs typeface="Times New Roman" pitchFamily="18" charset="0"/>
              </a:rPr>
              <a:t>bjectives hierarchies </a:t>
            </a:r>
            <a:r>
              <a:rPr lang="en-US" altLang="en-US" sz="2400" dirty="0" smtClean="0">
                <a:latin typeface="+mj-lt"/>
                <a:ea typeface="Calibri" pitchFamily="34" charset="0"/>
                <a:cs typeface="Times New Roman" pitchFamily="18" charset="0"/>
              </a:rPr>
              <a:t>of stakeholder(s)</a:t>
            </a:r>
            <a:r>
              <a:rPr lang="en-US" altLang="en-US" sz="2400" dirty="0">
                <a:latin typeface="+mj-lt"/>
                <a:ea typeface="Calibri" pitchFamily="34" charset="0"/>
                <a:cs typeface="Times New Roman" pitchFamily="18" charset="0"/>
              </a:rPr>
              <a:t/>
            </a:r>
            <a:br>
              <a:rPr lang="en-US" altLang="en-US" sz="2400" dirty="0">
                <a:latin typeface="+mj-lt"/>
                <a:ea typeface="Calibri" pitchFamily="34" charset="0"/>
                <a:cs typeface="Times New Roman" pitchFamily="18" charset="0"/>
              </a:rPr>
            </a:br>
            <a:r>
              <a:rPr lang="en-US" altLang="en-US" sz="2400" dirty="0" smtClean="0">
                <a:solidFill>
                  <a:srgbClr val="FF0000"/>
                </a:solidFill>
                <a:latin typeface="+mj-lt"/>
                <a:ea typeface="Calibri" pitchFamily="34" charset="0"/>
                <a:cs typeface="Times New Roman" pitchFamily="18" charset="0"/>
              </a:rPr>
              <a:t>Additive </a:t>
            </a:r>
            <a:r>
              <a:rPr lang="en-US" altLang="en-US" sz="2000" dirty="0">
                <a:solidFill>
                  <a:srgbClr val="FF0000"/>
                </a:solidFill>
                <a:latin typeface="+mj-lt"/>
                <a:ea typeface="Calibri" pitchFamily="34" charset="0"/>
                <a:cs typeface="Times New Roman" pitchFamily="18" charset="0"/>
              </a:rPr>
              <a:t>“weight </a:t>
            </a:r>
            <a:r>
              <a:rPr lang="en-US" altLang="en-US" sz="2000" dirty="0" smtClean="0">
                <a:solidFill>
                  <a:srgbClr val="FF0000"/>
                </a:solidFill>
                <a:latin typeface="+mj-lt"/>
                <a:ea typeface="Calibri" pitchFamily="34" charset="0"/>
                <a:cs typeface="Times New Roman" pitchFamily="18" charset="0"/>
              </a:rPr>
              <a:t>&amp; </a:t>
            </a:r>
            <a:r>
              <a:rPr lang="en-US" altLang="en-US" sz="2000" dirty="0">
                <a:solidFill>
                  <a:srgbClr val="FF0000"/>
                </a:solidFill>
                <a:latin typeface="+mj-lt"/>
                <a:ea typeface="Calibri" pitchFamily="34" charset="0"/>
                <a:cs typeface="Times New Roman" pitchFamily="18" charset="0"/>
              </a:rPr>
              <a:t>rate” </a:t>
            </a:r>
            <a:r>
              <a:rPr lang="en-US" altLang="en-US" sz="2400" dirty="0" smtClean="0">
                <a:solidFill>
                  <a:srgbClr val="FF0000"/>
                </a:solidFill>
                <a:latin typeface="+mj-lt"/>
                <a:ea typeface="Calibri" pitchFamily="34" charset="0"/>
                <a:cs typeface="Times New Roman" pitchFamily="18" charset="0"/>
              </a:rPr>
              <a:t>multiple </a:t>
            </a:r>
            <a:r>
              <a:rPr lang="en-US" altLang="en-US" sz="2400" dirty="0">
                <a:solidFill>
                  <a:srgbClr val="FF0000"/>
                </a:solidFill>
                <a:latin typeface="+mj-lt"/>
                <a:ea typeface="Calibri" pitchFamily="34" charset="0"/>
                <a:cs typeface="Times New Roman" pitchFamily="18" charset="0"/>
              </a:rPr>
              <a:t>objective </a:t>
            </a:r>
            <a:r>
              <a:rPr lang="en-US" altLang="en-US" sz="2400" dirty="0" smtClean="0">
                <a:solidFill>
                  <a:srgbClr val="FF0000"/>
                </a:solidFill>
                <a:latin typeface="+mj-lt"/>
                <a:ea typeface="Calibri" pitchFamily="34" charset="0"/>
                <a:cs typeface="Times New Roman" pitchFamily="18" charset="0"/>
              </a:rPr>
              <a:t>measurable value function</a:t>
            </a:r>
            <a:r>
              <a:rPr lang="en-US" altLang="en-US" sz="2400" dirty="0">
                <a:latin typeface="+mj-lt"/>
                <a:ea typeface="Calibri" pitchFamily="34" charset="0"/>
                <a:cs typeface="Times New Roman" pitchFamily="18" charset="0"/>
              </a:rPr>
              <a:t/>
            </a:r>
            <a:br>
              <a:rPr lang="en-US" altLang="en-US" sz="2400" dirty="0">
                <a:latin typeface="+mj-lt"/>
                <a:ea typeface="Calibri" pitchFamily="34" charset="0"/>
                <a:cs typeface="Times New Roman" pitchFamily="18" charset="0"/>
              </a:rPr>
            </a:br>
            <a:endParaRPr lang="en-US" altLang="en-US" sz="1600" dirty="0" smtClean="0">
              <a:latin typeface="+mj-lt"/>
              <a:ea typeface="Calibri" pitchFamily="34" charset="0"/>
              <a:cs typeface="Times New Roman" pitchFamily="18" charset="0"/>
            </a:endParaRPr>
          </a:p>
          <a:p>
            <a:pPr marL="0" indent="0" algn="ctr">
              <a:buNone/>
            </a:pPr>
            <a:r>
              <a:rPr lang="en-US" altLang="en-US" sz="2400" b="1" dirty="0" smtClean="0">
                <a:latin typeface="+mj-lt"/>
                <a:ea typeface="Calibri" pitchFamily="34" charset="0"/>
                <a:cs typeface="Times New Roman" pitchFamily="18" charset="0"/>
              </a:rPr>
              <a:t>Software</a:t>
            </a:r>
            <a:endParaRPr lang="en-US" altLang="en-US" sz="2400" b="1" dirty="0" smtClean="0">
              <a:latin typeface="+mj-lt"/>
              <a:ea typeface="Calibri" pitchFamily="34" charset="0"/>
              <a:cs typeface="Times New Roman" pitchFamily="18" charset="0"/>
            </a:endParaRPr>
          </a:p>
          <a:p>
            <a:pPr marL="0" indent="0" eaLnBrk="1" hangingPunct="1">
              <a:buFontTx/>
              <a:buNone/>
            </a:pPr>
            <a:r>
              <a:rPr lang="en-US" altLang="en-US" sz="2400" dirty="0" smtClean="0">
                <a:latin typeface="+mj-lt"/>
                <a:ea typeface="Calibri" pitchFamily="34" charset="0"/>
                <a:cs typeface="Times New Roman" pitchFamily="18" charset="0"/>
              </a:rPr>
              <a:t>Use </a:t>
            </a:r>
            <a:r>
              <a:rPr lang="en-US" altLang="en-US" sz="2400" dirty="0" smtClean="0">
                <a:solidFill>
                  <a:srgbClr val="FF0000"/>
                </a:solidFill>
                <a:latin typeface="+mj-lt"/>
                <a:ea typeface="Calibri" pitchFamily="34" charset="0"/>
                <a:cs typeface="Times New Roman" pitchFamily="18" charset="0"/>
              </a:rPr>
              <a:t>Excel with sliders </a:t>
            </a:r>
            <a:r>
              <a:rPr lang="en-US" altLang="en-US" sz="2400" dirty="0" smtClean="0">
                <a:latin typeface="+mj-lt"/>
                <a:ea typeface="Calibri" pitchFamily="34" charset="0"/>
                <a:cs typeface="Times New Roman" pitchFamily="18" charset="0"/>
              </a:rPr>
              <a:t>to input swing weights </a:t>
            </a:r>
          </a:p>
          <a:p>
            <a:pPr marL="0" indent="0" eaLnBrk="1" hangingPunct="1">
              <a:buFontTx/>
              <a:buNone/>
            </a:pPr>
            <a:r>
              <a:rPr lang="en-US" altLang="en-US" sz="2400" dirty="0" smtClean="0">
                <a:latin typeface="+mj-lt"/>
                <a:ea typeface="Calibri" pitchFamily="34" charset="0"/>
                <a:cs typeface="Times New Roman" pitchFamily="18" charset="0"/>
              </a:rPr>
              <a:t>Show </a:t>
            </a:r>
            <a:r>
              <a:rPr lang="en-US" altLang="en-US" sz="2400" dirty="0" smtClean="0">
                <a:solidFill>
                  <a:srgbClr val="FF0000"/>
                </a:solidFill>
                <a:latin typeface="+mj-lt"/>
                <a:ea typeface="Calibri" pitchFamily="34" charset="0"/>
                <a:cs typeface="Times New Roman" pitchFamily="18" charset="0"/>
              </a:rPr>
              <a:t>sensitivity analysis </a:t>
            </a:r>
            <a:r>
              <a:rPr lang="en-US" altLang="en-US" sz="2400" dirty="0" smtClean="0">
                <a:latin typeface="+mj-lt"/>
                <a:ea typeface="Calibri" pitchFamily="34" charset="0"/>
                <a:cs typeface="Times New Roman" pitchFamily="18" charset="0"/>
              </a:rPr>
              <a:t>in real time as bar graphs change</a:t>
            </a:r>
          </a:p>
          <a:p>
            <a:pPr marL="0" indent="0" eaLnBrk="1" hangingPunct="1">
              <a:buFontTx/>
              <a:buNone/>
            </a:pPr>
            <a:endParaRPr lang="en-US" altLang="en-US" sz="1400" dirty="0" smtClean="0">
              <a:latin typeface="+mj-lt"/>
              <a:ea typeface="Calibri" pitchFamily="34" charset="0"/>
              <a:cs typeface="Times New Roman" pitchFamily="18" charset="0"/>
            </a:endParaRPr>
          </a:p>
          <a:p>
            <a:pPr marL="0" indent="0" algn="ctr" eaLnBrk="1" hangingPunct="1">
              <a:buFontTx/>
              <a:buNone/>
            </a:pPr>
            <a:r>
              <a:rPr lang="en-US" altLang="en-US" sz="2400" b="1" dirty="0" smtClean="0">
                <a:latin typeface="+mj-lt"/>
                <a:ea typeface="Calibri" pitchFamily="34" charset="0"/>
                <a:cs typeface="Times New Roman" pitchFamily="18" charset="0"/>
              </a:rPr>
              <a:t>Experiential </a:t>
            </a:r>
            <a:r>
              <a:rPr lang="en-US" altLang="en-US" sz="2400" b="1" dirty="0" smtClean="0">
                <a:latin typeface="+mj-lt"/>
                <a:ea typeface="Calibri" pitchFamily="34" charset="0"/>
                <a:cs typeface="Times New Roman" pitchFamily="18" charset="0"/>
              </a:rPr>
              <a:t>Learning </a:t>
            </a:r>
            <a:endParaRPr lang="en-US" altLang="en-US" sz="2400" b="1" dirty="0" smtClean="0">
              <a:latin typeface="+mj-lt"/>
              <a:ea typeface="Calibri" pitchFamily="34" charset="0"/>
              <a:cs typeface="Times New Roman" pitchFamily="18" charset="0"/>
            </a:endParaRPr>
          </a:p>
          <a:p>
            <a:pPr marL="0" indent="0" eaLnBrk="1" hangingPunct="1">
              <a:buFontTx/>
              <a:buNone/>
            </a:pPr>
            <a:r>
              <a:rPr lang="en-US" altLang="en-US" sz="2400" dirty="0" smtClean="0">
                <a:latin typeface="+mj-lt"/>
                <a:ea typeface="Calibri" pitchFamily="34" charset="0"/>
                <a:cs typeface="Times New Roman" pitchFamily="18" charset="0"/>
              </a:rPr>
              <a:t>Applicable to business, personal, </a:t>
            </a:r>
            <a:r>
              <a:rPr lang="en-US" altLang="en-US" sz="2400" dirty="0" smtClean="0">
                <a:latin typeface="+mj-lt"/>
                <a:ea typeface="Calibri" pitchFamily="34" charset="0"/>
                <a:cs typeface="Times New Roman" pitchFamily="18" charset="0"/>
              </a:rPr>
              <a:t>social/charity </a:t>
            </a:r>
            <a:r>
              <a:rPr lang="en-US" altLang="en-US" sz="2400" dirty="0" smtClean="0">
                <a:latin typeface="+mj-lt"/>
                <a:ea typeface="Calibri" pitchFamily="34" charset="0"/>
                <a:cs typeface="Times New Roman" pitchFamily="18" charset="0"/>
              </a:rPr>
              <a:t>projects</a:t>
            </a:r>
          </a:p>
          <a:p>
            <a:pPr marL="0" indent="0" eaLnBrk="1" hangingPunct="1">
              <a:buFontTx/>
              <a:buNone/>
            </a:pPr>
            <a:r>
              <a:rPr lang="en-US" altLang="en-US" sz="2400" dirty="0" smtClean="0">
                <a:latin typeface="+mj-lt"/>
                <a:ea typeface="Calibri" pitchFamily="34" charset="0"/>
                <a:cs typeface="Times New Roman" pitchFamily="18" charset="0"/>
              </a:rPr>
              <a:t>Apply in class, on homework, and in term project</a:t>
            </a:r>
          </a:p>
          <a:p>
            <a:pPr marL="0" indent="0" eaLnBrk="1" hangingPunct="1">
              <a:buFontTx/>
              <a:buNone/>
            </a:pPr>
            <a:r>
              <a:rPr lang="en-US" altLang="en-US" sz="2400" dirty="0" smtClean="0">
                <a:latin typeface="+mj-lt"/>
                <a:ea typeface="Calibri" pitchFamily="34" charset="0"/>
                <a:cs typeface="Times New Roman" pitchFamily="18" charset="0"/>
              </a:rPr>
              <a:t>Students able </a:t>
            </a:r>
            <a:r>
              <a:rPr lang="en-US" altLang="en-US" sz="2400" u="sng" dirty="0" smtClean="0">
                <a:latin typeface="+mj-lt"/>
                <a:ea typeface="Calibri" pitchFamily="34" charset="0"/>
                <a:cs typeface="Times New Roman" pitchFamily="18" charset="0"/>
              </a:rPr>
              <a:t>&amp; </a:t>
            </a:r>
            <a:r>
              <a:rPr lang="en-US" altLang="en-US" sz="2400" u="sng" dirty="0" smtClean="0">
                <a:latin typeface="+mj-lt"/>
                <a:ea typeface="Calibri" pitchFamily="34" charset="0"/>
                <a:cs typeface="Times New Roman" pitchFamily="18" charset="0"/>
              </a:rPr>
              <a:t>willing </a:t>
            </a:r>
            <a:r>
              <a:rPr lang="en-US" altLang="en-US" sz="2400" dirty="0" smtClean="0">
                <a:latin typeface="+mj-lt"/>
                <a:ea typeface="Calibri" pitchFamily="34" charset="0"/>
                <a:cs typeface="Times New Roman" pitchFamily="18" charset="0"/>
              </a:rPr>
              <a:t>to “take away” &amp; use in </a:t>
            </a:r>
            <a:r>
              <a:rPr lang="en-US" altLang="en-US" sz="2400" dirty="0" smtClean="0">
                <a:latin typeface="+mj-lt"/>
                <a:ea typeface="Calibri" pitchFamily="34" charset="0"/>
                <a:cs typeface="Times New Roman" pitchFamily="18" charset="0"/>
              </a:rPr>
              <a:t>future   </a:t>
            </a:r>
            <a:endParaRPr lang="en-US" altLang="en-US" sz="1100" dirty="0" smtClean="0">
              <a:latin typeface="+mj-lt"/>
              <a:ea typeface="Calibri" pitchFamily="34" charset="0"/>
              <a:cs typeface="Times New Roman" pitchFamily="18" charset="0"/>
            </a:endParaRPr>
          </a:p>
          <a:p>
            <a:pPr marL="0" indent="0">
              <a:buNone/>
              <a:defRPr/>
            </a:pPr>
            <a:endParaRPr lang="en-US" altLang="en-US" sz="1200" dirty="0" smtClean="0">
              <a:latin typeface="+mj-lt"/>
            </a:endParaRPr>
          </a:p>
          <a:p>
            <a:pPr marL="0" indent="0">
              <a:buNone/>
              <a:defRPr/>
            </a:pPr>
            <a:r>
              <a:rPr lang="en-US" altLang="en-US" sz="1200" dirty="0" smtClean="0">
                <a:latin typeface="+mj-lt"/>
              </a:rPr>
              <a:t>Much of this material is at </a:t>
            </a:r>
            <a:r>
              <a:rPr lang="en-US" altLang="en-US" sz="1200" dirty="0" smtClean="0">
                <a:latin typeface="+mj-lt"/>
                <a:hlinkClick r:id="rId2"/>
              </a:rPr>
              <a:t>http</a:t>
            </a:r>
            <a:r>
              <a:rPr lang="en-US" altLang="en-US" sz="1200" dirty="0">
                <a:latin typeface="+mj-lt"/>
                <a:hlinkClick r:id="rId2"/>
              </a:rPr>
              <a:t>://faculty.sites.uci.edu/lrkeller/classes</a:t>
            </a:r>
            <a:r>
              <a:rPr lang="en-US" altLang="en-US" sz="1200" dirty="0" smtClean="0">
                <a:latin typeface="+mj-lt"/>
                <a:hlinkClick r:id="rId2"/>
              </a:rPr>
              <a:t>/</a:t>
            </a:r>
            <a:r>
              <a:rPr lang="en-US" altLang="en-US" sz="1200" dirty="0" smtClean="0">
                <a:latin typeface="+mj-lt"/>
              </a:rPr>
              <a:t>. </a:t>
            </a:r>
            <a:r>
              <a:rPr lang="en-US" sz="1200" dirty="0" smtClean="0"/>
              <a:t>LR Keller</a:t>
            </a:r>
            <a:r>
              <a:rPr lang="en-US" sz="1200" dirty="0"/>
              <a:t>, </a:t>
            </a:r>
            <a:r>
              <a:rPr lang="en-US" sz="1200" dirty="0" err="1" smtClean="0"/>
              <a:t>JSimon</a:t>
            </a:r>
            <a:r>
              <a:rPr lang="en-US" sz="1200" dirty="0"/>
              <a:t>, </a:t>
            </a:r>
            <a:r>
              <a:rPr lang="en-US" sz="1200" dirty="0" smtClean="0"/>
              <a:t>Y </a:t>
            </a:r>
            <a:r>
              <a:rPr lang="en-US" sz="1200" dirty="0"/>
              <a:t>Wang. "Multiple objective decision analysis involving multiple stakeholders," Ch. 7 in M. R. Oskoorouchi (ed.) </a:t>
            </a:r>
            <a:r>
              <a:rPr lang="en-US" sz="1200" u="sng" dirty="0"/>
              <a:t>Tutorials in Operations Research- Decision Technologies and Applications.</a:t>
            </a:r>
            <a:r>
              <a:rPr lang="en-US" sz="1200" dirty="0"/>
              <a:t> INFORMS. (2009). </a:t>
            </a:r>
            <a:r>
              <a:rPr lang="en-US" sz="1100" dirty="0" smtClean="0"/>
              <a:t>[</a:t>
            </a:r>
            <a:r>
              <a:rPr lang="en-US" sz="1100" dirty="0">
                <a:hlinkClick r:id="rId3"/>
              </a:rPr>
              <a:t>faculty.sites.uci.edu/</a:t>
            </a:r>
            <a:r>
              <a:rPr lang="en-US" sz="1100" dirty="0" err="1">
                <a:hlinkClick r:id="rId3"/>
              </a:rPr>
              <a:t>lrkeller</a:t>
            </a:r>
            <a:r>
              <a:rPr lang="en-US" sz="1100" dirty="0">
                <a:hlinkClick r:id="rId3"/>
              </a:rPr>
              <a:t>/files/2011/06/multiple-objective-decision-analysis-involving-multiple-stakeholders.pdf</a:t>
            </a:r>
            <a:r>
              <a:rPr lang="en-US" sz="1100" dirty="0"/>
              <a:t>]</a:t>
            </a:r>
          </a:p>
          <a:p>
            <a:pPr marL="0" indent="0">
              <a:buNone/>
            </a:pPr>
            <a:endParaRPr lang="en-US" altLang="en-US" sz="2000" dirty="0" smtClean="0">
              <a:latin typeface="+mj-lt"/>
            </a:endParaRPr>
          </a:p>
          <a:p>
            <a:pPr marL="0" indent="0">
              <a:buNone/>
            </a:pPr>
            <a:endParaRPr lang="en-US" altLang="en-US" sz="2400" dirty="0" smtClean="0">
              <a:latin typeface="+mj-lt"/>
            </a:endParaRPr>
          </a:p>
        </p:txBody>
      </p:sp>
      <p:sp>
        <p:nvSpPr>
          <p:cNvPr id="2" name="Slide Number Placeholder 1"/>
          <p:cNvSpPr>
            <a:spLocks noGrp="1"/>
          </p:cNvSpPr>
          <p:nvPr>
            <p:ph type="sldNum" sz="quarter" idx="12"/>
          </p:nvPr>
        </p:nvSpPr>
        <p:spPr>
          <a:xfrm>
            <a:off x="8686800" y="6477000"/>
            <a:ext cx="381000" cy="273050"/>
          </a:xfrm>
        </p:spPr>
        <p:txBody>
          <a:bodyPr/>
          <a:lstStyle/>
          <a:p>
            <a:fld id="{AE41413C-6D03-4D32-8008-D7F8D8DF75DE}" type="slidenum">
              <a:rPr lang="en-US" smtClean="0"/>
              <a:t>4</a:t>
            </a:fld>
            <a:endParaRPr lang="en-US" dirty="0"/>
          </a:p>
        </p:txBody>
      </p:sp>
    </p:spTree>
    <p:extLst>
      <p:ext uri="{BB962C8B-B14F-4D97-AF65-F5344CB8AC3E}">
        <p14:creationId xmlns:p14="http://schemas.microsoft.com/office/powerpoint/2010/main" val="14458419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a:xfrm>
            <a:off x="8648700" y="6492875"/>
            <a:ext cx="457200" cy="365125"/>
          </a:xfrm>
        </p:spPr>
        <p:txBody>
          <a:bodyPr/>
          <a:lstStyle/>
          <a:p>
            <a:fld id="{7F2535D1-8112-44EF-9129-39D5C3FE8933}" type="slidenum">
              <a:rPr lang="en-US" altLang="zh-CN"/>
              <a:pPr/>
              <a:t>40</a:t>
            </a:fld>
            <a:endParaRPr lang="en-US" altLang="zh-CN" dirty="0"/>
          </a:p>
        </p:txBody>
      </p:sp>
      <p:sp>
        <p:nvSpPr>
          <p:cNvPr id="108548" name="Rectangle 4"/>
          <p:cNvSpPr>
            <a:spLocks noGrp="1" noChangeArrowheads="1"/>
          </p:cNvSpPr>
          <p:nvPr>
            <p:ph type="title" idx="4294967295"/>
          </p:nvPr>
        </p:nvSpPr>
        <p:spPr/>
        <p:txBody>
          <a:bodyPr>
            <a:normAutofit fontScale="90000"/>
          </a:bodyPr>
          <a:lstStyle/>
          <a:p>
            <a:pPr algn="ctr"/>
            <a:r>
              <a:rPr lang="en-US" altLang="en-US" sz="3600" smtClean="0">
                <a:solidFill>
                  <a:schemeClr val="tx2"/>
                </a:solidFill>
              </a:rPr>
              <a:t>Each Stakeholder’s View of </a:t>
            </a:r>
            <a:br>
              <a:rPr lang="en-US" altLang="en-US" sz="3600" smtClean="0">
                <a:solidFill>
                  <a:schemeClr val="tx2"/>
                </a:solidFill>
              </a:rPr>
            </a:br>
            <a:r>
              <a:rPr lang="en-US" altLang="en-US" sz="3600" smtClean="0">
                <a:solidFill>
                  <a:schemeClr val="tx2"/>
                </a:solidFill>
              </a:rPr>
              <a:t>Different Alternatives</a:t>
            </a:r>
          </a:p>
        </p:txBody>
      </p:sp>
      <p:graphicFrame>
        <p:nvGraphicFramePr>
          <p:cNvPr id="108550" name="Object 6"/>
          <p:cNvGraphicFramePr>
            <a:graphicFrameLocks noGrp="1" noChangeAspect="1"/>
          </p:cNvGraphicFramePr>
          <p:nvPr>
            <p:ph idx="4294967295"/>
          </p:nvPr>
        </p:nvGraphicFramePr>
        <p:xfrm>
          <a:off x="381000" y="1371600"/>
          <a:ext cx="7808913" cy="5130800"/>
        </p:xfrm>
        <a:graphic>
          <a:graphicData uri="http://schemas.openxmlformats.org/presentationml/2006/ole">
            <mc:AlternateContent xmlns:mc="http://schemas.openxmlformats.org/markup-compatibility/2006">
              <mc:Choice xmlns:v="urn:schemas-microsoft-com:vml" Requires="v">
                <p:oleObj spid="_x0000_s15401" name="Chart" r:id="rId3" imgW="5334000" imgH="3505200" progId="Excel.Chart.8">
                  <p:embed/>
                </p:oleObj>
              </mc:Choice>
              <mc:Fallback>
                <p:oleObj name="Chart" r:id="rId3" imgW="5334000" imgH="35052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7808913" cy="5130800"/>
                      </a:xfrm>
                      <a:prstGeom prst="rect">
                        <a:avLst/>
                      </a:prstGeom>
                    </p:spPr>
                  </p:pic>
                </p:oleObj>
              </mc:Fallback>
            </mc:AlternateContent>
          </a:graphicData>
        </a:graphic>
      </p:graphicFrame>
      <p:sp>
        <p:nvSpPr>
          <p:cNvPr id="108551" name="Oval 7"/>
          <p:cNvSpPr>
            <a:spLocks noChangeArrowheads="1"/>
          </p:cNvSpPr>
          <p:nvPr/>
        </p:nvSpPr>
        <p:spPr bwMode="auto">
          <a:xfrm>
            <a:off x="2057400" y="2514600"/>
            <a:ext cx="1371600" cy="32004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2" name="Oval 8"/>
          <p:cNvSpPr>
            <a:spLocks noChangeArrowheads="1"/>
          </p:cNvSpPr>
          <p:nvPr/>
        </p:nvSpPr>
        <p:spPr bwMode="auto">
          <a:xfrm>
            <a:off x="5562600" y="2667000"/>
            <a:ext cx="1219200" cy="2971800"/>
          </a:xfrm>
          <a:prstGeom prst="ellipse">
            <a:avLst/>
          </a:prstGeom>
          <a:noFill/>
          <a:ln w="57150">
            <a:solidFill>
              <a:srgbClr val="FF0000"/>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 name="Picture 6" descr="top_right_header_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98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551"/>
                                        </p:tgtEl>
                                        <p:attrNameLst>
                                          <p:attrName>style.visibility</p:attrName>
                                        </p:attrNameLst>
                                      </p:cBhvr>
                                      <p:to>
                                        <p:strVal val="visible"/>
                                      </p:to>
                                    </p:set>
                                    <p:anim calcmode="lin" valueType="num">
                                      <p:cBhvr additive="base">
                                        <p:cTn id="7" dur="500" fill="hold"/>
                                        <p:tgtEl>
                                          <p:spTgt spid="108551"/>
                                        </p:tgtEl>
                                        <p:attrNameLst>
                                          <p:attrName>ppt_x</p:attrName>
                                        </p:attrNameLst>
                                      </p:cBhvr>
                                      <p:tavLst>
                                        <p:tav tm="0">
                                          <p:val>
                                            <p:strVal val="#ppt_x"/>
                                          </p:val>
                                        </p:tav>
                                        <p:tav tm="100000">
                                          <p:val>
                                            <p:strVal val="#ppt_x"/>
                                          </p:val>
                                        </p:tav>
                                      </p:tavLst>
                                    </p:anim>
                                    <p:anim calcmode="lin" valueType="num">
                                      <p:cBhvr additive="base">
                                        <p:cTn id="8" dur="500" fill="hold"/>
                                        <p:tgtEl>
                                          <p:spTgt spid="1085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8552"/>
                                        </p:tgtEl>
                                        <p:attrNameLst>
                                          <p:attrName>style.visibility</p:attrName>
                                        </p:attrNameLst>
                                      </p:cBhvr>
                                      <p:to>
                                        <p:strVal val="visible"/>
                                      </p:to>
                                    </p:set>
                                    <p:anim calcmode="lin" valueType="num">
                                      <p:cBhvr additive="base">
                                        <p:cTn id="13" dur="500" fill="hold"/>
                                        <p:tgtEl>
                                          <p:spTgt spid="108552"/>
                                        </p:tgtEl>
                                        <p:attrNameLst>
                                          <p:attrName>ppt_x</p:attrName>
                                        </p:attrNameLst>
                                      </p:cBhvr>
                                      <p:tavLst>
                                        <p:tav tm="0">
                                          <p:val>
                                            <p:strVal val="#ppt_x"/>
                                          </p:val>
                                        </p:tav>
                                        <p:tav tm="100000">
                                          <p:val>
                                            <p:strVal val="#ppt_x"/>
                                          </p:val>
                                        </p:tav>
                                      </p:tavLst>
                                    </p:anim>
                                    <p:anim calcmode="lin" valueType="num">
                                      <p:cBhvr additive="base">
                                        <p:cTn id="14" dur="500" fill="hold"/>
                                        <p:tgtEl>
                                          <p:spTgt spid="1085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1" grpId="0" animBg="1"/>
      <p:bldP spid="10855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352" y="609600"/>
            <a:ext cx="8229600" cy="6172200"/>
          </a:xfrm>
        </p:spPr>
        <p:txBody>
          <a:bodyPr>
            <a:normAutofit fontScale="90000"/>
          </a:bodyPr>
          <a:lstStyle/>
          <a:p>
            <a:r>
              <a:rPr lang="en-US" sz="4000" b="1" dirty="0" smtClean="0"/>
              <a:t>Appendix 1. Hospital </a:t>
            </a:r>
            <a:r>
              <a:rPr lang="en-US" sz="4000" b="1" dirty="0"/>
              <a:t>capital budgets</a:t>
            </a:r>
            <a:r>
              <a:rPr lang="en-US" sz="1300" dirty="0"/>
              <a:t/>
            </a:r>
            <a:br>
              <a:rPr lang="en-US" sz="1300" dirty="0"/>
            </a:br>
            <a:r>
              <a:rPr lang="en-US" sz="1300" dirty="0" smtClean="0"/>
              <a:t/>
            </a:r>
            <a:br>
              <a:rPr lang="en-US" sz="1300" dirty="0" smtClean="0"/>
            </a:br>
            <a:r>
              <a:rPr lang="en-US" sz="2200" dirty="0" smtClean="0"/>
              <a:t>Don </a:t>
            </a:r>
            <a:r>
              <a:rPr lang="en-US" sz="2200" dirty="0"/>
              <a:t>Kleinmuntz, </a:t>
            </a:r>
            <a:r>
              <a:rPr lang="en-US" sz="2200" dirty="0" smtClean="0"/>
              <a:t>former INFORMS President </a:t>
            </a:r>
            <a:r>
              <a:rPr lang="en-US" sz="1300" dirty="0" smtClean="0"/>
              <a:t>(now at Univ. of Notre Dame)</a:t>
            </a:r>
            <a:r>
              <a:rPr lang="en-US" sz="2200" dirty="0" smtClean="0"/>
              <a:t/>
            </a:r>
            <a:br>
              <a:rPr lang="en-US" sz="2200" dirty="0" smtClean="0"/>
            </a:br>
            <a:r>
              <a:rPr lang="en-US" sz="1300" dirty="0" smtClean="0"/>
              <a:t>(</a:t>
            </a:r>
            <a:r>
              <a:rPr lang="en-US" sz="1300" dirty="0" smtClean="0">
                <a:hlinkClick r:id="rId2"/>
              </a:rPr>
              <a:t>http</a:t>
            </a:r>
            <a:r>
              <a:rPr lang="en-US" sz="1300" dirty="0">
                <a:hlinkClick r:id="rId2"/>
              </a:rPr>
              <a:t>://mendoza.nd.edu/research-and-faculty/directory/don-kleinmuntz</a:t>
            </a:r>
            <a:r>
              <a:rPr lang="en-US" sz="1300" dirty="0" smtClean="0">
                <a:hlinkClick r:id="rId2"/>
              </a:rPr>
              <a:t>/</a:t>
            </a:r>
            <a:r>
              <a:rPr lang="en-US" sz="1300" dirty="0" smtClean="0"/>
              <a:t>) </a:t>
            </a:r>
            <a:r>
              <a:rPr lang="en-US" sz="2200" dirty="0" smtClean="0"/>
              <a:t/>
            </a:r>
            <a:br>
              <a:rPr lang="en-US" sz="2200" dirty="0" smtClean="0"/>
            </a:br>
            <a:r>
              <a:rPr lang="en-US" sz="2200" dirty="0"/>
              <a:t/>
            </a:r>
            <a:br>
              <a:rPr lang="en-US" sz="2200" dirty="0"/>
            </a:br>
            <a:r>
              <a:rPr lang="en-US" sz="2700" dirty="0" smtClean="0"/>
              <a:t>started  </a:t>
            </a:r>
            <a:r>
              <a:rPr lang="en-US" sz="2700" dirty="0"/>
              <a:t>Strata Decision </a:t>
            </a:r>
            <a:r>
              <a:rPr lang="en-US" sz="2700" dirty="0" smtClean="0"/>
              <a:t>Technology </a:t>
            </a:r>
            <a:r>
              <a:rPr lang="en-US" sz="1300" dirty="0" smtClean="0"/>
              <a:t>(</a:t>
            </a:r>
            <a:r>
              <a:rPr lang="en-US" sz="1300" u="sng" dirty="0" smtClean="0">
                <a:hlinkClick r:id="rId3"/>
              </a:rPr>
              <a:t>http</a:t>
            </a:r>
            <a:r>
              <a:rPr lang="en-US" sz="1300" u="sng" dirty="0">
                <a:hlinkClick r:id="rId3"/>
              </a:rPr>
              <a:t>://www.stratadecision.com</a:t>
            </a:r>
            <a:r>
              <a:rPr lang="en-US" sz="1300" u="sng" dirty="0" smtClean="0">
                <a:hlinkClick r:id="rId3"/>
              </a:rPr>
              <a:t>/</a:t>
            </a:r>
            <a:r>
              <a:rPr lang="en-US" sz="1300" dirty="0" smtClean="0"/>
              <a:t> ) </a:t>
            </a:r>
            <a:br>
              <a:rPr lang="en-US" sz="1300" dirty="0" smtClean="0"/>
            </a:br>
            <a:r>
              <a:rPr lang="en-US" sz="2700" dirty="0" smtClean="0"/>
              <a:t>to create Excel-based (or bigger database) software </a:t>
            </a:r>
            <a:br>
              <a:rPr lang="en-US" sz="2700" dirty="0" smtClean="0"/>
            </a:br>
            <a:r>
              <a:rPr lang="en-US" sz="2700" dirty="0" smtClean="0"/>
              <a:t>to </a:t>
            </a:r>
            <a:r>
              <a:rPr lang="en-US" sz="2700" dirty="0"/>
              <a:t>aid hospital administrators in capital </a:t>
            </a:r>
            <a:r>
              <a:rPr lang="en-US" sz="2700" dirty="0" smtClean="0"/>
              <a:t>budgeting </a:t>
            </a:r>
            <a:br>
              <a:rPr lang="en-US" sz="2700" dirty="0" smtClean="0"/>
            </a:br>
            <a:r>
              <a:rPr lang="en-US" sz="2700" dirty="0" smtClean="0"/>
              <a:t>(choosing a set of expensive projects to fund), </a:t>
            </a:r>
            <a:br>
              <a:rPr lang="en-US" sz="2700" dirty="0" smtClean="0"/>
            </a:br>
            <a:r>
              <a:rPr lang="en-US" sz="2700" dirty="0" smtClean="0"/>
              <a:t>w/ an additive multiple </a:t>
            </a:r>
            <a:r>
              <a:rPr lang="en-US" sz="2700" dirty="0"/>
              <a:t>attribute measurable value function </a:t>
            </a:r>
            <a:r>
              <a:rPr lang="en-US" sz="2700" dirty="0" smtClean="0"/>
              <a:t>+ </a:t>
            </a:r>
            <a:r>
              <a:rPr lang="en-US" sz="2700" dirty="0"/>
              <a:t>linear </a:t>
            </a:r>
            <a:r>
              <a:rPr lang="en-US" sz="2700" dirty="0" smtClean="0"/>
              <a:t>programming (Excel Solver or LINDO </a:t>
            </a:r>
            <a:r>
              <a:rPr lang="en-US" sz="1800" dirty="0" smtClean="0"/>
              <a:t>for knapsack problem</a:t>
            </a:r>
            <a:r>
              <a:rPr lang="en-US" sz="2700" dirty="0" smtClean="0"/>
              <a:t>) </a:t>
            </a:r>
            <a:br>
              <a:rPr lang="en-US" sz="2700" dirty="0" smtClean="0"/>
            </a:br>
            <a:r>
              <a:rPr lang="en-US" sz="2700" dirty="0"/>
              <a:t/>
            </a:r>
            <a:br>
              <a:rPr lang="en-US" sz="2700" dirty="0"/>
            </a:br>
            <a:r>
              <a:rPr lang="en-US" sz="2700" dirty="0"/>
              <a:t/>
            </a:r>
            <a:br>
              <a:rPr lang="en-US" sz="2700" dirty="0"/>
            </a:br>
            <a:r>
              <a:rPr lang="en-US" sz="2700" dirty="0"/>
              <a:t>T</a:t>
            </a:r>
            <a:r>
              <a:rPr lang="en-US" sz="2700" dirty="0" smtClean="0"/>
              <a:t>heir </a:t>
            </a:r>
            <a:r>
              <a:rPr lang="en-US" sz="2700" dirty="0"/>
              <a:t>original capital budgeting software </a:t>
            </a:r>
            <a:r>
              <a:rPr lang="en-US" sz="2700" dirty="0" smtClean="0"/>
              <a:t>was </a:t>
            </a:r>
            <a:r>
              <a:rPr lang="en-US" sz="2700" dirty="0" err="1" smtClean="0"/>
              <a:t>StrataCap</a:t>
            </a:r>
            <a:r>
              <a:rPr lang="en-US" sz="2700" dirty="0" smtClean="0"/>
              <a:t> , </a:t>
            </a:r>
            <a:br>
              <a:rPr lang="en-US" sz="2700" dirty="0" smtClean="0"/>
            </a:br>
            <a:r>
              <a:rPr lang="en-US" sz="2700" dirty="0" smtClean="0"/>
              <a:t>new product </a:t>
            </a:r>
            <a:r>
              <a:rPr lang="en-US" sz="2700" dirty="0"/>
              <a:t>is </a:t>
            </a:r>
            <a:r>
              <a:rPr lang="en-US" sz="2700" dirty="0" smtClean="0"/>
              <a:t>(cloud-based) Strata Jazz</a:t>
            </a:r>
            <a:br>
              <a:rPr lang="en-US" sz="2700" dirty="0" smtClean="0"/>
            </a:br>
            <a:r>
              <a:rPr lang="en-US" sz="2700" dirty="0"/>
              <a:t>  </a:t>
            </a:r>
            <a:r>
              <a:rPr lang="en-US" sz="1600" u="sng" dirty="0">
                <a:hlinkClick r:id="rId4"/>
              </a:rPr>
              <a:t>http://www.stratadecision.com/our-solutions/capital-and-equipment</a:t>
            </a:r>
            <a:r>
              <a:rPr lang="en-US" sz="2700" dirty="0"/>
              <a:t/>
            </a:r>
            <a:br>
              <a:rPr lang="en-US" sz="2700" dirty="0"/>
            </a:br>
            <a:r>
              <a:rPr lang="en-US" sz="2700" dirty="0" smtClean="0"/>
              <a:t/>
            </a:r>
            <a:br>
              <a:rPr lang="en-US" sz="2700" dirty="0" smtClean="0"/>
            </a:br>
            <a:r>
              <a:rPr lang="en-US" sz="2700" dirty="0" smtClean="0"/>
              <a:t>Video, in </a:t>
            </a:r>
            <a:r>
              <a:rPr lang="en-US" sz="2700" dirty="0"/>
              <a:t>1 out of 5 US hospitals:</a:t>
            </a:r>
            <a:r>
              <a:rPr lang="en-US" sz="1300" dirty="0"/>
              <a:t>  </a:t>
            </a:r>
            <a:r>
              <a:rPr lang="en-US" sz="1300" u="sng" dirty="0">
                <a:hlinkClick r:id="rId5"/>
              </a:rPr>
              <a:t>http://</a:t>
            </a:r>
            <a:r>
              <a:rPr lang="en-US" sz="1300" u="sng" dirty="0" smtClean="0">
                <a:hlinkClick r:id="rId5"/>
              </a:rPr>
              <a:t>www.stratadecision.com/our-company/our-history</a:t>
            </a:r>
            <a:r>
              <a:rPr lang="en-US" sz="2000" u="sng" dirty="0" smtClean="0"/>
              <a:t/>
            </a:r>
            <a:br>
              <a:rPr lang="en-US" sz="2000" u="sng" dirty="0" smtClean="0"/>
            </a:br>
            <a:r>
              <a:rPr lang="en-US" sz="1800" u="sng" dirty="0"/>
              <a:t/>
            </a:r>
            <a:br>
              <a:rPr lang="en-US" sz="1800" u="sng" dirty="0"/>
            </a:br>
            <a:r>
              <a:rPr lang="en-US" sz="1300" u="sng" dirty="0" smtClean="0"/>
              <a:t/>
            </a:r>
            <a:br>
              <a:rPr lang="en-US" sz="1300" u="sng" dirty="0" smtClean="0"/>
            </a:br>
            <a:r>
              <a:rPr lang="en-US" sz="1300" u="sng" dirty="0"/>
              <a:t/>
            </a:r>
            <a:br>
              <a:rPr lang="en-US" sz="1300" u="sng" dirty="0"/>
            </a:br>
            <a:endParaRPr lang="en-US" dirty="0"/>
          </a:p>
        </p:txBody>
      </p:sp>
      <p:pic>
        <p:nvPicPr>
          <p:cNvPr id="3074" name="Picture 2" descr="C:\Users\Robin Keller\AppData\Local\Microsoft\Windows\Temporary Internet Files\Content.IE5\WAK0I83Z\274145-5014-2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76200"/>
            <a:ext cx="871104" cy="13085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8643504" y="6400800"/>
            <a:ext cx="381000" cy="365125"/>
          </a:xfrm>
        </p:spPr>
        <p:txBody>
          <a:bodyPr/>
          <a:lstStyle/>
          <a:p>
            <a:fld id="{AE41413C-6D03-4D32-8008-D7F8D8DF75DE}" type="slidenum">
              <a:rPr lang="en-US" smtClean="0"/>
              <a:t>41</a:t>
            </a:fld>
            <a:endParaRPr lang="en-US" dirty="0"/>
          </a:p>
        </p:txBody>
      </p:sp>
    </p:spTree>
    <p:extLst>
      <p:ext uri="{BB962C8B-B14F-4D97-AF65-F5344CB8AC3E}">
        <p14:creationId xmlns:p14="http://schemas.microsoft.com/office/powerpoint/2010/main" val="21093192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Text Placeholder 2"/>
          <p:cNvSpPr>
            <a:spLocks noGrp="1"/>
          </p:cNvSpPr>
          <p:nvPr>
            <p:ph type="body" idx="1"/>
          </p:nvPr>
        </p:nvSpPr>
        <p:spPr>
          <a:xfrm>
            <a:off x="304800" y="228600"/>
            <a:ext cx="2590800" cy="6096000"/>
          </a:xfrm>
        </p:spPr>
        <p:txBody>
          <a:bodyPr>
            <a:normAutofit/>
          </a:bodyPr>
          <a:lstStyle/>
          <a:p>
            <a:r>
              <a:rPr lang="en-US" sz="3200" dirty="0" smtClean="0">
                <a:solidFill>
                  <a:srgbClr val="FF0000"/>
                </a:solidFill>
              </a:rPr>
              <a:t>Weights on objectives</a:t>
            </a:r>
          </a:p>
          <a:p>
            <a:r>
              <a:rPr lang="en-US" sz="1200" dirty="0" smtClean="0"/>
              <a:t>(from Kleinmuntz)</a:t>
            </a:r>
          </a:p>
          <a:p>
            <a:pPr algn="ctr"/>
            <a:endParaRPr lang="en-US" sz="1200" dirty="0"/>
          </a:p>
          <a:p>
            <a:pPr algn="ctr"/>
            <a:endParaRPr lang="en-US" sz="1200" dirty="0" smtClean="0"/>
          </a:p>
          <a:p>
            <a:pPr algn="ctr"/>
            <a:endParaRPr lang="en-US" sz="1200" dirty="0"/>
          </a:p>
          <a:p>
            <a:pPr algn="ctr"/>
            <a:endParaRPr lang="en-US" sz="1200" dirty="0" smtClean="0"/>
          </a:p>
          <a:p>
            <a:pPr algn="ctr"/>
            <a:endParaRPr lang="en-US" sz="1200" dirty="0"/>
          </a:p>
          <a:p>
            <a:pPr algn="ctr"/>
            <a:endParaRPr lang="en-US" sz="1200" dirty="0" smtClean="0"/>
          </a:p>
          <a:p>
            <a:r>
              <a:rPr lang="en-US" altLang="en-US" dirty="0"/>
              <a:t>Identify most important </a:t>
            </a:r>
            <a:r>
              <a:rPr lang="en-US" altLang="en-US" dirty="0" smtClean="0"/>
              <a:t>objective(s)</a:t>
            </a:r>
            <a:endParaRPr lang="en-US" altLang="en-US" dirty="0"/>
          </a:p>
          <a:p>
            <a:pPr lvl="1"/>
            <a:r>
              <a:rPr lang="en-US" altLang="en-US" sz="2000" dirty="0"/>
              <a:t>Score of </a:t>
            </a:r>
            <a:r>
              <a:rPr lang="en-US" altLang="en-US" sz="2000" dirty="0">
                <a:solidFill>
                  <a:srgbClr val="FF0000"/>
                </a:solidFill>
              </a:rPr>
              <a:t>100</a:t>
            </a:r>
          </a:p>
          <a:p>
            <a:r>
              <a:rPr lang="en-US" altLang="en-US" dirty="0"/>
              <a:t>Rate others </a:t>
            </a:r>
            <a:r>
              <a:rPr lang="en-US" altLang="en-US" dirty="0" smtClean="0"/>
              <a:t>objectives </a:t>
            </a:r>
            <a:r>
              <a:rPr lang="en-US" altLang="en-US" dirty="0"/>
              <a:t>relative to </a:t>
            </a:r>
            <a:r>
              <a:rPr lang="en-US" altLang="en-US" dirty="0">
                <a:solidFill>
                  <a:srgbClr val="FF0000"/>
                </a:solidFill>
              </a:rPr>
              <a:t>100</a:t>
            </a:r>
          </a:p>
          <a:p>
            <a:pPr lvl="1"/>
            <a:r>
              <a:rPr lang="en-US" altLang="en-US" sz="2000" dirty="0"/>
              <a:t>90, 80, 50, … </a:t>
            </a:r>
          </a:p>
          <a:p>
            <a:pPr>
              <a:spcBef>
                <a:spcPts val="0"/>
              </a:spcBef>
            </a:pPr>
            <a:r>
              <a:rPr lang="en-US" altLang="en-US" dirty="0"/>
              <a:t>Divide by total to get weights that add </a:t>
            </a:r>
            <a:r>
              <a:rPr lang="en-US" altLang="en-US" dirty="0" smtClean="0"/>
              <a:t>to</a:t>
            </a:r>
          </a:p>
          <a:p>
            <a:pPr>
              <a:spcBef>
                <a:spcPts val="0"/>
              </a:spcBef>
            </a:pPr>
            <a:r>
              <a:rPr lang="en-US" altLang="en-US" dirty="0"/>
              <a:t> </a:t>
            </a:r>
            <a:r>
              <a:rPr lang="en-US" altLang="en-US" dirty="0" smtClean="0"/>
              <a:t>             100</a:t>
            </a:r>
            <a:r>
              <a:rPr lang="en-US" altLang="en-US" dirty="0"/>
              <a:t>%</a:t>
            </a:r>
          </a:p>
          <a:p>
            <a:pPr algn="ctr"/>
            <a:endParaRPr lang="en-US" sz="1200" dirty="0"/>
          </a:p>
        </p:txBody>
      </p:sp>
      <p:graphicFrame>
        <p:nvGraphicFramePr>
          <p:cNvPr id="4" name="Object 3"/>
          <p:cNvGraphicFramePr>
            <a:graphicFrameLocks noChangeAspect="1"/>
          </p:cNvGraphicFramePr>
          <p:nvPr>
            <p:extLst>
              <p:ext uri="{D42A27DB-BD31-4B8C-83A1-F6EECF244321}">
                <p14:modId xmlns:p14="http://schemas.microsoft.com/office/powerpoint/2010/main" val="1814983837"/>
              </p:ext>
            </p:extLst>
          </p:nvPr>
        </p:nvGraphicFramePr>
        <p:xfrm>
          <a:off x="2436888" y="304800"/>
          <a:ext cx="6019800" cy="6318339"/>
        </p:xfrm>
        <a:graphic>
          <a:graphicData uri="http://schemas.openxmlformats.org/presentationml/2006/ole">
            <mc:AlternateContent xmlns:mc="http://schemas.openxmlformats.org/markup-compatibility/2006">
              <mc:Choice xmlns:v="urn:schemas-microsoft-com:vml" Requires="v">
                <p:oleObj spid="_x0000_s4158" name="MS Org Chart" r:id="rId3" imgW="3466800" imgH="3632040" progId="OrgPlusWOPX.4">
                  <p:embed followColorScheme="full"/>
                </p:oleObj>
              </mc:Choice>
              <mc:Fallback>
                <p:oleObj name="MS Org Chart" r:id="rId3" imgW="3466800" imgH="3632040" progId="OrgPlusWOPX.4">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White">
                      <a:xfrm>
                        <a:off x="2436888" y="304800"/>
                        <a:ext cx="6019800" cy="6318339"/>
                      </a:xfrm>
                      <a:prstGeom prst="rect">
                        <a:avLst/>
                      </a:prstGeom>
                      <a:noFill/>
                      <a:ln>
                        <a:noFill/>
                      </a:ln>
                      <a:effectLst/>
                    </p:spPr>
                  </p:pic>
                </p:oleObj>
              </mc:Fallback>
            </mc:AlternateContent>
          </a:graphicData>
        </a:graphic>
      </p:graphicFrame>
      <p:sp>
        <p:nvSpPr>
          <p:cNvPr id="5" name="TextBox 4"/>
          <p:cNvSpPr txBox="1"/>
          <p:nvPr/>
        </p:nvSpPr>
        <p:spPr>
          <a:xfrm>
            <a:off x="2874818" y="2133600"/>
            <a:ext cx="401072" cy="261610"/>
          </a:xfrm>
          <a:prstGeom prst="rect">
            <a:avLst/>
          </a:prstGeom>
          <a:noFill/>
        </p:spPr>
        <p:txBody>
          <a:bodyPr wrap="none" rtlCol="0">
            <a:spAutoFit/>
          </a:bodyPr>
          <a:lstStyle/>
          <a:p>
            <a:r>
              <a:rPr lang="en-US" sz="1100" dirty="0" smtClean="0">
                <a:solidFill>
                  <a:srgbClr val="FF0000"/>
                </a:solidFill>
              </a:rPr>
              <a:t>100</a:t>
            </a:r>
            <a:endParaRPr lang="en-US" sz="1100" dirty="0">
              <a:solidFill>
                <a:srgbClr val="FF0000"/>
              </a:solidFill>
            </a:endParaRPr>
          </a:p>
        </p:txBody>
      </p:sp>
      <p:sp>
        <p:nvSpPr>
          <p:cNvPr id="6" name="TextBox 5"/>
          <p:cNvSpPr txBox="1"/>
          <p:nvPr/>
        </p:nvSpPr>
        <p:spPr>
          <a:xfrm>
            <a:off x="6858000" y="2152012"/>
            <a:ext cx="533400" cy="2677656"/>
          </a:xfrm>
          <a:prstGeom prst="rect">
            <a:avLst/>
          </a:prstGeom>
          <a:noFill/>
        </p:spPr>
        <p:txBody>
          <a:bodyPr wrap="square" rtlCol="0">
            <a:spAutoFit/>
          </a:bodyPr>
          <a:lstStyle/>
          <a:p>
            <a:r>
              <a:rPr lang="en-US" sz="1200" dirty="0" smtClean="0">
                <a:solidFill>
                  <a:srgbClr val="FF0000"/>
                </a:solidFill>
              </a:rPr>
              <a:t>100</a:t>
            </a:r>
          </a:p>
          <a:p>
            <a:endParaRPr lang="en-US" sz="1200" dirty="0">
              <a:solidFill>
                <a:srgbClr val="FF0000"/>
              </a:solidFill>
            </a:endParaRPr>
          </a:p>
          <a:p>
            <a:endParaRPr lang="en-US" sz="1200" dirty="0" smtClean="0">
              <a:solidFill>
                <a:srgbClr val="FF0000"/>
              </a:solidFill>
            </a:endParaRPr>
          </a:p>
          <a:p>
            <a:endParaRPr lang="en-US" sz="1200" dirty="0" smtClean="0">
              <a:solidFill>
                <a:srgbClr val="FF0000"/>
              </a:solidFill>
            </a:endParaRPr>
          </a:p>
          <a:p>
            <a:endParaRPr lang="en-US" sz="1200" dirty="0">
              <a:solidFill>
                <a:srgbClr val="FF0000"/>
              </a:solidFill>
            </a:endParaRPr>
          </a:p>
          <a:p>
            <a:endParaRPr lang="en-US" sz="1200" dirty="0" smtClean="0">
              <a:solidFill>
                <a:srgbClr val="FF0000"/>
              </a:solidFill>
            </a:endParaRPr>
          </a:p>
          <a:p>
            <a:endParaRPr lang="en-US" sz="1200" dirty="0">
              <a:solidFill>
                <a:srgbClr val="FF0000"/>
              </a:solidFill>
            </a:endParaRPr>
          </a:p>
          <a:p>
            <a:r>
              <a:rPr lang="en-US" sz="1200" dirty="0" smtClean="0">
                <a:solidFill>
                  <a:srgbClr val="FF0000"/>
                </a:solidFill>
              </a:rPr>
              <a:t>60</a:t>
            </a:r>
          </a:p>
          <a:p>
            <a:endParaRPr lang="en-US" sz="1200" dirty="0">
              <a:solidFill>
                <a:srgbClr val="FF0000"/>
              </a:solidFill>
            </a:endParaRPr>
          </a:p>
          <a:p>
            <a:endParaRPr lang="en-US" sz="1200" dirty="0" smtClean="0">
              <a:solidFill>
                <a:srgbClr val="FF0000"/>
              </a:solidFill>
            </a:endParaRPr>
          </a:p>
          <a:p>
            <a:endParaRPr lang="en-US" sz="1200" dirty="0" smtClean="0">
              <a:solidFill>
                <a:srgbClr val="FF0000"/>
              </a:solidFill>
            </a:endParaRPr>
          </a:p>
          <a:p>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75</a:t>
            </a:r>
            <a:endParaRPr lang="en-US" sz="1200" dirty="0">
              <a:solidFill>
                <a:srgbClr val="FF0000"/>
              </a:solidFill>
            </a:endParaRPr>
          </a:p>
        </p:txBody>
      </p:sp>
      <p:sp>
        <p:nvSpPr>
          <p:cNvPr id="7" name="TextBox 6"/>
          <p:cNvSpPr txBox="1"/>
          <p:nvPr/>
        </p:nvSpPr>
        <p:spPr>
          <a:xfrm>
            <a:off x="4876800" y="2209800"/>
            <a:ext cx="609600" cy="3785652"/>
          </a:xfrm>
          <a:prstGeom prst="rect">
            <a:avLst/>
          </a:prstGeom>
          <a:noFill/>
        </p:spPr>
        <p:txBody>
          <a:bodyPr wrap="square" rtlCol="0">
            <a:spAutoFit/>
          </a:bodyPr>
          <a:lstStyle/>
          <a:p>
            <a:r>
              <a:rPr lang="en-US" sz="1200" dirty="0" smtClean="0">
                <a:solidFill>
                  <a:srgbClr val="FF0000"/>
                </a:solidFill>
              </a:rPr>
              <a:t>100</a:t>
            </a:r>
          </a:p>
          <a:p>
            <a:endParaRPr lang="en-US" sz="1200" dirty="0">
              <a:solidFill>
                <a:srgbClr val="FF0000"/>
              </a:solidFill>
            </a:endParaRPr>
          </a:p>
          <a:p>
            <a:endParaRPr lang="en-US" sz="1200" dirty="0" smtClean="0">
              <a:solidFill>
                <a:srgbClr val="FF0000"/>
              </a:solidFill>
            </a:endParaRPr>
          </a:p>
          <a:p>
            <a:endParaRPr lang="en-US" sz="1200" dirty="0" smtClean="0">
              <a:solidFill>
                <a:srgbClr val="FF0000"/>
              </a:solidFill>
            </a:endParaRPr>
          </a:p>
          <a:p>
            <a:endParaRPr lang="en-US" sz="1200" dirty="0" smtClean="0">
              <a:solidFill>
                <a:srgbClr val="FF0000"/>
              </a:solidFill>
            </a:endParaRPr>
          </a:p>
          <a:p>
            <a:endParaRPr lang="en-US" sz="1200" dirty="0" smtClean="0">
              <a:solidFill>
                <a:srgbClr val="FF0000"/>
              </a:solidFill>
            </a:endParaRPr>
          </a:p>
          <a:p>
            <a:r>
              <a:rPr lang="en-US" sz="1200" dirty="0" smtClean="0">
                <a:solidFill>
                  <a:srgbClr val="FF0000"/>
                </a:solidFill>
              </a:rPr>
              <a:t>80</a:t>
            </a:r>
          </a:p>
          <a:p>
            <a:endParaRPr lang="en-US" sz="1200" dirty="0">
              <a:solidFill>
                <a:srgbClr val="FF0000"/>
              </a:solidFill>
            </a:endParaRPr>
          </a:p>
          <a:p>
            <a:endParaRPr lang="en-US" sz="1200" dirty="0" smtClean="0">
              <a:solidFill>
                <a:srgbClr val="FF0000"/>
              </a:solidFill>
            </a:endParaRPr>
          </a:p>
          <a:p>
            <a:endParaRPr lang="en-US" sz="1200" dirty="0" smtClean="0">
              <a:solidFill>
                <a:srgbClr val="FF0000"/>
              </a:solidFill>
            </a:endParaRPr>
          </a:p>
          <a:p>
            <a:endParaRPr lang="en-US" sz="1200" dirty="0">
              <a:solidFill>
                <a:srgbClr val="FF0000"/>
              </a:solidFill>
            </a:endParaRPr>
          </a:p>
          <a:p>
            <a:endParaRPr lang="en-US" sz="1200" dirty="0" smtClean="0">
              <a:solidFill>
                <a:srgbClr val="FF0000"/>
              </a:solidFill>
            </a:endParaRPr>
          </a:p>
          <a:p>
            <a:endParaRPr lang="en-US" sz="1200" dirty="0" smtClean="0">
              <a:solidFill>
                <a:srgbClr val="FF0000"/>
              </a:solidFill>
            </a:endParaRPr>
          </a:p>
          <a:p>
            <a:r>
              <a:rPr lang="en-US" sz="1200" dirty="0" smtClean="0">
                <a:solidFill>
                  <a:srgbClr val="FF0000"/>
                </a:solidFill>
              </a:rPr>
              <a:t>65</a:t>
            </a:r>
          </a:p>
          <a:p>
            <a:endParaRPr lang="en-US" sz="1200" dirty="0">
              <a:solidFill>
                <a:srgbClr val="FF0000"/>
              </a:solidFill>
            </a:endParaRPr>
          </a:p>
          <a:p>
            <a:endParaRPr lang="en-US" sz="1200" dirty="0" smtClean="0">
              <a:solidFill>
                <a:srgbClr val="FF0000"/>
              </a:solidFill>
            </a:endParaRPr>
          </a:p>
          <a:p>
            <a:endParaRPr lang="en-US" sz="1200" dirty="0" smtClean="0">
              <a:solidFill>
                <a:srgbClr val="FF0000"/>
              </a:solidFill>
            </a:endParaRPr>
          </a:p>
          <a:p>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60</a:t>
            </a:r>
            <a:endParaRPr lang="en-US" sz="1200" dirty="0">
              <a:solidFill>
                <a:srgbClr val="FF0000"/>
              </a:solidFill>
            </a:endParaRPr>
          </a:p>
        </p:txBody>
      </p:sp>
      <p:pic>
        <p:nvPicPr>
          <p:cNvPr id="8" name="Picture 2" descr="C:\Users\Robin Keller\AppData\Local\Microsoft\Windows\Temporary Internet Files\Content.IE5\WAK0I83Z\274145-5014-2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76200"/>
            <a:ext cx="871104" cy="130852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a:xfrm>
            <a:off x="8661089" y="6400800"/>
            <a:ext cx="381000" cy="365125"/>
          </a:xfrm>
        </p:spPr>
        <p:txBody>
          <a:bodyPr/>
          <a:lstStyle/>
          <a:p>
            <a:fld id="{AE41413C-6D03-4D32-8008-D7F8D8DF75DE}" type="slidenum">
              <a:rPr lang="en-US" smtClean="0"/>
              <a:t>42</a:t>
            </a:fld>
            <a:endParaRPr lang="en-US" dirty="0"/>
          </a:p>
        </p:txBody>
      </p:sp>
    </p:spTree>
    <p:extLst>
      <p:ext uri="{BB962C8B-B14F-4D97-AF65-F5344CB8AC3E}">
        <p14:creationId xmlns:p14="http://schemas.microsoft.com/office/powerpoint/2010/main" val="20509135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Text Placeholder 2"/>
          <p:cNvSpPr>
            <a:spLocks noGrp="1"/>
          </p:cNvSpPr>
          <p:nvPr>
            <p:ph type="body" idx="1"/>
          </p:nvPr>
        </p:nvSpPr>
        <p:spPr>
          <a:xfrm>
            <a:off x="762000" y="304800"/>
            <a:ext cx="7772400" cy="1500187"/>
          </a:xfrm>
        </p:spPr>
        <p:txBody>
          <a:bodyPr>
            <a:normAutofit/>
          </a:bodyPr>
          <a:lstStyle/>
          <a:p>
            <a:pPr algn="ctr"/>
            <a:r>
              <a:rPr lang="en-US" sz="3200" dirty="0" smtClean="0">
                <a:solidFill>
                  <a:schemeClr val="tx1"/>
                </a:solidFill>
              </a:rPr>
              <a:t>Hospital Capital Budgeting</a:t>
            </a:r>
          </a:p>
          <a:p>
            <a:pPr algn="ctr"/>
            <a:r>
              <a:rPr lang="en-US" sz="3200" dirty="0" smtClean="0">
                <a:solidFill>
                  <a:schemeClr val="tx1"/>
                </a:solidFill>
              </a:rPr>
              <a:t>Objectives Hierarchy </a:t>
            </a:r>
            <a:r>
              <a:rPr lang="en-US" sz="1200" dirty="0" smtClean="0">
                <a:solidFill>
                  <a:schemeClr val="tx1"/>
                </a:solidFill>
              </a:rPr>
              <a:t>(from Kleinmuntz</a:t>
            </a:r>
            <a:r>
              <a:rPr lang="en-US" sz="1200" dirty="0" smtClean="0">
                <a:solidFill>
                  <a:schemeClr val="tx1"/>
                </a:solidFill>
              </a:rPr>
              <a:t>)</a:t>
            </a:r>
          </a:p>
          <a:p>
            <a:pPr algn="ctr"/>
            <a:endParaRPr lang="en-US" sz="1200" dirty="0">
              <a:solidFill>
                <a:schemeClr val="tx1"/>
              </a:solidFill>
            </a:endParaRPr>
          </a:p>
          <a:p>
            <a:pPr algn="ctr"/>
            <a:endParaRPr lang="en-US" sz="1200" dirty="0">
              <a:solidFill>
                <a:schemeClr val="tx1"/>
              </a:solidFill>
            </a:endParaRPr>
          </a:p>
        </p:txBody>
      </p:sp>
      <p:pic>
        <p:nvPicPr>
          <p:cNvPr id="5" name="Picture 2" descr="C:\Users\Robin Keller\AppData\Local\Microsoft\Windows\Temporary Internet Files\Content.IE5\WAK0I83Z\274145-5014-2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76200"/>
            <a:ext cx="871104" cy="130852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8661089" y="6414081"/>
            <a:ext cx="381000" cy="365125"/>
          </a:xfrm>
        </p:spPr>
        <p:txBody>
          <a:bodyPr/>
          <a:lstStyle/>
          <a:p>
            <a:fld id="{AE41413C-6D03-4D32-8008-D7F8D8DF75DE}" type="slidenum">
              <a:rPr lang="en-US" smtClean="0"/>
              <a:t>43</a:t>
            </a:fld>
            <a:endParaRPr lang="en-US" dirty="0"/>
          </a:p>
        </p:txBody>
      </p:sp>
      <p:sp>
        <p:nvSpPr>
          <p:cNvPr id="7" name="Rectangle 6"/>
          <p:cNvSpPr/>
          <p:nvPr/>
        </p:nvSpPr>
        <p:spPr>
          <a:xfrm>
            <a:off x="2819400" y="1828800"/>
            <a:ext cx="6019800" cy="5318379"/>
          </a:xfrm>
          <a:prstGeom prst="rect">
            <a:avLst/>
          </a:prstGeom>
        </p:spPr>
        <p:txBody>
          <a:bodyPr wrap="square">
            <a:spAutoFit/>
          </a:bodyPr>
          <a:lstStyle/>
          <a:p>
            <a:pPr>
              <a:lnSpc>
                <a:spcPct val="115000"/>
              </a:lnSpc>
            </a:pPr>
            <a:r>
              <a:rPr lang="en-US" sz="2400" dirty="0">
                <a:ea typeface="Calibri"/>
                <a:cs typeface="Times New Roman"/>
              </a:rPr>
              <a:t>Max. Project Benefits</a:t>
            </a:r>
          </a:p>
          <a:p>
            <a:pPr indent="457200">
              <a:lnSpc>
                <a:spcPct val="115000"/>
              </a:lnSpc>
            </a:pPr>
            <a:r>
              <a:rPr lang="en-US" sz="2400" dirty="0">
                <a:solidFill>
                  <a:srgbClr val="FF0000"/>
                </a:solidFill>
                <a:ea typeface="Calibri"/>
                <a:cs typeface="Times New Roman"/>
              </a:rPr>
              <a:t>Financial</a:t>
            </a:r>
            <a:endParaRPr lang="en-US" sz="2400" dirty="0">
              <a:ea typeface="Calibri"/>
              <a:cs typeface="Times New Roman"/>
            </a:endParaRPr>
          </a:p>
          <a:p>
            <a:pPr indent="457200">
              <a:lnSpc>
                <a:spcPct val="115000"/>
              </a:lnSpc>
            </a:pPr>
            <a:r>
              <a:rPr lang="en-US" sz="2400" dirty="0">
                <a:ea typeface="Calibri"/>
                <a:cs typeface="Times New Roman"/>
              </a:rPr>
              <a:t>Quality</a:t>
            </a:r>
          </a:p>
          <a:p>
            <a:pPr marL="457200" marR="0" indent="457200">
              <a:lnSpc>
                <a:spcPct val="115000"/>
              </a:lnSpc>
              <a:spcBef>
                <a:spcPts val="0"/>
              </a:spcBef>
              <a:spcAft>
                <a:spcPts val="0"/>
              </a:spcAft>
            </a:pPr>
            <a:r>
              <a:rPr lang="en-US" sz="2400" dirty="0">
                <a:ea typeface="Calibri"/>
                <a:cs typeface="Times New Roman"/>
              </a:rPr>
              <a:t>Improve </a:t>
            </a:r>
            <a:r>
              <a:rPr lang="en-US" sz="2400" dirty="0">
                <a:solidFill>
                  <a:srgbClr val="FF0000"/>
                </a:solidFill>
                <a:ea typeface="Calibri"/>
                <a:cs typeface="Times New Roman"/>
              </a:rPr>
              <a:t>patient outcomes</a:t>
            </a:r>
            <a:endParaRPr lang="en-US" sz="2400" dirty="0">
              <a:ea typeface="Calibri"/>
              <a:cs typeface="Times New Roman"/>
            </a:endParaRPr>
          </a:p>
          <a:p>
            <a:pPr marL="457200" marR="0" indent="457200">
              <a:lnSpc>
                <a:spcPct val="115000"/>
              </a:lnSpc>
              <a:spcBef>
                <a:spcPts val="0"/>
              </a:spcBef>
              <a:spcAft>
                <a:spcPts val="0"/>
              </a:spcAft>
            </a:pPr>
            <a:r>
              <a:rPr lang="en-US" sz="2400" dirty="0">
                <a:ea typeface="Calibri"/>
                <a:cs typeface="Times New Roman"/>
              </a:rPr>
              <a:t>Enhance </a:t>
            </a:r>
            <a:r>
              <a:rPr lang="en-US" sz="2400" dirty="0">
                <a:solidFill>
                  <a:srgbClr val="FF0000"/>
                </a:solidFill>
                <a:ea typeface="Calibri"/>
                <a:cs typeface="Times New Roman"/>
              </a:rPr>
              <a:t>patient/family </a:t>
            </a:r>
            <a:r>
              <a:rPr lang="en-US" sz="2400" dirty="0">
                <a:ea typeface="Calibri"/>
                <a:cs typeface="Times New Roman"/>
              </a:rPr>
              <a:t>satisfaction</a:t>
            </a:r>
          </a:p>
          <a:p>
            <a:pPr marL="457200" marR="0" indent="457200">
              <a:lnSpc>
                <a:spcPct val="115000"/>
              </a:lnSpc>
              <a:spcBef>
                <a:spcPts val="0"/>
              </a:spcBef>
              <a:spcAft>
                <a:spcPts val="0"/>
              </a:spcAft>
            </a:pPr>
            <a:r>
              <a:rPr lang="en-US" sz="2400" dirty="0">
                <a:ea typeface="Calibri"/>
                <a:cs typeface="Times New Roman"/>
              </a:rPr>
              <a:t>Enhance </a:t>
            </a:r>
            <a:r>
              <a:rPr lang="en-US" sz="2400" dirty="0">
                <a:solidFill>
                  <a:srgbClr val="FF0000"/>
                </a:solidFill>
                <a:ea typeface="Calibri"/>
                <a:cs typeface="Times New Roman"/>
              </a:rPr>
              <a:t>physician</a:t>
            </a:r>
            <a:r>
              <a:rPr lang="en-US" sz="2400" dirty="0">
                <a:ea typeface="Calibri"/>
                <a:cs typeface="Times New Roman"/>
              </a:rPr>
              <a:t> </a:t>
            </a:r>
            <a:r>
              <a:rPr lang="en-US" sz="2400" dirty="0" smtClean="0">
                <a:ea typeface="Calibri"/>
                <a:cs typeface="Times New Roman"/>
              </a:rPr>
              <a:t>satisfaction</a:t>
            </a:r>
          </a:p>
          <a:p>
            <a:pPr marL="457200" marR="0" indent="457200">
              <a:lnSpc>
                <a:spcPct val="115000"/>
              </a:lnSpc>
              <a:spcBef>
                <a:spcPts val="0"/>
              </a:spcBef>
              <a:spcAft>
                <a:spcPts val="0"/>
              </a:spcAft>
            </a:pPr>
            <a:r>
              <a:rPr lang="en-US" sz="2400" dirty="0" smtClean="0">
                <a:ea typeface="Calibri"/>
                <a:cs typeface="Times New Roman"/>
              </a:rPr>
              <a:t>Enhance </a:t>
            </a:r>
            <a:r>
              <a:rPr lang="en-US" sz="2400" dirty="0" smtClean="0">
                <a:solidFill>
                  <a:srgbClr val="FF0000"/>
                </a:solidFill>
                <a:ea typeface="Calibri"/>
                <a:cs typeface="Times New Roman"/>
              </a:rPr>
              <a:t>facility quality</a:t>
            </a:r>
            <a:endParaRPr lang="en-US" sz="2400" dirty="0">
              <a:solidFill>
                <a:srgbClr val="FF0000"/>
              </a:solidFill>
              <a:ea typeface="Calibri"/>
              <a:cs typeface="Times New Roman"/>
            </a:endParaRPr>
          </a:p>
          <a:p>
            <a:pPr indent="457200">
              <a:lnSpc>
                <a:spcPct val="115000"/>
              </a:lnSpc>
            </a:pPr>
            <a:r>
              <a:rPr lang="en-US" sz="2400" dirty="0">
                <a:ea typeface="Calibri"/>
                <a:cs typeface="Times New Roman"/>
              </a:rPr>
              <a:t>Strategy</a:t>
            </a:r>
          </a:p>
          <a:p>
            <a:pPr marL="457200" marR="0" indent="457200">
              <a:lnSpc>
                <a:spcPct val="115000"/>
              </a:lnSpc>
              <a:spcBef>
                <a:spcPts val="0"/>
              </a:spcBef>
              <a:spcAft>
                <a:spcPts val="0"/>
              </a:spcAft>
            </a:pPr>
            <a:r>
              <a:rPr lang="en-US" sz="2400" dirty="0">
                <a:ea typeface="Calibri"/>
                <a:cs typeface="Times New Roman"/>
              </a:rPr>
              <a:t>Increase </a:t>
            </a:r>
            <a:r>
              <a:rPr lang="en-US" sz="2400" dirty="0">
                <a:solidFill>
                  <a:srgbClr val="FF0000"/>
                </a:solidFill>
                <a:ea typeface="Calibri"/>
                <a:cs typeface="Times New Roman"/>
              </a:rPr>
              <a:t>market share</a:t>
            </a:r>
            <a:endParaRPr lang="en-US" sz="2400" dirty="0">
              <a:ea typeface="Calibri"/>
              <a:cs typeface="Times New Roman"/>
            </a:endParaRPr>
          </a:p>
          <a:p>
            <a:pPr marL="457200" marR="0" indent="457200">
              <a:lnSpc>
                <a:spcPct val="115000"/>
              </a:lnSpc>
              <a:spcBef>
                <a:spcPts val="0"/>
              </a:spcBef>
              <a:spcAft>
                <a:spcPts val="0"/>
              </a:spcAft>
            </a:pPr>
            <a:r>
              <a:rPr lang="en-US" sz="2400" dirty="0">
                <a:ea typeface="Calibri"/>
                <a:cs typeface="Times New Roman"/>
              </a:rPr>
              <a:t>Enhance </a:t>
            </a:r>
            <a:r>
              <a:rPr lang="en-US" sz="2400" dirty="0">
                <a:solidFill>
                  <a:srgbClr val="FF0000"/>
                </a:solidFill>
                <a:ea typeface="Calibri"/>
                <a:cs typeface="Times New Roman"/>
              </a:rPr>
              <a:t>information integration</a:t>
            </a:r>
            <a:endParaRPr lang="en-US" sz="2400" dirty="0">
              <a:ea typeface="Calibri"/>
              <a:cs typeface="Times New Roman"/>
            </a:endParaRPr>
          </a:p>
          <a:p>
            <a:pPr marL="457200" marR="0" indent="457200">
              <a:lnSpc>
                <a:spcPct val="115000"/>
              </a:lnSpc>
              <a:spcBef>
                <a:spcPts val="0"/>
              </a:spcBef>
              <a:spcAft>
                <a:spcPts val="0"/>
              </a:spcAft>
            </a:pPr>
            <a:r>
              <a:rPr lang="en-US" sz="2400" dirty="0">
                <a:ea typeface="Calibri"/>
                <a:cs typeface="Times New Roman"/>
              </a:rPr>
              <a:t>Promote</a:t>
            </a:r>
            <a:r>
              <a:rPr lang="en-US" sz="2400" dirty="0">
                <a:solidFill>
                  <a:srgbClr val="FF0000"/>
                </a:solidFill>
                <a:ea typeface="Calibri"/>
                <a:cs typeface="Times New Roman"/>
              </a:rPr>
              <a:t> operating efficiency</a:t>
            </a:r>
            <a:endParaRPr lang="en-US" sz="2400" dirty="0">
              <a:ea typeface="Calibri"/>
              <a:cs typeface="Times New Roman"/>
            </a:endParaRPr>
          </a:p>
          <a:p>
            <a:endParaRPr lang="en-US" dirty="0"/>
          </a:p>
          <a:p>
            <a:endParaRPr lang="en-US" dirty="0"/>
          </a:p>
        </p:txBody>
      </p:sp>
      <p:sp>
        <p:nvSpPr>
          <p:cNvPr id="8" name="Text Placeholder 2"/>
          <p:cNvSpPr txBox="1">
            <a:spLocks/>
          </p:cNvSpPr>
          <p:nvPr/>
        </p:nvSpPr>
        <p:spPr>
          <a:xfrm>
            <a:off x="304800" y="228600"/>
            <a:ext cx="2590800" cy="609600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2400" dirty="0" smtClean="0">
                <a:solidFill>
                  <a:srgbClr val="00B050"/>
                </a:solidFill>
              </a:rPr>
              <a:t>Weights on objectives</a:t>
            </a:r>
          </a:p>
          <a:p>
            <a:r>
              <a:rPr lang="en-US" sz="1200" dirty="0" smtClean="0"/>
              <a:t>(from Kleinmuntz)</a:t>
            </a:r>
          </a:p>
          <a:p>
            <a:pPr algn="ctr"/>
            <a:endParaRPr lang="en-US" sz="1200" dirty="0" smtClean="0"/>
          </a:p>
          <a:p>
            <a:r>
              <a:rPr lang="en-US" altLang="en-US" sz="1800" dirty="0" smtClean="0"/>
              <a:t>Identify most important objective(s)</a:t>
            </a:r>
          </a:p>
          <a:p>
            <a:pPr lvl="1"/>
            <a:r>
              <a:rPr lang="en-US" altLang="en-US" dirty="0" smtClean="0"/>
              <a:t>Score of </a:t>
            </a:r>
            <a:r>
              <a:rPr lang="en-US" altLang="en-US" dirty="0" smtClean="0">
                <a:solidFill>
                  <a:srgbClr val="00B050"/>
                </a:solidFill>
              </a:rPr>
              <a:t>100</a:t>
            </a:r>
          </a:p>
          <a:p>
            <a:r>
              <a:rPr lang="en-US" altLang="en-US" sz="1800" dirty="0" smtClean="0"/>
              <a:t>Rate others objectives relative to </a:t>
            </a:r>
            <a:r>
              <a:rPr lang="en-US" altLang="en-US" sz="1800" dirty="0" smtClean="0">
                <a:solidFill>
                  <a:srgbClr val="00B050"/>
                </a:solidFill>
              </a:rPr>
              <a:t>100</a:t>
            </a:r>
          </a:p>
          <a:p>
            <a:pPr lvl="1"/>
            <a:r>
              <a:rPr lang="en-US" altLang="en-US" dirty="0" smtClean="0"/>
              <a:t>90, 80, 50, … </a:t>
            </a:r>
          </a:p>
          <a:p>
            <a:pPr>
              <a:spcBef>
                <a:spcPts val="0"/>
              </a:spcBef>
            </a:pPr>
            <a:r>
              <a:rPr lang="en-US" altLang="en-US" sz="1800" dirty="0" smtClean="0"/>
              <a:t>Divide by total to get weights that add to</a:t>
            </a:r>
          </a:p>
          <a:p>
            <a:pPr>
              <a:spcBef>
                <a:spcPts val="0"/>
              </a:spcBef>
            </a:pPr>
            <a:r>
              <a:rPr lang="en-US" altLang="en-US" sz="1800" dirty="0" smtClean="0"/>
              <a:t>              100%</a:t>
            </a:r>
          </a:p>
          <a:p>
            <a:pPr algn="ctr"/>
            <a:endParaRPr lang="en-US" sz="1200" dirty="0"/>
          </a:p>
        </p:txBody>
      </p:sp>
      <p:sp>
        <p:nvSpPr>
          <p:cNvPr id="9" name="TextBox 8"/>
          <p:cNvSpPr txBox="1"/>
          <p:nvPr/>
        </p:nvSpPr>
        <p:spPr>
          <a:xfrm>
            <a:off x="2819400" y="2246462"/>
            <a:ext cx="685800" cy="9094797"/>
          </a:xfrm>
          <a:prstGeom prst="rect">
            <a:avLst/>
          </a:prstGeom>
          <a:noFill/>
        </p:spPr>
        <p:txBody>
          <a:bodyPr wrap="square" rtlCol="0">
            <a:spAutoFit/>
          </a:bodyPr>
          <a:lstStyle/>
          <a:p>
            <a:pPr>
              <a:lnSpc>
                <a:spcPct val="150000"/>
              </a:lnSpc>
            </a:pPr>
            <a:r>
              <a:rPr lang="en-US" dirty="0" smtClean="0">
                <a:solidFill>
                  <a:srgbClr val="00B050"/>
                </a:solidFill>
              </a:rPr>
              <a:t>100</a:t>
            </a:r>
          </a:p>
          <a:p>
            <a:pPr>
              <a:lnSpc>
                <a:spcPct val="150000"/>
              </a:lnSpc>
            </a:pPr>
            <a:endParaRPr lang="en-US" dirty="0" smtClean="0">
              <a:solidFill>
                <a:srgbClr val="00B050"/>
              </a:solidFill>
            </a:endParaRPr>
          </a:p>
          <a:p>
            <a:pPr>
              <a:lnSpc>
                <a:spcPct val="150000"/>
              </a:lnSpc>
            </a:pPr>
            <a:r>
              <a:rPr lang="en-US" dirty="0" smtClean="0">
                <a:solidFill>
                  <a:srgbClr val="00B050"/>
                </a:solidFill>
              </a:rPr>
              <a:t>100</a:t>
            </a:r>
          </a:p>
          <a:p>
            <a:pPr>
              <a:lnSpc>
                <a:spcPct val="150000"/>
              </a:lnSpc>
            </a:pPr>
            <a:r>
              <a:rPr lang="en-US" dirty="0" smtClean="0"/>
              <a:t>80</a:t>
            </a:r>
          </a:p>
          <a:p>
            <a:pPr>
              <a:lnSpc>
                <a:spcPct val="150000"/>
              </a:lnSpc>
            </a:pPr>
            <a:r>
              <a:rPr lang="en-US" dirty="0" smtClean="0"/>
              <a:t>65</a:t>
            </a:r>
          </a:p>
          <a:p>
            <a:pPr>
              <a:lnSpc>
                <a:spcPct val="150000"/>
              </a:lnSpc>
            </a:pPr>
            <a:r>
              <a:rPr lang="en-US" dirty="0" smtClean="0"/>
              <a:t>60</a:t>
            </a:r>
          </a:p>
          <a:p>
            <a:pPr>
              <a:lnSpc>
                <a:spcPct val="150000"/>
              </a:lnSpc>
            </a:pPr>
            <a:endParaRPr lang="en-US" sz="2200" dirty="0" smtClean="0">
              <a:solidFill>
                <a:srgbClr val="00B050"/>
              </a:solidFill>
            </a:endParaRPr>
          </a:p>
          <a:p>
            <a:pPr>
              <a:lnSpc>
                <a:spcPct val="150000"/>
              </a:lnSpc>
            </a:pPr>
            <a:r>
              <a:rPr lang="en-US" dirty="0" smtClean="0">
                <a:solidFill>
                  <a:srgbClr val="00B050"/>
                </a:solidFill>
              </a:rPr>
              <a:t>100</a:t>
            </a:r>
          </a:p>
          <a:p>
            <a:pPr>
              <a:lnSpc>
                <a:spcPct val="150000"/>
              </a:lnSpc>
            </a:pPr>
            <a:r>
              <a:rPr lang="en-US" dirty="0" smtClean="0"/>
              <a:t>60</a:t>
            </a:r>
          </a:p>
          <a:p>
            <a:pPr>
              <a:lnSpc>
                <a:spcPct val="150000"/>
              </a:lnSpc>
            </a:pPr>
            <a:r>
              <a:rPr lang="en-US" dirty="0" smtClean="0"/>
              <a:t>65</a:t>
            </a:r>
          </a:p>
          <a:p>
            <a:endParaRPr lang="en-US" dirty="0" smtClean="0">
              <a:solidFill>
                <a:srgbClr val="00B050"/>
              </a:solidFill>
            </a:endParaRPr>
          </a:p>
          <a:p>
            <a:endParaRPr lang="en-US" dirty="0">
              <a:solidFill>
                <a:srgbClr val="00B050"/>
              </a:solidFill>
            </a:endParaRPr>
          </a:p>
          <a:p>
            <a:endParaRPr lang="en-US" dirty="0" smtClean="0">
              <a:solidFill>
                <a:srgbClr val="00B050"/>
              </a:solidFill>
            </a:endParaRPr>
          </a:p>
          <a:p>
            <a:endParaRPr lang="en-US" dirty="0">
              <a:solidFill>
                <a:srgbClr val="00B050"/>
              </a:solidFill>
            </a:endParaRPr>
          </a:p>
          <a:p>
            <a:endParaRPr lang="en-US" dirty="0" smtClean="0">
              <a:solidFill>
                <a:srgbClr val="00B050"/>
              </a:solidFill>
            </a:endParaRPr>
          </a:p>
          <a:p>
            <a:endParaRPr lang="en-US" dirty="0">
              <a:solidFill>
                <a:srgbClr val="00B050"/>
              </a:solidFill>
            </a:endParaRPr>
          </a:p>
          <a:p>
            <a:endParaRPr lang="en-US" dirty="0" smtClean="0">
              <a:solidFill>
                <a:srgbClr val="00B050"/>
              </a:solidFill>
            </a:endParaRPr>
          </a:p>
          <a:p>
            <a:endParaRPr lang="en-US" dirty="0">
              <a:solidFill>
                <a:srgbClr val="00B050"/>
              </a:solidFill>
            </a:endParaRPr>
          </a:p>
          <a:p>
            <a:endParaRPr lang="en-US" dirty="0" smtClean="0">
              <a:solidFill>
                <a:srgbClr val="00B050"/>
              </a:solidFill>
            </a:endParaRPr>
          </a:p>
          <a:p>
            <a:endParaRPr lang="en-US" dirty="0">
              <a:solidFill>
                <a:srgbClr val="00B050"/>
              </a:solidFill>
            </a:endParaRPr>
          </a:p>
          <a:p>
            <a:endParaRPr lang="en-US" dirty="0" smtClean="0">
              <a:solidFill>
                <a:srgbClr val="00B050"/>
              </a:solidFill>
            </a:endParaRPr>
          </a:p>
          <a:p>
            <a:endParaRPr lang="en-US" dirty="0">
              <a:solidFill>
                <a:srgbClr val="00B050"/>
              </a:solidFill>
            </a:endParaRPr>
          </a:p>
          <a:p>
            <a:endParaRPr lang="en-US" dirty="0" smtClean="0">
              <a:solidFill>
                <a:srgbClr val="00B050"/>
              </a:solidFill>
            </a:endParaRPr>
          </a:p>
          <a:p>
            <a:endParaRPr lang="en-US" dirty="0">
              <a:solidFill>
                <a:srgbClr val="00B050"/>
              </a:solidFill>
            </a:endParaRPr>
          </a:p>
          <a:p>
            <a:endParaRPr lang="en-US" dirty="0" smtClean="0">
              <a:solidFill>
                <a:srgbClr val="00B050"/>
              </a:solidFill>
            </a:endParaRPr>
          </a:p>
          <a:p>
            <a:endParaRPr lang="en-US" dirty="0">
              <a:solidFill>
                <a:srgbClr val="00B050"/>
              </a:solidFill>
            </a:endParaRPr>
          </a:p>
          <a:p>
            <a:endParaRPr lang="en-US" dirty="0">
              <a:solidFill>
                <a:srgbClr val="00B050"/>
              </a:solidFill>
            </a:endParaRPr>
          </a:p>
        </p:txBody>
      </p:sp>
    </p:spTree>
    <p:extLst>
      <p:ext uri="{BB962C8B-B14F-4D97-AF65-F5344CB8AC3E}">
        <p14:creationId xmlns:p14="http://schemas.microsoft.com/office/powerpoint/2010/main" val="190090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6248400"/>
          </a:xfrm>
        </p:spPr>
        <p:txBody>
          <a:bodyPr>
            <a:normAutofit fontScale="90000"/>
          </a:bodyPr>
          <a:lstStyle/>
          <a:p>
            <a:pPr algn="l"/>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smtClean="0"/>
              <a:t>Appendix 2. </a:t>
            </a:r>
            <a:r>
              <a:rPr lang="en-US" sz="3100" b="1" dirty="0" smtClean="0"/>
              <a:t>Planning for potassium iodide (KI) distribution for thyroid risk from radioactive iodine exposure</a:t>
            </a:r>
            <a:r>
              <a:rPr lang="en-US" sz="2200" b="1" dirty="0" smtClean="0"/>
              <a:t/>
            </a:r>
            <a:br>
              <a:rPr lang="en-US" sz="2200" b="1" dirty="0" smtClean="0"/>
            </a:br>
            <a:r>
              <a:rPr lang="en-US" sz="2700" b="1" dirty="0" smtClean="0"/>
              <a:t/>
            </a:r>
            <a:br>
              <a:rPr lang="en-US" sz="2700" b="1" dirty="0" smtClean="0"/>
            </a:br>
            <a:r>
              <a:rPr lang="en-US" sz="2700" dirty="0" smtClean="0">
                <a:latin typeface="+mn-lt"/>
              </a:rPr>
              <a:t>E</a:t>
            </a:r>
            <a:r>
              <a:rPr lang="en-US" sz="2200" dirty="0" smtClean="0">
                <a:latin typeface="+mn-lt"/>
              </a:rPr>
              <a:t>valuate </a:t>
            </a:r>
            <a:r>
              <a:rPr lang="en-US" sz="2200" dirty="0"/>
              <a:t>plans for distribution of potassium iodide (KI) to protect </a:t>
            </a:r>
            <a:r>
              <a:rPr lang="en-US" sz="2200" dirty="0" smtClean="0"/>
              <a:t>against thyroid </a:t>
            </a:r>
            <a:r>
              <a:rPr lang="en-US" sz="2200" dirty="0"/>
              <a:t>cancer, when there will be radioactive iodine exposure as a result of an incident at a U.S. nuclear power plant. </a:t>
            </a:r>
            <a:r>
              <a:rPr lang="en-US" sz="1800" dirty="0"/>
              <a:t/>
            </a:r>
            <a:br>
              <a:rPr lang="en-US" sz="1800" dirty="0"/>
            </a:br>
            <a:r>
              <a:rPr lang="en-US" sz="1800" dirty="0" smtClean="0"/>
              <a:t/>
            </a:r>
            <a:br>
              <a:rPr lang="en-US" sz="1800" dirty="0" smtClean="0"/>
            </a:br>
            <a:r>
              <a:rPr lang="en-US" sz="2200" dirty="0" smtClean="0"/>
              <a:t>The </a:t>
            </a:r>
            <a:r>
              <a:rPr lang="en-US" sz="2200" dirty="0"/>
              <a:t>types of KI distribution plans include the following:</a:t>
            </a:r>
            <a:br>
              <a:rPr lang="en-US" sz="2200" dirty="0"/>
            </a:br>
            <a:r>
              <a:rPr lang="en-US" sz="2200" i="1" dirty="0"/>
              <a:t>• </a:t>
            </a:r>
            <a:r>
              <a:rPr lang="en-US" sz="2200" dirty="0" err="1"/>
              <a:t>Predistribute</a:t>
            </a:r>
            <a:r>
              <a:rPr lang="en-US" sz="2200" dirty="0"/>
              <a:t> to households</a:t>
            </a:r>
            <a:r>
              <a:rPr lang="en-US" sz="2200" dirty="0" smtClean="0"/>
              <a:t>, </a:t>
            </a:r>
            <a:r>
              <a:rPr lang="en-US" sz="2200" dirty="0" err="1" smtClean="0"/>
              <a:t>schools,hospitals</a:t>
            </a:r>
            <a:r>
              <a:rPr lang="en-US" sz="2200" dirty="0" smtClean="0"/>
              <a:t>, etc.</a:t>
            </a:r>
            <a:r>
              <a:rPr lang="en-US" sz="2200" dirty="0"/>
              <a:t/>
            </a:r>
            <a:br>
              <a:rPr lang="en-US" sz="2200" dirty="0"/>
            </a:br>
            <a:r>
              <a:rPr lang="en-US" sz="2200" dirty="0" smtClean="0"/>
              <a:t>	—</a:t>
            </a:r>
            <a:r>
              <a:rPr lang="en-US" sz="2200" dirty="0"/>
              <a:t>Via </a:t>
            </a:r>
            <a:r>
              <a:rPr lang="en-US" sz="2200" dirty="0" smtClean="0"/>
              <a:t>mail</a:t>
            </a:r>
            <a:r>
              <a:rPr lang="en-US" sz="2200" dirty="0"/>
              <a:t/>
            </a:r>
            <a:br>
              <a:rPr lang="en-US" sz="2200" dirty="0"/>
            </a:br>
            <a:r>
              <a:rPr lang="en-US" sz="2200" dirty="0" smtClean="0"/>
              <a:t>	—</a:t>
            </a:r>
            <a:r>
              <a:rPr lang="en-US" sz="2200" dirty="0"/>
              <a:t>Via voluntary </a:t>
            </a:r>
            <a:r>
              <a:rPr lang="en-US" sz="2200" dirty="0" smtClean="0"/>
              <a:t>pickup</a:t>
            </a:r>
            <a:r>
              <a:rPr lang="en-US" sz="2200" dirty="0"/>
              <a:t/>
            </a:r>
            <a:br>
              <a:rPr lang="en-US" sz="2200" dirty="0"/>
            </a:br>
            <a:r>
              <a:rPr lang="en-US" sz="2200" i="1" dirty="0"/>
              <a:t>• </a:t>
            </a:r>
            <a:r>
              <a:rPr lang="en-US" sz="2200" dirty="0"/>
              <a:t>Stockpile at evacuation reception </a:t>
            </a:r>
            <a:r>
              <a:rPr lang="en-US" sz="2200" dirty="0" smtClean="0"/>
              <a:t>centers</a:t>
            </a:r>
            <a:r>
              <a:rPr lang="en-US" sz="2200" dirty="0"/>
              <a:t/>
            </a:r>
            <a:br>
              <a:rPr lang="en-US" sz="2200" dirty="0"/>
            </a:br>
            <a:r>
              <a:rPr lang="en-US" sz="2200" i="1" dirty="0"/>
              <a:t>• </a:t>
            </a:r>
            <a:r>
              <a:rPr lang="en-US" sz="2200" dirty="0"/>
              <a:t>Do not </a:t>
            </a:r>
            <a:r>
              <a:rPr lang="en-US" sz="2200" dirty="0" err="1" smtClean="0"/>
              <a:t>predistribute</a:t>
            </a:r>
            <a:r>
              <a:rPr lang="en-US" sz="1800" dirty="0" smtClean="0"/>
              <a:t/>
            </a:r>
            <a:br>
              <a:rPr lang="en-US" sz="1800" dirty="0" smtClean="0"/>
            </a:br>
            <a:r>
              <a:rPr lang="en-US" sz="1800" dirty="0"/>
              <a:t/>
            </a:r>
            <a:br>
              <a:rPr lang="en-US" sz="1800" dirty="0"/>
            </a:br>
            <a:r>
              <a:rPr lang="en-US" sz="1600" dirty="0"/>
              <a:t/>
            </a:r>
            <a:br>
              <a:rPr lang="en-US" sz="1600" dirty="0"/>
            </a:br>
            <a:r>
              <a:rPr lang="en-US" sz="1600" dirty="0"/>
              <a:t>T. Feng, L. R. Keller, “</a:t>
            </a:r>
            <a:r>
              <a:rPr lang="en-US" sz="1600" dirty="0">
                <a:hlinkClick r:id="rId2"/>
              </a:rPr>
              <a:t>A Multiple-Objective Decision Analysis for Terrorism Protection: Potassium Iodide Distribution in Nuclear Incidents</a:t>
            </a:r>
            <a:r>
              <a:rPr lang="en-US" sz="1600" dirty="0"/>
              <a:t>”, </a:t>
            </a:r>
            <a:r>
              <a:rPr lang="en-US" sz="1600" u="sng" dirty="0"/>
              <a:t>Decision Analysis</a:t>
            </a:r>
            <a:r>
              <a:rPr lang="en-US" sz="1600" dirty="0"/>
              <a:t>, (June 2006), 3 (2): 76-93.</a:t>
            </a:r>
            <a:r>
              <a:rPr lang="en-US" sz="1800" dirty="0"/>
              <a:t/>
            </a:r>
            <a:br>
              <a:rPr lang="en-US" sz="1800" dirty="0"/>
            </a:br>
            <a:r>
              <a:rPr lang="en-US" sz="1800" dirty="0">
                <a:hlinkClick r:id="rId3"/>
              </a:rPr>
              <a:t>http://pubsonline.informs.org/doi/abs/10.1287/deca.1060.0072</a:t>
            </a:r>
            <a:r>
              <a:rPr lang="en-US" sz="1800" dirty="0"/>
              <a:t/>
            </a:r>
            <a:br>
              <a:rPr lang="en-US" sz="1800" dirty="0"/>
            </a:br>
            <a:r>
              <a:rPr lang="en-US" sz="1800" dirty="0"/>
              <a:t>(supplement has Excel file</a:t>
            </a:r>
            <a:r>
              <a:rPr lang="en-US" sz="1800" dirty="0" smtClean="0"/>
              <a:t>)  </a:t>
            </a:r>
            <a:r>
              <a:rPr lang="en-US" altLang="en-US" sz="1800" dirty="0" smtClean="0"/>
              <a:t>Much </a:t>
            </a:r>
            <a:r>
              <a:rPr lang="en-US" altLang="en-US" sz="1800" dirty="0"/>
              <a:t>of this material is at </a:t>
            </a:r>
            <a:r>
              <a:rPr lang="en-US" altLang="en-US" sz="1800" dirty="0">
                <a:hlinkClick r:id="rId4"/>
              </a:rPr>
              <a:t>http://faculty.sites.uci.edu/lrkeller/classes/</a:t>
            </a:r>
            <a:r>
              <a:rPr lang="en-US" altLang="en-US" sz="1800" dirty="0"/>
              <a:t/>
            </a:r>
            <a:br>
              <a:rPr lang="en-US" altLang="en-US" sz="1800" dirty="0"/>
            </a:br>
            <a:r>
              <a:rPr lang="en-US" sz="1800" dirty="0"/>
              <a:t/>
            </a:r>
            <a:br>
              <a:rPr lang="en-US" sz="1800" dirty="0"/>
            </a:br>
            <a:r>
              <a:rPr lang="en-US" sz="1800" dirty="0"/>
              <a:t/>
            </a:r>
            <a:br>
              <a:rPr lang="en-US" sz="1800" dirty="0"/>
            </a:br>
            <a:r>
              <a:rPr lang="en-US" sz="1800" b="1" dirty="0"/>
              <a:t>Based on </a:t>
            </a:r>
            <a:r>
              <a:rPr lang="en-US" sz="1800" dirty="0"/>
              <a:t>book: </a:t>
            </a:r>
            <a:r>
              <a:rPr lang="en-US" sz="1800" u="sng" dirty="0" smtClean="0">
                <a:hlinkClick r:id="rId5"/>
              </a:rPr>
              <a:t>http</a:t>
            </a:r>
            <a:r>
              <a:rPr lang="en-US" sz="1800" u="sng" dirty="0">
                <a:hlinkClick r:id="rId5"/>
              </a:rPr>
              <a:t>://www.nap.edu/catalog/10868/distribution-and-administration-of-potassium-iodide-in-the-event-of-a-nuclear-incident</a:t>
            </a:r>
            <a:r>
              <a:rPr lang="en-US" sz="1800" dirty="0"/>
              <a:t/>
            </a:r>
            <a:br>
              <a:rPr lang="en-US" sz="1800" dirty="0"/>
            </a:br>
            <a:r>
              <a:rPr lang="en-US" sz="1800" dirty="0"/>
              <a:t> </a:t>
            </a:r>
            <a:br>
              <a:rPr lang="en-US" sz="1800" dirty="0"/>
            </a:br>
            <a:r>
              <a:rPr lang="en-US" sz="1800" dirty="0"/>
              <a:t/>
            </a:r>
            <a:br>
              <a:rPr lang="en-US" sz="1800" dirty="0"/>
            </a:br>
            <a:r>
              <a:rPr lang="en-US" sz="1800" dirty="0"/>
              <a:t/>
            </a:r>
            <a:br>
              <a:rPr lang="en-US" sz="1800" dirty="0"/>
            </a:br>
            <a:r>
              <a:rPr lang="en-US" dirty="0"/>
              <a:t> </a:t>
            </a:r>
          </a:p>
        </p:txBody>
      </p:sp>
      <p:sp>
        <p:nvSpPr>
          <p:cNvPr id="3" name="Slide Number Placeholder 2"/>
          <p:cNvSpPr>
            <a:spLocks noGrp="1"/>
          </p:cNvSpPr>
          <p:nvPr>
            <p:ph type="sldNum" sz="quarter" idx="12"/>
          </p:nvPr>
        </p:nvSpPr>
        <p:spPr>
          <a:xfrm>
            <a:off x="8686800" y="6400800"/>
            <a:ext cx="381000" cy="365125"/>
          </a:xfrm>
        </p:spPr>
        <p:txBody>
          <a:bodyPr/>
          <a:lstStyle/>
          <a:p>
            <a:fld id="{AE41413C-6D03-4D32-8008-D7F8D8DF75DE}" type="slidenum">
              <a:rPr lang="en-US" smtClean="0"/>
              <a:t>44</a:t>
            </a:fld>
            <a:endParaRPr lang="en-US" dirty="0"/>
          </a:p>
        </p:txBody>
      </p:sp>
    </p:spTree>
    <p:extLst>
      <p:ext uri="{BB962C8B-B14F-4D97-AF65-F5344CB8AC3E}">
        <p14:creationId xmlns:p14="http://schemas.microsoft.com/office/powerpoint/2010/main" val="24072346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4572000"/>
          </a:xfrm>
        </p:spPr>
        <p:txBody>
          <a:bodyPr>
            <a:noAutofit/>
          </a:bodyPr>
          <a:lstStyle/>
          <a:p>
            <a:pPr indent="-457200"/>
            <a:r>
              <a:rPr lang="en-US" cap="none" dirty="0" smtClean="0"/>
              <a:t>                        KI study Objectives </a:t>
            </a:r>
            <a:br>
              <a:rPr lang="en-US" cap="none" dirty="0" smtClean="0"/>
            </a:br>
            <a:r>
              <a:rPr lang="en-US" sz="3200" b="0" cap="none" dirty="0" smtClean="0">
                <a:solidFill>
                  <a:srgbClr val="FF0000"/>
                </a:solidFill>
              </a:rPr>
              <a:t>Minimize Radioactive Iodine Risk To Thyroid</a:t>
            </a:r>
            <a:r>
              <a:rPr lang="en-US" sz="3200" b="0" cap="none" dirty="0" smtClean="0"/>
              <a:t/>
            </a:r>
            <a:br>
              <a:rPr lang="en-US" sz="3200" b="0" cap="none" dirty="0" smtClean="0"/>
            </a:br>
            <a:r>
              <a:rPr lang="en-US" sz="3200" b="0" cap="none" dirty="0" smtClean="0"/>
              <a:t>	</a:t>
            </a:r>
            <a:r>
              <a:rPr lang="en-US" sz="2400" b="0" cap="none" dirty="0" smtClean="0"/>
              <a:t>Maximize KI Availability</a:t>
            </a:r>
            <a:br>
              <a:rPr lang="en-US" sz="2400" b="0" cap="none" dirty="0" smtClean="0"/>
            </a:br>
            <a:r>
              <a:rPr lang="en-US" sz="2400" b="0" cap="none" dirty="0" smtClean="0"/>
              <a:t>	Optimize Ability To Take KI On Time</a:t>
            </a:r>
            <a:br>
              <a:rPr lang="en-US" sz="2400" b="0" cap="none" dirty="0" smtClean="0"/>
            </a:br>
            <a:r>
              <a:rPr lang="en-US" sz="2400" b="0" cap="none" dirty="0" smtClean="0"/>
              <a:t>	Minimize Harm From Inappropriate KI Administration</a:t>
            </a:r>
            <a:br>
              <a:rPr lang="en-US" sz="2400" b="0" cap="none" dirty="0" smtClean="0"/>
            </a:br>
            <a:r>
              <a:rPr lang="en-US" sz="3200" b="0" cap="none" dirty="0" smtClean="0">
                <a:solidFill>
                  <a:srgbClr val="FF0000"/>
                </a:solidFill>
              </a:rPr>
              <a:t>Minimize Harm </a:t>
            </a:r>
            <a:r>
              <a:rPr lang="en-US" sz="3200" b="0" cap="none" dirty="0" smtClean="0"/>
              <a:t>From </a:t>
            </a:r>
            <a:r>
              <a:rPr lang="en-US" sz="3200" b="0" cap="none" dirty="0" smtClean="0">
                <a:solidFill>
                  <a:srgbClr val="FF0000"/>
                </a:solidFill>
              </a:rPr>
              <a:t>Other Aspects </a:t>
            </a:r>
            <a:r>
              <a:rPr lang="en-US" sz="3200" b="0" cap="none" dirty="0" smtClean="0"/>
              <a:t>Of Incident</a:t>
            </a:r>
            <a:br>
              <a:rPr lang="en-US" sz="3200" b="0" cap="none" dirty="0" smtClean="0"/>
            </a:br>
            <a:r>
              <a:rPr lang="en-US" sz="3200" b="0" cap="none" dirty="0" smtClean="0"/>
              <a:t>	</a:t>
            </a:r>
            <a:r>
              <a:rPr lang="en-US" sz="2400" b="0" cap="none" dirty="0" smtClean="0"/>
              <a:t>KI Procedures Don’t Impede Evacuation</a:t>
            </a:r>
            <a:br>
              <a:rPr lang="en-US" sz="2400" b="0" cap="none" dirty="0" smtClean="0"/>
            </a:br>
            <a:r>
              <a:rPr lang="en-US" sz="2400" b="0" cap="none" dirty="0" smtClean="0"/>
              <a:t>	Avert Mortality/Morbidity From Radiation Or Accidents</a:t>
            </a:r>
            <a:r>
              <a:rPr lang="en-US" sz="3200" b="0" cap="none" dirty="0" smtClean="0"/>
              <a:t/>
            </a:r>
            <a:br>
              <a:rPr lang="en-US" sz="3200" b="0" cap="none" dirty="0" smtClean="0"/>
            </a:br>
            <a:r>
              <a:rPr lang="en-US" sz="3200" b="0" cap="none" dirty="0" smtClean="0">
                <a:solidFill>
                  <a:srgbClr val="FF0000"/>
                </a:solidFill>
              </a:rPr>
              <a:t>Minimize Panic/Anxiety </a:t>
            </a:r>
            <a:r>
              <a:rPr lang="en-US" sz="3200" b="0" cap="none" dirty="0" smtClean="0"/>
              <a:t>Due To KI Procedures</a:t>
            </a:r>
            <a:br>
              <a:rPr lang="en-US" sz="3200" b="0" cap="none" dirty="0" smtClean="0"/>
            </a:br>
            <a:r>
              <a:rPr lang="en-US" sz="3200" b="0" cap="none" dirty="0" smtClean="0"/>
              <a:t>KI Procedures’ </a:t>
            </a:r>
            <a:r>
              <a:rPr lang="en-US" sz="3200" b="0" cap="none" dirty="0" smtClean="0">
                <a:solidFill>
                  <a:srgbClr val="FF0000"/>
                </a:solidFill>
              </a:rPr>
              <a:t>Resource Use Not Excessive</a:t>
            </a:r>
            <a:r>
              <a:rPr lang="en-US" sz="3200" b="0" cap="none" dirty="0" smtClean="0"/>
              <a:t/>
            </a:r>
            <a:br>
              <a:rPr lang="en-US" sz="3200" b="0" cap="none" dirty="0" smtClean="0"/>
            </a:br>
            <a:r>
              <a:rPr lang="en-US" sz="3200" b="0" cap="none" dirty="0" smtClean="0">
                <a:solidFill>
                  <a:srgbClr val="FF0000"/>
                </a:solidFill>
              </a:rPr>
              <a:t>Simple KI Procedures </a:t>
            </a:r>
            <a:r>
              <a:rPr lang="en-US" sz="3200" b="0" cap="none" dirty="0" smtClean="0"/>
              <a:t>Before/During Incident</a:t>
            </a:r>
            <a:br>
              <a:rPr lang="en-US" sz="3200" b="0" cap="none" dirty="0" smtClean="0"/>
            </a:br>
            <a:r>
              <a:rPr lang="en-US" sz="3200" b="0" cap="none" dirty="0" smtClean="0">
                <a:solidFill>
                  <a:srgbClr val="FF0000"/>
                </a:solidFill>
              </a:rPr>
              <a:t>Educate</a:t>
            </a:r>
            <a:r>
              <a:rPr lang="en-US" sz="3200" b="0" cap="none" dirty="0" smtClean="0"/>
              <a:t> Public To Respond To Incidents</a:t>
            </a:r>
            <a:endParaRPr lang="en-US" sz="3200" b="0" cap="none" dirty="0"/>
          </a:p>
        </p:txBody>
      </p:sp>
      <p:sp>
        <p:nvSpPr>
          <p:cNvPr id="4" name="Slide Number Placeholder 3"/>
          <p:cNvSpPr>
            <a:spLocks noGrp="1"/>
          </p:cNvSpPr>
          <p:nvPr>
            <p:ph type="sldNum" sz="quarter" idx="12"/>
          </p:nvPr>
        </p:nvSpPr>
        <p:spPr>
          <a:xfrm>
            <a:off x="8610600" y="6400800"/>
            <a:ext cx="381000" cy="365125"/>
          </a:xfrm>
        </p:spPr>
        <p:txBody>
          <a:bodyPr/>
          <a:lstStyle/>
          <a:p>
            <a:fld id="{AE41413C-6D03-4D32-8008-D7F8D8DF75DE}" type="slidenum">
              <a:rPr lang="en-US" smtClean="0"/>
              <a:t>45</a:t>
            </a:fld>
            <a:endParaRPr lang="en-US" dirty="0"/>
          </a:p>
        </p:txBody>
      </p:sp>
    </p:spTree>
    <p:extLst>
      <p:ext uri="{BB962C8B-B14F-4D97-AF65-F5344CB8AC3E}">
        <p14:creationId xmlns:p14="http://schemas.microsoft.com/office/powerpoint/2010/main" val="38970598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6" y="685800"/>
            <a:ext cx="7543800" cy="6049962"/>
          </a:xfrm>
        </p:spPr>
        <p:txBody>
          <a:bodyPr>
            <a:normAutofit fontScale="90000"/>
          </a:bodyPr>
          <a:lstStyle/>
          <a:p>
            <a:r>
              <a:rPr lang="en-US" sz="2700" b="1" dirty="0" smtClean="0"/>
              <a:t>Appendix 3. Biological</a:t>
            </a:r>
            <a:r>
              <a:rPr lang="en-US" sz="1600" dirty="0"/>
              <a:t/>
            </a:r>
            <a:br>
              <a:rPr lang="en-US" sz="1600" dirty="0"/>
            </a:br>
            <a:r>
              <a:rPr lang="en-US" sz="1600" dirty="0"/>
              <a:t/>
            </a:r>
            <a:br>
              <a:rPr lang="en-US" sz="1600" dirty="0"/>
            </a:br>
            <a:r>
              <a:rPr lang="en-US" sz="2200" dirty="0"/>
              <a:t>Biological clock multi-objective utility model </a:t>
            </a:r>
            <a:r>
              <a:rPr lang="en-US" sz="2200" dirty="0" smtClean="0"/>
              <a:t>with</a:t>
            </a:r>
            <a:br>
              <a:rPr lang="en-US" sz="2200" dirty="0" smtClean="0"/>
            </a:br>
            <a:r>
              <a:rPr lang="en-US" sz="2200" dirty="0" smtClean="0"/>
              <a:t> </a:t>
            </a:r>
            <a:r>
              <a:rPr lang="en-US" sz="2200" dirty="0"/>
              <a:t>weights on objectives </a:t>
            </a:r>
            <a:r>
              <a:rPr lang="en-US" sz="2200" dirty="0"/>
              <a:t>changing over time</a:t>
            </a:r>
            <a:r>
              <a:rPr lang="en-US" sz="2200" dirty="0" smtClean="0"/>
              <a:t/>
            </a:r>
            <a:br>
              <a:rPr lang="en-US" sz="2200" dirty="0" smtClean="0"/>
            </a:br>
            <a:r>
              <a:rPr lang="en-US" sz="2200" dirty="0" smtClean="0"/>
              <a:t>(</a:t>
            </a:r>
            <a:r>
              <a:rPr lang="en-US" sz="2200" dirty="0"/>
              <a:t>maximizing family life quality, social life quality, career life quality</a:t>
            </a:r>
            <a:r>
              <a:rPr lang="en-US" sz="2200" dirty="0" smtClean="0"/>
              <a:t>) </a:t>
            </a:r>
            <a:r>
              <a:rPr lang="en-US" sz="2200" dirty="0"/>
              <a:t/>
            </a:r>
            <a:br>
              <a:rPr lang="en-US" sz="2200" dirty="0"/>
            </a:br>
            <a:r>
              <a:rPr lang="en-US" sz="1600" dirty="0"/>
              <a:t/>
            </a:r>
            <a:br>
              <a:rPr lang="en-US" sz="1600" dirty="0"/>
            </a:br>
            <a:r>
              <a:rPr lang="en-US" sz="1600" dirty="0"/>
              <a:t/>
            </a:r>
            <a:br>
              <a:rPr lang="en-US" sz="1600" dirty="0"/>
            </a:br>
            <a:r>
              <a:rPr lang="en-US" sz="1600" dirty="0"/>
              <a:t/>
            </a:r>
            <a:br>
              <a:rPr lang="en-US" sz="1600" dirty="0"/>
            </a:br>
            <a:r>
              <a:rPr lang="en-US" sz="1600" dirty="0"/>
              <a:t>CAREER WOMEN MIGHT WANT TO HAVE CHILDREN ASAP</a:t>
            </a:r>
            <a:br>
              <a:rPr lang="en-US" sz="1600" dirty="0"/>
            </a:br>
            <a:r>
              <a:rPr lang="en-US" sz="1600" dirty="0" err="1"/>
              <a:t>LiveScience</a:t>
            </a:r>
            <a:r>
              <a:rPr lang="en-US" sz="1600" dirty="0"/>
              <a:t>, Nov. </a:t>
            </a:r>
            <a:r>
              <a:rPr lang="en-US" sz="1600" dirty="0" smtClean="0"/>
              <a:t>9, 2007 </a:t>
            </a:r>
            <a:r>
              <a:rPr lang="en-US" sz="1600" dirty="0"/>
              <a:t>-- A new mathematical model developed by </a:t>
            </a:r>
            <a:r>
              <a:rPr lang="en-US" sz="1600" dirty="0" smtClean="0"/>
              <a:t>professor </a:t>
            </a:r>
            <a:br>
              <a:rPr lang="en-US" sz="1600" dirty="0" smtClean="0"/>
            </a:br>
            <a:r>
              <a:rPr lang="en-US" sz="1600" dirty="0" smtClean="0"/>
              <a:t>Ralph </a:t>
            </a:r>
            <a:r>
              <a:rPr lang="en-US" sz="1600" dirty="0"/>
              <a:t>Keeney and doctoral student Dinah </a:t>
            </a:r>
            <a:r>
              <a:rPr lang="en-US" sz="1600" dirty="0" err="1"/>
              <a:t>Vernik</a:t>
            </a:r>
            <a:r>
              <a:rPr lang="en-US" sz="1600" dirty="0"/>
              <a:t> of Duke's Fuqua School of</a:t>
            </a:r>
            <a:br>
              <a:rPr lang="en-US" sz="1600" dirty="0"/>
            </a:br>
            <a:r>
              <a:rPr lang="en-US" sz="1600" dirty="0"/>
              <a:t>Business could help women decide the optimal time in their lives to </a:t>
            </a:r>
            <a:r>
              <a:rPr lang="en-US" sz="1600" dirty="0" smtClean="0"/>
              <a:t>have kids…</a:t>
            </a:r>
            <a:r>
              <a:rPr lang="en-US" sz="1600" dirty="0"/>
              <a:t/>
            </a:r>
            <a:br>
              <a:rPr lang="en-US" sz="1600" dirty="0"/>
            </a:br>
            <a:r>
              <a:rPr lang="en-US" sz="1600" dirty="0"/>
              <a:t/>
            </a:r>
            <a:br>
              <a:rPr lang="en-US" sz="1600" dirty="0"/>
            </a:br>
            <a:r>
              <a:rPr lang="en-US" sz="1600" u="sng" dirty="0">
                <a:hlinkClick r:id="rId2"/>
              </a:rPr>
              <a:t>http://www.livescience.com/health/071109-women-children.html</a:t>
            </a:r>
            <a:r>
              <a:rPr lang="en-US" sz="1600" dirty="0"/>
              <a:t/>
            </a:r>
            <a:br>
              <a:rPr lang="en-US" sz="1600" dirty="0"/>
            </a:br>
            <a:r>
              <a:rPr lang="en-US" sz="1600" dirty="0"/>
              <a:t/>
            </a:r>
            <a:br>
              <a:rPr lang="en-US" sz="1600" dirty="0"/>
            </a:br>
            <a:r>
              <a:rPr lang="en-US" sz="1600" dirty="0"/>
              <a:t> </a:t>
            </a:r>
            <a:r>
              <a:rPr lang="en-US" sz="1600" dirty="0" smtClean="0"/>
              <a:t/>
            </a:r>
            <a:br>
              <a:rPr lang="en-US" sz="1600" dirty="0" smtClean="0"/>
            </a:br>
            <a:r>
              <a:rPr lang="en-US" sz="1600" dirty="0" smtClean="0"/>
              <a:t>Video of authors talking about paper:</a:t>
            </a:r>
            <a:r>
              <a:rPr lang="en-US" dirty="0"/>
              <a:t/>
            </a:r>
            <a:br>
              <a:rPr lang="en-US" dirty="0"/>
            </a:br>
            <a:r>
              <a:rPr lang="en-US" sz="2200" dirty="0">
                <a:hlinkClick r:id="rId3"/>
              </a:rPr>
              <a:t>https://</a:t>
            </a:r>
            <a:r>
              <a:rPr lang="en-US" sz="2200" dirty="0" smtClean="0">
                <a:hlinkClick r:id="rId3"/>
              </a:rPr>
              <a:t>www.youtube.com/watch?v=mZxXf1W6FxM</a:t>
            </a:r>
            <a:r>
              <a:rPr lang="en-US" sz="2200" dirty="0" smtClean="0"/>
              <a:t/>
            </a:r>
            <a:br>
              <a:rPr lang="en-US" sz="2200" dirty="0" smtClean="0"/>
            </a:br>
            <a:r>
              <a:rPr lang="en-US" sz="2000" dirty="0" smtClean="0"/>
              <a:t/>
            </a:r>
            <a:br>
              <a:rPr lang="en-US" sz="2000" dirty="0" smtClean="0"/>
            </a:br>
            <a:r>
              <a:rPr lang="en-US" sz="2200" dirty="0" smtClean="0"/>
              <a:t>“</a:t>
            </a:r>
            <a:r>
              <a:rPr lang="en-US" sz="2200" b="1" dirty="0" smtClean="0"/>
              <a:t>Analysis </a:t>
            </a:r>
            <a:r>
              <a:rPr lang="en-US" sz="2200" b="1" dirty="0"/>
              <a:t>of the Biological Clock </a:t>
            </a:r>
            <a:r>
              <a:rPr lang="en-US" sz="2200" b="1" dirty="0" smtClean="0"/>
              <a:t>Decision”, RL Keeney, D </a:t>
            </a:r>
            <a:r>
              <a:rPr lang="en-US" sz="2200" b="1" dirty="0" err="1" smtClean="0"/>
              <a:t>Vernik</a:t>
            </a:r>
            <a:r>
              <a:rPr lang="en-US" sz="2200" b="1" dirty="0" smtClean="0"/>
              <a:t>, </a:t>
            </a:r>
            <a:r>
              <a:rPr lang="en-US" sz="2200" dirty="0" smtClean="0">
                <a:hlinkClick r:id="rId4"/>
              </a:rPr>
              <a:t>http</a:t>
            </a:r>
            <a:r>
              <a:rPr lang="en-US" sz="2200" dirty="0">
                <a:hlinkClick r:id="rId4"/>
              </a:rPr>
              <a:t>://dx.doi.org/10.1287/deca.1070.0094</a:t>
            </a:r>
            <a:r>
              <a:rPr lang="en-US" sz="2200" dirty="0"/>
              <a:t> </a:t>
            </a:r>
            <a:br>
              <a:rPr lang="en-US" sz="2200" dirty="0"/>
            </a:br>
            <a:r>
              <a:rPr lang="en-US" sz="2200" dirty="0" smtClean="0"/>
              <a:t>2007 , 4(3), 114 </a:t>
            </a:r>
            <a:r>
              <a:rPr lang="en-US" sz="2200" dirty="0"/>
              <a:t>- 135 </a:t>
            </a:r>
            <a:r>
              <a:rPr lang="en-US" sz="2200" dirty="0" smtClean="0"/>
              <a:t>(supplement has the Excel file and a user guide)</a:t>
            </a:r>
            <a:r>
              <a:rPr lang="en-US" dirty="0"/>
              <a:t/>
            </a:r>
            <a:br>
              <a:rPr lang="en-US" dirty="0"/>
            </a:br>
            <a:r>
              <a:rPr lang="en-US" dirty="0" smtClean="0"/>
              <a:t/>
            </a:r>
            <a:br>
              <a:rPr lang="en-US" dirty="0" smtClean="0"/>
            </a:br>
            <a:endParaRPr lang="en-US" dirty="0"/>
          </a:p>
        </p:txBody>
      </p:sp>
      <p:pic>
        <p:nvPicPr>
          <p:cNvPr id="6146" name="Picture 2" descr="C:\Users\Robin Keller\AppData\Local\Microsoft\Windows\Temporary Internet Files\Content.IE5\WAK0I83Z\pregnant-woman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3464"/>
            <a:ext cx="15684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C:\Users\Robin Keller\AppData\Local\Microsoft\Windows\Temporary Internet Files\Content.IE5\BKX9ZQSC\IMG_681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1400" y="3962400"/>
            <a:ext cx="1720850" cy="139010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8725388" y="6400800"/>
            <a:ext cx="358775" cy="365125"/>
          </a:xfrm>
        </p:spPr>
        <p:txBody>
          <a:bodyPr/>
          <a:lstStyle/>
          <a:p>
            <a:fld id="{AE41413C-6D03-4D32-8008-D7F8D8DF75DE}" type="slidenum">
              <a:rPr lang="en-US" smtClean="0"/>
              <a:t>46</a:t>
            </a:fld>
            <a:endParaRPr lang="en-US" dirty="0"/>
          </a:p>
        </p:txBody>
      </p:sp>
    </p:spTree>
    <p:extLst>
      <p:ext uri="{BB962C8B-B14F-4D97-AF65-F5344CB8AC3E}">
        <p14:creationId xmlns:p14="http://schemas.microsoft.com/office/powerpoint/2010/main" val="42350588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6049962"/>
          </a:xfrm>
        </p:spPr>
        <p:txBody>
          <a:bodyPr>
            <a:normAutofit fontScale="90000"/>
          </a:bodyPr>
          <a:lstStyle/>
          <a:p>
            <a:r>
              <a:rPr lang="en-US" sz="2700" b="1" dirty="0" smtClean="0"/>
              <a:t/>
            </a:r>
            <a:br>
              <a:rPr lang="en-US" sz="2700" b="1" dirty="0" smtClean="0"/>
            </a:br>
            <a:r>
              <a:rPr lang="en-US" sz="2700" b="1" dirty="0"/>
              <a:t/>
            </a:r>
            <a:br>
              <a:rPr lang="en-US" sz="2700" b="1" dirty="0"/>
            </a:br>
            <a:r>
              <a:rPr lang="en-US" sz="2700" b="1" dirty="0" smtClean="0"/>
              <a:t>Appendix 4. Multi-objective Prostate </a:t>
            </a:r>
            <a:r>
              <a:rPr lang="en-US" sz="2700" b="1" dirty="0" smtClean="0"/>
              <a:t>Cancer Treatment Choice</a:t>
            </a:r>
            <a:r>
              <a:rPr lang="en-US" sz="1800" b="1" dirty="0" smtClean="0"/>
              <a:t/>
            </a:r>
            <a:br>
              <a:rPr lang="en-US" sz="1800" b="1" dirty="0" smtClean="0"/>
            </a:br>
            <a:r>
              <a:rPr lang="en-US" sz="1800" b="1" dirty="0" smtClean="0"/>
              <a:t/>
            </a:r>
            <a:br>
              <a:rPr lang="en-US" sz="1800" b="1" dirty="0" smtClean="0"/>
            </a:br>
            <a:r>
              <a:rPr lang="en-US" sz="1800" dirty="0" smtClean="0"/>
              <a:t>Jay Simon worked for a firm that had a prostate cancer decision analysis website to help potential patients make their treatment decision.</a:t>
            </a:r>
            <a:br>
              <a:rPr lang="en-US" sz="1800" dirty="0" smtClean="0"/>
            </a:br>
            <a:r>
              <a:rPr lang="en-US" sz="1800" u="sng" dirty="0" smtClean="0"/>
              <a:t/>
            </a:r>
            <a:br>
              <a:rPr lang="en-US" sz="1800" u="sng" dirty="0" smtClean="0"/>
            </a:br>
            <a:r>
              <a:rPr lang="en-US" sz="2700" u="sng" dirty="0" smtClean="0"/>
              <a:t/>
            </a:r>
            <a:br>
              <a:rPr lang="en-US" sz="2700" u="sng" dirty="0" smtClean="0"/>
            </a:br>
            <a:r>
              <a:rPr lang="en-US" sz="2700" b="1" dirty="0" smtClean="0"/>
              <a:t>Side effects </a:t>
            </a:r>
            <a:r>
              <a:rPr lang="en-US" sz="2700" b="1" dirty="0" smtClean="0"/>
              <a:t>reduce </a:t>
            </a:r>
            <a:r>
              <a:rPr lang="en-US" sz="2700" b="1" dirty="0" smtClean="0"/>
              <a:t>quality of life score multiplicatively</a:t>
            </a:r>
            <a:r>
              <a:rPr lang="en-US" sz="1400" b="1" dirty="0" smtClean="0"/>
              <a:t/>
            </a:r>
            <a:br>
              <a:rPr lang="en-US" sz="1400" b="1" dirty="0" smtClean="0"/>
            </a:br>
            <a:r>
              <a:rPr lang="en-US" sz="1400" b="1" dirty="0" smtClean="0"/>
              <a:t/>
            </a:r>
            <a:br>
              <a:rPr lang="en-US" sz="1400" b="1" dirty="0" smtClean="0"/>
            </a:br>
            <a:r>
              <a:rPr lang="en-US" sz="2000" b="1" dirty="0" smtClean="0"/>
              <a:t>Survival from prostate cancer without impotence or incontinence = 90</a:t>
            </a:r>
            <a:br>
              <a:rPr lang="en-US" sz="2000" b="1" dirty="0" smtClean="0"/>
            </a:br>
            <a:r>
              <a:rPr lang="en-US" sz="2000" b="1" dirty="0" smtClean="0"/>
              <a:t/>
            </a:r>
            <a:br>
              <a:rPr lang="en-US" sz="2000" b="1" dirty="0" smtClean="0"/>
            </a:br>
            <a:r>
              <a:rPr lang="en-US" sz="2000" b="1" dirty="0" smtClean="0"/>
              <a:t>Survival from prostate cancer with incontinence = 90(80%) =72</a:t>
            </a:r>
            <a:br>
              <a:rPr lang="en-US" sz="2000" b="1" dirty="0" smtClean="0"/>
            </a:br>
            <a:r>
              <a:rPr lang="en-US" sz="2000" b="1" dirty="0" smtClean="0"/>
              <a:t/>
            </a:r>
            <a:br>
              <a:rPr lang="en-US" sz="2000" b="1" dirty="0" smtClean="0"/>
            </a:br>
            <a:r>
              <a:rPr lang="en-US" sz="2000" b="1" dirty="0" smtClean="0"/>
              <a:t>Survival from prostate cancer with impotence = 90(60%) = 54</a:t>
            </a:r>
            <a:br>
              <a:rPr lang="en-US" sz="2000" b="1" dirty="0" smtClean="0"/>
            </a:br>
            <a:r>
              <a:rPr lang="en-US" sz="2000" b="1" dirty="0" smtClean="0"/>
              <a:t/>
            </a:r>
            <a:br>
              <a:rPr lang="en-US" sz="2000" b="1" dirty="0" smtClean="0"/>
            </a:br>
            <a:r>
              <a:rPr lang="en-US" sz="2000" b="1" dirty="0" smtClean="0"/>
              <a:t>Survival from prostate cancer with impotence and incontinence = 90(80%)(60%) = 43.2</a:t>
            </a:r>
            <a:r>
              <a:rPr lang="en-US" sz="1800" b="1" dirty="0" smtClean="0"/>
              <a:t/>
            </a:r>
            <a:br>
              <a:rPr lang="en-US" sz="1800" b="1" dirty="0" smtClean="0"/>
            </a:br>
            <a:r>
              <a:rPr lang="en-US" sz="1800" b="1" dirty="0" smtClean="0"/>
              <a:t/>
            </a:r>
            <a:br>
              <a:rPr lang="en-US" sz="1800" b="1" dirty="0" smtClean="0"/>
            </a:br>
            <a:r>
              <a:rPr lang="en-US" sz="1400" b="1" dirty="0" smtClean="0"/>
              <a:t>(</a:t>
            </a:r>
            <a:r>
              <a:rPr lang="en-US" sz="1400" dirty="0" smtClean="0"/>
              <a:t>new site, with more focus on info. :  </a:t>
            </a:r>
            <a:r>
              <a:rPr lang="en-US" sz="1400" u="sng" dirty="0" smtClean="0">
                <a:hlinkClick r:id="rId2"/>
              </a:rPr>
              <a:t>http://www.prostatesmart.info/)</a:t>
            </a:r>
            <a:r>
              <a:rPr lang="en-US" sz="1400" dirty="0" smtClean="0"/>
              <a:t/>
            </a:r>
            <a:br>
              <a:rPr lang="en-US" sz="1400" dirty="0" smtClean="0"/>
            </a:br>
            <a:r>
              <a:rPr lang="en-US" sz="1400" dirty="0" smtClean="0"/>
              <a:t/>
            </a:r>
            <a:br>
              <a:rPr lang="en-US" sz="1400" dirty="0" smtClean="0"/>
            </a:br>
            <a:r>
              <a:rPr lang="en-US" sz="1400" dirty="0" smtClean="0">
                <a:solidFill>
                  <a:srgbClr val="FF0000"/>
                </a:solidFill>
              </a:rPr>
              <a:t/>
            </a:r>
            <a:br>
              <a:rPr lang="en-US" sz="1400" dirty="0" smtClean="0">
                <a:solidFill>
                  <a:srgbClr val="FF0000"/>
                </a:solidFill>
              </a:rPr>
            </a:br>
            <a:r>
              <a:rPr lang="en-US" sz="1400" b="1" dirty="0" smtClean="0">
                <a:solidFill>
                  <a:srgbClr val="FF0000"/>
                </a:solidFill>
              </a:rPr>
              <a:t/>
            </a:r>
            <a:br>
              <a:rPr lang="en-US" sz="1400" b="1" dirty="0" smtClean="0">
                <a:solidFill>
                  <a:srgbClr val="FF0000"/>
                </a:solidFill>
              </a:rPr>
            </a:br>
            <a:r>
              <a:rPr lang="en-US" sz="1400" b="1" dirty="0" smtClean="0"/>
              <a:t>“</a:t>
            </a:r>
            <a:r>
              <a:rPr lang="en-US" sz="1600" b="1" dirty="0" smtClean="0"/>
              <a:t>Decision </a:t>
            </a:r>
            <a:r>
              <a:rPr lang="en-US" sz="1600" b="1" dirty="0"/>
              <a:t>Making with Prostate Cancer: A Multiple-Objective Model with </a:t>
            </a:r>
            <a:r>
              <a:rPr lang="en-US" sz="1600" b="1" dirty="0" smtClean="0"/>
              <a:t>Uncertainty”, Jay </a:t>
            </a:r>
            <a:r>
              <a:rPr lang="en-US" sz="1600" b="1" dirty="0"/>
              <a:t>S</a:t>
            </a:r>
            <a:r>
              <a:rPr lang="en-US" sz="1600" b="1" dirty="0" smtClean="0"/>
              <a:t>imon, </a:t>
            </a:r>
            <a:r>
              <a:rPr lang="en-US" sz="1600" dirty="0" smtClean="0"/>
              <a:t>2009  39(3), 218 </a:t>
            </a:r>
            <a:r>
              <a:rPr lang="en-US" sz="1600" dirty="0"/>
              <a:t>- </a:t>
            </a:r>
            <a:r>
              <a:rPr lang="en-US" sz="1600" dirty="0" smtClean="0"/>
              <a:t>227, </a:t>
            </a:r>
            <a:r>
              <a:rPr lang="en-US" sz="1800" dirty="0" smtClean="0">
                <a:solidFill>
                  <a:srgbClr val="FF0000"/>
                </a:solidFill>
                <a:hlinkClick r:id="rId3"/>
              </a:rPr>
              <a:t>http</a:t>
            </a:r>
            <a:r>
              <a:rPr lang="en-US" sz="1800" dirty="0">
                <a:solidFill>
                  <a:srgbClr val="FF0000"/>
                </a:solidFill>
                <a:hlinkClick r:id="rId3"/>
              </a:rPr>
              <a:t>://</a:t>
            </a:r>
            <a:r>
              <a:rPr lang="en-US" sz="1800" dirty="0" smtClean="0">
                <a:solidFill>
                  <a:srgbClr val="FF0000"/>
                </a:solidFill>
                <a:hlinkClick r:id="rId3"/>
              </a:rPr>
              <a:t>pubsonline.informs.org/doi/abs/10.1287/inte.1080.0406</a:t>
            </a:r>
            <a:r>
              <a:rPr lang="en-US" sz="1800" dirty="0" smtClean="0">
                <a:solidFill>
                  <a:srgbClr val="FF0000"/>
                </a:solidFill>
              </a:rPr>
              <a:t/>
            </a:r>
            <a:br>
              <a:rPr lang="en-US" sz="1800" dirty="0" smtClean="0">
                <a:solidFill>
                  <a:srgbClr val="FF0000"/>
                </a:solidFill>
              </a:rPr>
            </a:br>
            <a:endParaRPr lang="en-US" sz="1800" dirty="0">
              <a:solidFill>
                <a:srgbClr val="FF0000"/>
              </a:solidFill>
            </a:endParaRPr>
          </a:p>
        </p:txBody>
      </p:sp>
      <p:pic>
        <p:nvPicPr>
          <p:cNvPr id="5123" name="Picture 3" descr="C:\Users\Robin Keller\AppData\Local\Microsoft\Windows\Temporary Internet Files\Content.IE5\BKX9ZQSC\psa_prostate_screening_090311_mn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8000" y="0"/>
            <a:ext cx="1016000" cy="762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8653585" y="6400800"/>
            <a:ext cx="381000" cy="365125"/>
          </a:xfrm>
        </p:spPr>
        <p:txBody>
          <a:bodyPr/>
          <a:lstStyle/>
          <a:p>
            <a:fld id="{AE41413C-6D03-4D32-8008-D7F8D8DF75DE}" type="slidenum">
              <a:rPr lang="en-US" smtClean="0"/>
              <a:t>47</a:t>
            </a:fld>
            <a:endParaRPr lang="en-US" dirty="0"/>
          </a:p>
        </p:txBody>
      </p:sp>
    </p:spTree>
    <p:extLst>
      <p:ext uri="{BB962C8B-B14F-4D97-AF65-F5344CB8AC3E}">
        <p14:creationId xmlns:p14="http://schemas.microsoft.com/office/powerpoint/2010/main" val="10113201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a:xfrm>
            <a:off x="8686800" y="6400800"/>
            <a:ext cx="381000" cy="365125"/>
          </a:xfrm>
        </p:spPr>
        <p:txBody>
          <a:bodyPr/>
          <a:lstStyle/>
          <a:p>
            <a:fld id="{4CBA9312-16AB-4DA6-8AA4-FA9F0A6762C7}" type="slidenum">
              <a:rPr lang="en-US" altLang="zh-CN"/>
              <a:pPr/>
              <a:t>48</a:t>
            </a:fld>
            <a:endParaRPr lang="en-US" altLang="zh-CN" dirty="0"/>
          </a:p>
        </p:txBody>
      </p:sp>
      <p:sp>
        <p:nvSpPr>
          <p:cNvPr id="199682" name="Rectangle 2"/>
          <p:cNvSpPr>
            <a:spLocks noGrp="1" noChangeArrowheads="1"/>
          </p:cNvSpPr>
          <p:nvPr>
            <p:ph type="title" idx="4294967295"/>
          </p:nvPr>
        </p:nvSpPr>
        <p:spPr>
          <a:xfrm>
            <a:off x="0" y="274638"/>
            <a:ext cx="8686800" cy="1143000"/>
          </a:xfrm>
        </p:spPr>
        <p:txBody>
          <a:bodyPr>
            <a:normAutofit fontScale="90000"/>
          </a:bodyPr>
          <a:lstStyle/>
          <a:p>
            <a:r>
              <a:rPr lang="en-US" altLang="en-US" dirty="0" smtClean="0">
                <a:solidFill>
                  <a:schemeClr val="tx1"/>
                </a:solidFill>
              </a:rPr>
              <a:t>Appendix 5. </a:t>
            </a:r>
            <a:br>
              <a:rPr lang="en-US" altLang="en-US" dirty="0" smtClean="0">
                <a:solidFill>
                  <a:schemeClr val="tx1"/>
                </a:solidFill>
              </a:rPr>
            </a:br>
            <a:r>
              <a:rPr lang="en-US" altLang="en-US" dirty="0" smtClean="0">
                <a:solidFill>
                  <a:schemeClr val="tx1"/>
                </a:solidFill>
              </a:rPr>
              <a:t>Andy </a:t>
            </a:r>
            <a:r>
              <a:rPr lang="en-US" altLang="en-US" dirty="0" smtClean="0">
                <a:solidFill>
                  <a:schemeClr val="tx1"/>
                </a:solidFill>
              </a:rPr>
              <a:t>Grove’s Prostate Cancer</a:t>
            </a:r>
          </a:p>
        </p:txBody>
      </p:sp>
      <p:sp>
        <p:nvSpPr>
          <p:cNvPr id="199683" name="Rectangle 3"/>
          <p:cNvSpPr>
            <a:spLocks noGrp="1" noChangeArrowheads="1"/>
          </p:cNvSpPr>
          <p:nvPr>
            <p:ph type="body" idx="4294967295"/>
          </p:nvPr>
        </p:nvSpPr>
        <p:spPr>
          <a:xfrm>
            <a:off x="228600" y="1447800"/>
            <a:ext cx="8839200" cy="4754563"/>
          </a:xfrm>
        </p:spPr>
        <p:txBody>
          <a:bodyPr/>
          <a:lstStyle/>
          <a:p>
            <a:pPr>
              <a:lnSpc>
                <a:spcPct val="80000"/>
              </a:lnSpc>
            </a:pPr>
            <a:endParaRPr lang="en-US" altLang="zh-CN" sz="800" b="1" dirty="0" smtClean="0">
              <a:ea typeface="SimSun" pitchFamily="2" charset="-122"/>
            </a:endParaRPr>
          </a:p>
          <a:p>
            <a:pPr>
              <a:lnSpc>
                <a:spcPct val="80000"/>
              </a:lnSpc>
            </a:pPr>
            <a:endParaRPr lang="en-US" altLang="zh-CN" sz="1400" dirty="0" smtClean="0">
              <a:ea typeface="SimSun" pitchFamily="2" charset="-122"/>
            </a:endParaRPr>
          </a:p>
          <a:p>
            <a:pPr marL="0" indent="0">
              <a:lnSpc>
                <a:spcPct val="80000"/>
              </a:lnSpc>
              <a:buNone/>
            </a:pPr>
            <a:r>
              <a:rPr lang="en-US" altLang="zh-CN" sz="1800" dirty="0" smtClean="0">
                <a:ea typeface="SimSun" pitchFamily="2" charset="-122"/>
              </a:rPr>
              <a:t>In the fall of 1994, Andy Grove- the former CEO of Intel- was faced with a difficult problem to solve.  Initially, he was presented with an abnormal screening PSA (</a:t>
            </a:r>
            <a:r>
              <a:rPr lang="en-US" altLang="zh-CN" sz="1800" dirty="0" smtClean="0">
                <a:ea typeface="SimSun" pitchFamily="2" charset="-122"/>
                <a:hlinkClick r:id="rId2" tooltip="Click to see definition."/>
              </a:rPr>
              <a:t>Prostate Specific Antigen</a:t>
            </a:r>
            <a:r>
              <a:rPr lang="en-US" altLang="zh-CN" sz="1800" dirty="0" smtClean="0">
                <a:ea typeface="SimSun" pitchFamily="2" charset="-122"/>
              </a:rPr>
              <a:t>) test that could represent the presence of cancer.  His first reaction was to ask what to do with that information.  At this point, he may or may not have had cancer.  </a:t>
            </a:r>
          </a:p>
          <a:p>
            <a:pPr>
              <a:lnSpc>
                <a:spcPct val="80000"/>
              </a:lnSpc>
            </a:pPr>
            <a:endParaRPr lang="en-US" altLang="zh-CN" sz="1800" dirty="0" smtClean="0">
              <a:ea typeface="SimSun" pitchFamily="2" charset="-122"/>
            </a:endParaRPr>
          </a:p>
          <a:p>
            <a:pPr marL="0" indent="0">
              <a:lnSpc>
                <a:spcPct val="80000"/>
              </a:lnSpc>
              <a:buNone/>
            </a:pPr>
            <a:r>
              <a:rPr lang="en-US" altLang="zh-CN" sz="1800" dirty="0" smtClean="0">
                <a:ea typeface="SimSun" pitchFamily="2" charset="-122"/>
              </a:rPr>
              <a:t>So, to better define if there was a required decision, he chose to gather further information.  Some basic facts he obtained gave him a first understanding of the probabilities and outcomes he might face, finding that 200,000 men were diagnosed with prostate cancer in 1994 and that 38,000 would be expected to die, making prostate cancer the second leading cause of cancer deaths in men.  </a:t>
            </a:r>
          </a:p>
          <a:p>
            <a:pPr>
              <a:lnSpc>
                <a:spcPct val="80000"/>
              </a:lnSpc>
            </a:pPr>
            <a:endParaRPr lang="en-US" altLang="zh-CN" sz="1800" dirty="0" smtClean="0">
              <a:ea typeface="SimSun" pitchFamily="2" charset="-122"/>
            </a:endParaRPr>
          </a:p>
          <a:p>
            <a:pPr marL="0" indent="0">
              <a:lnSpc>
                <a:spcPct val="80000"/>
              </a:lnSpc>
              <a:buNone/>
            </a:pPr>
            <a:r>
              <a:rPr lang="en-US" altLang="zh-CN" sz="1800" dirty="0" smtClean="0">
                <a:ea typeface="SimSun" pitchFamily="2" charset="-122"/>
              </a:rPr>
              <a:t>Since his PSA result was just over the upper limit of normal, he elected to repeat the test in early 1995 in case his results were within the error margin of the test.  The results suggested more strongly the presence of a tumor and he visualized a sugar-cube-sized tumor in his prostate.  These tests results convinced him of the need to see the urologist for a biopsy to define if the test result was a true positive or a false positive</a:t>
            </a:r>
            <a:r>
              <a:rPr lang="en-US" altLang="zh-CN" sz="1800" dirty="0" smtClean="0">
                <a:ea typeface="SimSun" pitchFamily="2" charset="-122"/>
              </a:rPr>
              <a:t>.</a:t>
            </a:r>
            <a:r>
              <a:rPr lang="en-US" altLang="zh-CN" sz="800" dirty="0" smtClean="0">
                <a:ea typeface="SimSun" pitchFamily="2" charset="-122"/>
              </a:rPr>
              <a:t> </a:t>
            </a:r>
            <a:endParaRPr lang="en-US" altLang="en-US" sz="800" dirty="0" smtClean="0"/>
          </a:p>
        </p:txBody>
      </p:sp>
      <p:pic>
        <p:nvPicPr>
          <p:cNvPr id="199684" name="Picture 4" descr="And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813" y="0"/>
            <a:ext cx="15001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0312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a:xfrm>
            <a:off x="8534400" y="6400800"/>
            <a:ext cx="457200" cy="365125"/>
          </a:xfrm>
        </p:spPr>
        <p:txBody>
          <a:bodyPr/>
          <a:lstStyle/>
          <a:p>
            <a:fld id="{69188487-0F96-473F-8FD1-DA2120E00AC1}" type="slidenum">
              <a:rPr lang="en-US" altLang="zh-CN"/>
              <a:pPr/>
              <a:t>49</a:t>
            </a:fld>
            <a:endParaRPr lang="en-US" altLang="zh-CN" dirty="0"/>
          </a:p>
        </p:txBody>
      </p:sp>
      <p:sp>
        <p:nvSpPr>
          <p:cNvPr id="200706" name="Rectangle 2"/>
          <p:cNvSpPr>
            <a:spLocks noGrp="1" noChangeArrowheads="1"/>
          </p:cNvSpPr>
          <p:nvPr>
            <p:ph type="title" idx="4294967295"/>
          </p:nvPr>
        </p:nvSpPr>
        <p:spPr>
          <a:xfrm>
            <a:off x="0" y="228600"/>
            <a:ext cx="8153400" cy="1143000"/>
          </a:xfrm>
        </p:spPr>
        <p:txBody>
          <a:bodyPr/>
          <a:lstStyle/>
          <a:p>
            <a:r>
              <a:rPr lang="en-US" altLang="en-US" dirty="0" smtClean="0">
                <a:solidFill>
                  <a:schemeClr val="tx1"/>
                </a:solidFill>
              </a:rPr>
              <a:t>Andy Grove’s Prostate Cancer</a:t>
            </a:r>
          </a:p>
        </p:txBody>
      </p:sp>
      <p:sp>
        <p:nvSpPr>
          <p:cNvPr id="200707" name="Rectangle 3"/>
          <p:cNvSpPr>
            <a:spLocks noGrp="1" noChangeArrowheads="1"/>
          </p:cNvSpPr>
          <p:nvPr>
            <p:ph type="body" idx="4294967295"/>
          </p:nvPr>
        </p:nvSpPr>
        <p:spPr>
          <a:xfrm>
            <a:off x="0" y="1371600"/>
            <a:ext cx="9144000" cy="4953000"/>
          </a:xfrm>
        </p:spPr>
        <p:txBody>
          <a:bodyPr>
            <a:normAutofit lnSpcReduction="10000"/>
          </a:bodyPr>
          <a:lstStyle/>
          <a:p>
            <a:pPr marL="0" indent="0">
              <a:lnSpc>
                <a:spcPct val="80000"/>
              </a:lnSpc>
              <a:buNone/>
            </a:pPr>
            <a:r>
              <a:rPr lang="en-US" altLang="zh-CN" sz="1800" dirty="0" smtClean="0">
                <a:ea typeface="SimSun" pitchFamily="2" charset="-122"/>
              </a:rPr>
              <a:t>The biopsy results indicated his PSA result was a true positive. </a:t>
            </a:r>
          </a:p>
          <a:p>
            <a:pPr marL="0" indent="0">
              <a:lnSpc>
                <a:spcPct val="80000"/>
              </a:lnSpc>
              <a:buNone/>
            </a:pPr>
            <a:r>
              <a:rPr lang="en-US" altLang="zh-CN" sz="1800" dirty="0" smtClean="0">
                <a:ea typeface="SimSun" pitchFamily="2" charset="-122"/>
              </a:rPr>
              <a:t>He did have prostate cancer.  </a:t>
            </a:r>
          </a:p>
          <a:p>
            <a:pPr marL="0" indent="0">
              <a:lnSpc>
                <a:spcPct val="80000"/>
              </a:lnSpc>
              <a:buNone/>
            </a:pPr>
            <a:r>
              <a:rPr lang="en-US" altLang="zh-CN" sz="1800" dirty="0" smtClean="0">
                <a:ea typeface="SimSun" pitchFamily="2" charset="-122"/>
              </a:rPr>
              <a:t>This led to the formulation of his decision problem.  </a:t>
            </a:r>
          </a:p>
          <a:p>
            <a:pPr marL="0" indent="0">
              <a:lnSpc>
                <a:spcPct val="80000"/>
              </a:lnSpc>
              <a:buNone/>
            </a:pPr>
            <a:r>
              <a:rPr lang="en-US" altLang="zh-CN" sz="1800" dirty="0" smtClean="0">
                <a:ea typeface="SimSun" pitchFamily="2" charset="-122"/>
              </a:rPr>
              <a:t>What type of treatment should Mr. Grove pursue for treatment of his prostate cancer?  There appeared to be four main decision alternatives.  One option was to have the tumor and prostate gland surgically removed.  This alternative can increase the survival rate and decrease the recurrence rate as well, however it will lead to a greater chance of being impotent after the surgery.  Another alternative was to receive radiation treatments in the form of “seed” implantation to destroy the cancer cells.  This option can increase the survival rate, but it also has serious side effects.  A third alternative was cryosurgery, or freezing the tumor cells.  Regarding this option, there was not enough information available to make an informed decision.  The last option was to do nothing, taking the “wait and see” approach, which also carried much risk of losing his life if the cancer grew very quickly.  </a:t>
            </a:r>
          </a:p>
          <a:p>
            <a:pPr marL="0" indent="0">
              <a:lnSpc>
                <a:spcPct val="80000"/>
              </a:lnSpc>
              <a:buNone/>
            </a:pPr>
            <a:r>
              <a:rPr lang="en-US" altLang="zh-CN" sz="1800" dirty="0" smtClean="0">
                <a:ea typeface="SimSun" pitchFamily="2" charset="-122"/>
              </a:rPr>
              <a:t>Apparently, none of these alternatives was perfect.  Furthermore, several other stakeholders were also very concerned with Andy Grove’s situation.  Andy’s dilemma will be modeled as a multi-stakeholder decision problem.  </a:t>
            </a:r>
            <a:endParaRPr lang="en-US" altLang="zh-CN" sz="1800" dirty="0" smtClean="0">
              <a:ea typeface="SimSun" pitchFamily="2" charset="-122"/>
            </a:endParaRPr>
          </a:p>
          <a:p>
            <a:pPr marL="0" indent="0">
              <a:lnSpc>
                <a:spcPct val="80000"/>
              </a:lnSpc>
              <a:buNone/>
            </a:pPr>
            <a:endParaRPr lang="en-US" altLang="zh-CN" sz="1800" dirty="0">
              <a:ea typeface="SimSun" pitchFamily="2" charset="-122"/>
            </a:endParaRPr>
          </a:p>
          <a:p>
            <a:pPr marL="0" indent="0">
              <a:lnSpc>
                <a:spcPct val="80000"/>
              </a:lnSpc>
              <a:buNone/>
            </a:pPr>
            <a:r>
              <a:rPr lang="en-US" altLang="zh-CN" sz="1800" dirty="0" smtClean="0">
                <a:ea typeface="SimSun" pitchFamily="2" charset="-122"/>
              </a:rPr>
              <a:t>Those </a:t>
            </a:r>
            <a:r>
              <a:rPr lang="en-US" altLang="zh-CN" sz="1800" dirty="0" smtClean="0">
                <a:ea typeface="SimSun" pitchFamily="2" charset="-122"/>
              </a:rPr>
              <a:t>stakeholders are: </a:t>
            </a:r>
            <a:r>
              <a:rPr lang="en-US" altLang="zh-CN" sz="2400" b="1" dirty="0" smtClean="0">
                <a:ea typeface="SimSun" pitchFamily="2" charset="-122"/>
              </a:rPr>
              <a:t>Andy </a:t>
            </a:r>
            <a:r>
              <a:rPr lang="en-US" altLang="zh-CN" sz="2400" b="1" dirty="0" smtClean="0">
                <a:ea typeface="SimSun" pitchFamily="2" charset="-122"/>
              </a:rPr>
              <a:t>Grove, Urologist, Oncologist, </a:t>
            </a:r>
            <a:endParaRPr lang="en-US" altLang="zh-CN" sz="2400" b="1" dirty="0" smtClean="0">
              <a:ea typeface="SimSun" pitchFamily="2" charset="-122"/>
            </a:endParaRPr>
          </a:p>
          <a:p>
            <a:pPr marL="0" indent="0">
              <a:lnSpc>
                <a:spcPct val="80000"/>
              </a:lnSpc>
              <a:buNone/>
            </a:pPr>
            <a:r>
              <a:rPr lang="en-US" altLang="zh-CN" sz="2400" b="1" dirty="0">
                <a:ea typeface="SimSun" pitchFamily="2" charset="-122"/>
              </a:rPr>
              <a:t> </a:t>
            </a:r>
            <a:r>
              <a:rPr lang="en-US" altLang="zh-CN" sz="2400" b="1" dirty="0" smtClean="0">
                <a:ea typeface="SimSun" pitchFamily="2" charset="-122"/>
              </a:rPr>
              <a:t>                                </a:t>
            </a:r>
            <a:r>
              <a:rPr lang="en-US" altLang="zh-CN" sz="2400" b="1" dirty="0" smtClean="0">
                <a:ea typeface="SimSun" pitchFamily="2" charset="-122"/>
              </a:rPr>
              <a:t>Andy’s </a:t>
            </a:r>
            <a:r>
              <a:rPr lang="en-US" altLang="zh-CN" sz="2400" b="1" dirty="0" smtClean="0">
                <a:ea typeface="SimSun" pitchFamily="2" charset="-122"/>
              </a:rPr>
              <a:t>Family/Wife and Andy’s Company – </a:t>
            </a:r>
            <a:r>
              <a:rPr lang="en-US" altLang="zh-CN" sz="2400" b="1" dirty="0" smtClean="0">
                <a:ea typeface="SimSun" pitchFamily="2" charset="-122"/>
              </a:rPr>
              <a:t>Intel</a:t>
            </a:r>
            <a:r>
              <a:rPr lang="en-US" altLang="zh-CN" sz="2400" dirty="0" smtClean="0">
                <a:ea typeface="SimSun" pitchFamily="2" charset="-122"/>
              </a:rPr>
              <a:t>  </a:t>
            </a:r>
          </a:p>
          <a:p>
            <a:pPr marL="0" indent="0">
              <a:lnSpc>
                <a:spcPct val="80000"/>
              </a:lnSpc>
              <a:buNone/>
            </a:pPr>
            <a:endParaRPr lang="en-US" altLang="zh-CN" sz="1800" dirty="0" smtClean="0">
              <a:ea typeface="SimSun" pitchFamily="2" charset="-122"/>
            </a:endParaRPr>
          </a:p>
          <a:p>
            <a:pPr marL="0" indent="0">
              <a:lnSpc>
                <a:spcPct val="80000"/>
              </a:lnSpc>
              <a:buNone/>
            </a:pPr>
            <a:endParaRPr lang="en-US" altLang="zh-CN" sz="1000" dirty="0">
              <a:ea typeface="SimSun" pitchFamily="2" charset="-122"/>
            </a:endParaRPr>
          </a:p>
          <a:p>
            <a:pPr marL="0" indent="0">
              <a:lnSpc>
                <a:spcPct val="80000"/>
              </a:lnSpc>
              <a:buNone/>
            </a:pPr>
            <a:r>
              <a:rPr lang="en-US" altLang="zh-CN" sz="900" dirty="0" smtClean="0">
                <a:ea typeface="SimSun" pitchFamily="2" charset="-122"/>
              </a:rPr>
              <a:t>This </a:t>
            </a:r>
            <a:r>
              <a:rPr lang="en-US" altLang="zh-CN" sz="900" dirty="0" smtClean="0">
                <a:ea typeface="SimSun" pitchFamily="2" charset="-122"/>
              </a:rPr>
              <a:t>case was written by L. Robin Keller and Tianjun Feng, of the UCI MSB, building upon the article by Andy Grove published in Fortune (1996), several case study reports by UCI HCEMBA students: L. Jeff </a:t>
            </a:r>
            <a:r>
              <a:rPr lang="en-US" altLang="zh-CN" sz="900" dirty="0" err="1" smtClean="0">
                <a:ea typeface="SimSun" pitchFamily="2" charset="-122"/>
              </a:rPr>
              <a:t>Koh</a:t>
            </a:r>
            <a:r>
              <a:rPr lang="en-US" altLang="zh-CN" sz="900" dirty="0" smtClean="0">
                <a:ea typeface="SimSun" pitchFamily="2" charset="-122"/>
              </a:rPr>
              <a:t>, Kenneth Rich, </a:t>
            </a:r>
            <a:r>
              <a:rPr lang="en-US" altLang="zh-CN" sz="900" dirty="0" err="1" smtClean="0">
                <a:ea typeface="SimSun" pitchFamily="2" charset="-122"/>
              </a:rPr>
              <a:t>Suehei</a:t>
            </a:r>
            <a:r>
              <a:rPr lang="en-US" altLang="zh-CN" sz="900" dirty="0" smtClean="0">
                <a:ea typeface="SimSun" pitchFamily="2" charset="-122"/>
              </a:rPr>
              <a:t> Lee, H. </a:t>
            </a:r>
            <a:r>
              <a:rPr lang="en-US" altLang="zh-CN" sz="900" dirty="0" err="1" smtClean="0">
                <a:ea typeface="SimSun" pitchFamily="2" charset="-122"/>
              </a:rPr>
              <a:t>Ena</a:t>
            </a:r>
            <a:r>
              <a:rPr lang="en-US" altLang="zh-CN" sz="900" dirty="0" smtClean="0">
                <a:ea typeface="SimSun" pitchFamily="2" charset="-122"/>
              </a:rPr>
              <a:t> Leo and others. See </a:t>
            </a:r>
            <a:r>
              <a:rPr lang="en-US" altLang="en-US" sz="800" b="1" dirty="0" smtClean="0"/>
              <a:t>TAKING ON  PROSTATE CANCER </a:t>
            </a:r>
            <a:r>
              <a:rPr lang="en-US" altLang="en-US" sz="800" i="1" dirty="0" smtClean="0"/>
              <a:t>by Andy Grove  with reporter associate Bethany McLean,  </a:t>
            </a:r>
            <a:r>
              <a:rPr lang="en-US" altLang="en-US" sz="800" dirty="0" smtClean="0"/>
              <a:t> </a:t>
            </a:r>
            <a:r>
              <a:rPr lang="en-US" altLang="en-US" sz="800" dirty="0" smtClean="0"/>
              <a:t>FORTUNE, May 13, 1996.</a:t>
            </a:r>
          </a:p>
        </p:txBody>
      </p:sp>
      <p:pic>
        <p:nvPicPr>
          <p:cNvPr id="200708" name="Picture 4" descr="And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0"/>
            <a:ext cx="16192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105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a:xfrm>
            <a:off x="8429798" y="6400800"/>
            <a:ext cx="533400" cy="365125"/>
          </a:xfrm>
        </p:spPr>
        <p:txBody>
          <a:bodyPr/>
          <a:lstStyle/>
          <a:p>
            <a:fld id="{8B7B4819-C012-4A79-8F25-7DBAAD846560}" type="slidenum">
              <a:rPr lang="en-US" altLang="zh-CN"/>
              <a:pPr/>
              <a:t>5</a:t>
            </a:fld>
            <a:endParaRPr lang="en-US" altLang="zh-CN" dirty="0"/>
          </a:p>
        </p:txBody>
      </p:sp>
      <p:sp>
        <p:nvSpPr>
          <p:cNvPr id="114690" name="Rectangle 2"/>
          <p:cNvSpPr>
            <a:spLocks noGrp="1" noChangeArrowheads="1"/>
          </p:cNvSpPr>
          <p:nvPr>
            <p:ph type="title" idx="4294967295"/>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altLang="en-US" smtClean="0">
                <a:solidFill>
                  <a:schemeClr val="tx1"/>
                </a:solidFill>
              </a:rPr>
              <a:t>MERGER DECISION</a:t>
            </a:r>
            <a:r>
              <a:rPr lang="en-US" altLang="en-US" smtClean="0"/>
              <a:t> </a:t>
            </a:r>
          </a:p>
        </p:txBody>
      </p:sp>
      <p:sp>
        <p:nvSpPr>
          <p:cNvPr id="114691" name="Rectangle 3"/>
          <p:cNvSpPr>
            <a:spLocks noGrp="1" noChangeArrowheads="1"/>
          </p:cNvSpPr>
          <p:nvPr>
            <p:ph type="body" idx="4294967295"/>
          </p:nvPr>
        </p:nvSpPr>
        <p:spPr>
          <a:xfrm>
            <a:off x="533400" y="1676400"/>
            <a:ext cx="8251825" cy="4724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ormAutofit fontScale="25000" lnSpcReduction="20000"/>
          </a:bodyPr>
          <a:lstStyle/>
          <a:p>
            <a:pPr marL="0" indent="0">
              <a:lnSpc>
                <a:spcPct val="170000"/>
              </a:lnSpc>
              <a:spcBef>
                <a:spcPct val="0"/>
              </a:spcBef>
              <a:buNone/>
            </a:pPr>
            <a:r>
              <a:rPr lang="en-US" altLang="en-US" sz="4200" dirty="0" smtClean="0"/>
              <a:t>          </a:t>
            </a:r>
            <a:r>
              <a:rPr lang="en-US" altLang="en-US" sz="9600" dirty="0" smtClean="0"/>
              <a:t>ANALYSIS OF POTENTIAL MERGER OF </a:t>
            </a:r>
            <a:r>
              <a:rPr lang="en-US" altLang="en-US" sz="7200" dirty="0" smtClean="0"/>
              <a:t/>
            </a:r>
            <a:br>
              <a:rPr lang="en-US" altLang="en-US" sz="7200" dirty="0" smtClean="0"/>
            </a:br>
            <a:r>
              <a:rPr lang="en-US" altLang="en-US" sz="9600" dirty="0" smtClean="0"/>
              <a:t>OPERATIONS </a:t>
            </a:r>
            <a:r>
              <a:rPr lang="en-US" altLang="en-US" sz="9600" dirty="0" smtClean="0"/>
              <a:t>RESEARCH SOCIETY OF AMERICA	</a:t>
            </a:r>
            <a:br>
              <a:rPr lang="en-US" altLang="en-US" sz="9600" dirty="0" smtClean="0"/>
            </a:br>
            <a:r>
              <a:rPr lang="en-US" altLang="en-US" sz="9600" dirty="0" smtClean="0"/>
              <a:t>                                     (ORSA) </a:t>
            </a:r>
            <a:br>
              <a:rPr lang="en-US" altLang="en-US" sz="9600" dirty="0" smtClean="0"/>
            </a:br>
            <a:r>
              <a:rPr lang="en-US" altLang="en-US" sz="7200" dirty="0" smtClean="0"/>
              <a:t>	                                  </a:t>
            </a:r>
            <a:r>
              <a:rPr lang="en-US" altLang="en-US" sz="9600" dirty="0" smtClean="0"/>
              <a:t>AND</a:t>
            </a:r>
          </a:p>
          <a:p>
            <a:pPr marL="0" indent="0">
              <a:lnSpc>
                <a:spcPct val="170000"/>
              </a:lnSpc>
              <a:spcBef>
                <a:spcPct val="0"/>
              </a:spcBef>
              <a:buNone/>
            </a:pPr>
            <a:r>
              <a:rPr lang="en-US" altLang="en-US" sz="9600" dirty="0" smtClean="0"/>
              <a:t>    THE INSTITUTE OF MANAGEMENT SCIENCES  </a:t>
            </a:r>
            <a:endParaRPr lang="en-US" altLang="en-US" sz="9600" dirty="0" smtClean="0"/>
          </a:p>
          <a:p>
            <a:pPr marL="0" indent="0">
              <a:lnSpc>
                <a:spcPct val="170000"/>
              </a:lnSpc>
              <a:spcBef>
                <a:spcPct val="0"/>
              </a:spcBef>
              <a:buNone/>
            </a:pPr>
            <a:r>
              <a:rPr lang="en-US" altLang="en-US" sz="9600" dirty="0"/>
              <a:t> </a:t>
            </a:r>
            <a:r>
              <a:rPr lang="en-US" altLang="en-US" sz="9600" dirty="0" smtClean="0"/>
              <a:t>                                   </a:t>
            </a:r>
            <a:r>
              <a:rPr lang="en-US" altLang="en-US" sz="9600" dirty="0" smtClean="0"/>
              <a:t>(</a:t>
            </a:r>
            <a:r>
              <a:rPr lang="en-US" altLang="en-US" sz="9600" dirty="0" smtClean="0"/>
              <a:t>TIMS)</a:t>
            </a:r>
          </a:p>
          <a:p>
            <a:pPr>
              <a:lnSpc>
                <a:spcPct val="80000"/>
              </a:lnSpc>
            </a:pPr>
            <a:endParaRPr lang="en-US" altLang="en-US" sz="2000" dirty="0" smtClean="0"/>
          </a:p>
          <a:p>
            <a:pPr>
              <a:lnSpc>
                <a:spcPct val="80000"/>
              </a:lnSpc>
            </a:pPr>
            <a:endParaRPr lang="en-US" altLang="en-US" sz="1000" dirty="0" smtClean="0"/>
          </a:p>
          <a:p>
            <a:pPr>
              <a:lnSpc>
                <a:spcPct val="80000"/>
              </a:lnSpc>
            </a:pPr>
            <a:endParaRPr lang="en-US" altLang="en-US" sz="600" dirty="0" smtClean="0"/>
          </a:p>
          <a:p>
            <a:pPr>
              <a:lnSpc>
                <a:spcPct val="80000"/>
              </a:lnSpc>
            </a:pPr>
            <a:endParaRPr lang="en-US" altLang="en-US" sz="600" dirty="0" smtClean="0"/>
          </a:p>
          <a:p>
            <a:pPr>
              <a:lnSpc>
                <a:spcPct val="80000"/>
              </a:lnSpc>
            </a:pPr>
            <a:endParaRPr lang="en-US" altLang="en-US" sz="600" dirty="0" smtClean="0"/>
          </a:p>
          <a:p>
            <a:pPr>
              <a:lnSpc>
                <a:spcPct val="80000"/>
              </a:lnSpc>
            </a:pPr>
            <a:endParaRPr lang="en-US" altLang="en-US" sz="600" dirty="0" smtClean="0"/>
          </a:p>
          <a:p>
            <a:pPr marL="0" indent="0">
              <a:buFontTx/>
              <a:buNone/>
              <a:defRPr/>
            </a:pPr>
            <a:r>
              <a:rPr lang="en-US" sz="7200" dirty="0"/>
              <a:t>L. Robin Keller and Craig W. Kirkwood, “</a:t>
            </a:r>
            <a:r>
              <a:rPr lang="en-US" sz="7200" dirty="0">
                <a:hlinkClick r:id="rId4"/>
              </a:rPr>
              <a:t>The Founding of INFORMS: A Decision Analysis Perspective</a:t>
            </a:r>
            <a:r>
              <a:rPr lang="en-US" sz="7200" dirty="0"/>
              <a:t>”, </a:t>
            </a:r>
            <a:r>
              <a:rPr lang="en-US" sz="7200" u="sng" dirty="0"/>
              <a:t>Operations Research.</a:t>
            </a:r>
            <a:r>
              <a:rPr lang="en-US" sz="7200" dirty="0"/>
              <a:t> 47(1), Jan.-Feb. 1999, 16-28. </a:t>
            </a:r>
            <a:r>
              <a:rPr lang="en-US" sz="6600" dirty="0"/>
              <a:t>[</a:t>
            </a:r>
            <a:r>
              <a:rPr lang="en-US" sz="6600" dirty="0">
                <a:hlinkClick r:id="rId4"/>
              </a:rPr>
              <a:t>faculty.sites.uci.edu/</a:t>
            </a:r>
            <a:r>
              <a:rPr lang="en-US" sz="6600" dirty="0" err="1">
                <a:hlinkClick r:id="rId4"/>
              </a:rPr>
              <a:t>lrkeller</a:t>
            </a:r>
            <a:r>
              <a:rPr lang="en-US" sz="6600" dirty="0">
                <a:hlinkClick r:id="rId4"/>
              </a:rPr>
              <a:t>/files/2011/06/The-Founding-of-Informs-Decision-Analysis.pdf</a:t>
            </a:r>
            <a:r>
              <a:rPr lang="en-US" sz="6600" dirty="0"/>
              <a:t>]</a:t>
            </a:r>
            <a:endParaRPr lang="en-US" sz="6600" b="1" dirty="0"/>
          </a:p>
          <a:p>
            <a:pPr marL="0" indent="0">
              <a:buNone/>
              <a:defRPr/>
            </a:pPr>
            <a:r>
              <a:rPr lang="en-US" altLang="en-US" sz="7200" dirty="0" err="1" smtClean="0">
                <a:hlinkClick r:id="rId5"/>
              </a:rPr>
              <a:t>Powerpoint</a:t>
            </a:r>
            <a:r>
              <a:rPr lang="en-US" altLang="en-US" sz="7200" dirty="0" smtClean="0">
                <a:hlinkClick r:id="rId5"/>
              </a:rPr>
              <a:t>: http</a:t>
            </a:r>
            <a:r>
              <a:rPr lang="en-US" altLang="en-US" sz="7200" dirty="0">
                <a:hlinkClick r:id="rId5"/>
              </a:rPr>
              <a:t>://faculty.sites.uci.edu/lrkeller/classes/</a:t>
            </a:r>
            <a:endParaRPr lang="en-US" altLang="en-US" sz="7200" dirty="0"/>
          </a:p>
          <a:p>
            <a:pPr>
              <a:defRPr/>
            </a:pPr>
            <a:endParaRPr lang="en-US" sz="7200" b="1" dirty="0"/>
          </a:p>
          <a:p>
            <a:pPr marL="0" indent="0">
              <a:lnSpc>
                <a:spcPct val="80000"/>
              </a:lnSpc>
              <a:buNone/>
            </a:pPr>
            <a:endParaRPr lang="en-US" altLang="en-US" sz="7200" dirty="0" smtClean="0"/>
          </a:p>
          <a:p>
            <a:pPr marL="0" indent="0">
              <a:lnSpc>
                <a:spcPct val="80000"/>
              </a:lnSpc>
              <a:buNone/>
            </a:pPr>
            <a:r>
              <a:rPr lang="en-US" altLang="en-US" sz="7200" dirty="0" smtClean="0"/>
              <a:t/>
            </a:r>
            <a:br>
              <a:rPr lang="en-US" altLang="en-US" sz="7200" dirty="0" smtClean="0"/>
            </a:br>
            <a:endParaRPr lang="en-US" altLang="en-US" sz="7200" dirty="0" smtClean="0"/>
          </a:p>
        </p:txBody>
      </p:sp>
      <p:graphicFrame>
        <p:nvGraphicFramePr>
          <p:cNvPr id="114692" name="Object 4"/>
          <p:cNvGraphicFramePr>
            <a:graphicFrameLocks/>
          </p:cNvGraphicFramePr>
          <p:nvPr>
            <p:extLst>
              <p:ext uri="{D42A27DB-BD31-4B8C-83A1-F6EECF244321}">
                <p14:modId xmlns:p14="http://schemas.microsoft.com/office/powerpoint/2010/main" val="1591646869"/>
              </p:ext>
            </p:extLst>
          </p:nvPr>
        </p:nvGraphicFramePr>
        <p:xfrm>
          <a:off x="6553200" y="1371600"/>
          <a:ext cx="2438400" cy="2514600"/>
        </p:xfrm>
        <a:graphic>
          <a:graphicData uri="http://schemas.openxmlformats.org/presentationml/2006/ole">
            <mc:AlternateContent xmlns:mc="http://schemas.openxmlformats.org/markup-compatibility/2006">
              <mc:Choice xmlns:v="urn:schemas-microsoft-com:vml" Requires="v">
                <p:oleObj spid="_x0000_s7212" name="Clip" r:id="rId6" imgW="3657600" imgH="2804760" progId="MS_ClipArt_Gallery.2">
                  <p:embed/>
                </p:oleObj>
              </mc:Choice>
              <mc:Fallback>
                <p:oleObj name="Clip" r:id="rId6" imgW="3657600" imgH="2804760"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371600"/>
                        <a:ext cx="2438400" cy="2514600"/>
                      </a:xfrm>
                      <a:prstGeom prst="rect">
                        <a:avLst/>
                      </a:prstGeom>
                      <a:noFill/>
                      <a:ln>
                        <a:noFill/>
                      </a:ln>
                      <a:effectLst/>
                    </p:spPr>
                  </p:pic>
                </p:oleObj>
              </mc:Fallback>
            </mc:AlternateContent>
          </a:graphicData>
        </a:graphic>
      </p:graphicFrame>
      <p:pic>
        <p:nvPicPr>
          <p:cNvPr id="6" name="Picture 5" descr="INFORMS® Online - Institute for Operations Research and the Management Sciences"/>
          <p:cNvPicPr/>
          <p:nvPr/>
        </p:nvPicPr>
        <p:blipFill>
          <a:blip r:embed="rId8">
            <a:extLst>
              <a:ext uri="{28A0092B-C50C-407E-A947-70E740481C1C}">
                <a14:useLocalDpi xmlns:a14="http://schemas.microsoft.com/office/drawing/2010/main" val="0"/>
              </a:ext>
            </a:extLst>
          </a:blip>
          <a:srcRect/>
          <a:stretch>
            <a:fillRect/>
          </a:stretch>
        </p:blipFill>
        <p:spPr bwMode="auto">
          <a:xfrm>
            <a:off x="7736378" y="0"/>
            <a:ext cx="1386840" cy="491836"/>
          </a:xfrm>
          <a:prstGeom prst="rect">
            <a:avLst/>
          </a:prstGeom>
          <a:noFill/>
          <a:ln>
            <a:noFill/>
          </a:ln>
        </p:spPr>
      </p:pic>
    </p:spTree>
    <p:extLst>
      <p:ext uri="{BB962C8B-B14F-4D97-AF65-F5344CB8AC3E}">
        <p14:creationId xmlns:p14="http://schemas.microsoft.com/office/powerpoint/2010/main" val="33936242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a:xfrm>
            <a:off x="8610600" y="6400800"/>
            <a:ext cx="457200" cy="365125"/>
          </a:xfrm>
        </p:spPr>
        <p:txBody>
          <a:bodyPr/>
          <a:lstStyle/>
          <a:p>
            <a:fld id="{13B43E0D-2BA3-4E04-A73A-C956174A19B0}" type="slidenum">
              <a:rPr lang="en-US" altLang="zh-CN"/>
              <a:pPr/>
              <a:t>50</a:t>
            </a:fld>
            <a:endParaRPr lang="en-US" altLang="zh-CN" dirty="0"/>
          </a:p>
        </p:txBody>
      </p:sp>
      <p:sp>
        <p:nvSpPr>
          <p:cNvPr id="201730" name="Rectangle 2"/>
          <p:cNvSpPr>
            <a:spLocks noGrp="1" noChangeArrowheads="1"/>
          </p:cNvSpPr>
          <p:nvPr>
            <p:ph type="title" idx="4294967295"/>
          </p:nvPr>
        </p:nvSpPr>
        <p:spPr>
          <a:xfrm>
            <a:off x="152400" y="228600"/>
            <a:ext cx="7848600" cy="1143000"/>
          </a:xfrm>
        </p:spPr>
        <p:txBody>
          <a:bodyPr/>
          <a:lstStyle/>
          <a:p>
            <a:r>
              <a:rPr lang="en-US" altLang="en-US" dirty="0" smtClean="0">
                <a:solidFill>
                  <a:schemeClr val="accent1"/>
                </a:solidFill>
              </a:rPr>
              <a:t>Andy Grove’s Prostate Cancer</a:t>
            </a:r>
          </a:p>
        </p:txBody>
      </p:sp>
      <p:sp>
        <p:nvSpPr>
          <p:cNvPr id="201731" name="Rectangle 3"/>
          <p:cNvSpPr>
            <a:spLocks noGrp="1" noChangeArrowheads="1"/>
          </p:cNvSpPr>
          <p:nvPr>
            <p:ph type="body" idx="4294967295"/>
          </p:nvPr>
        </p:nvSpPr>
        <p:spPr>
          <a:xfrm>
            <a:off x="0" y="1371600"/>
            <a:ext cx="9144000" cy="4754563"/>
          </a:xfrm>
        </p:spPr>
        <p:txBody>
          <a:bodyPr>
            <a:normAutofit lnSpcReduction="10000"/>
          </a:bodyPr>
          <a:lstStyle/>
          <a:p>
            <a:r>
              <a:rPr lang="en-US" altLang="en-US" sz="3600" dirty="0" smtClean="0"/>
              <a:t>Divide into 5 groups.</a:t>
            </a:r>
          </a:p>
          <a:p>
            <a:r>
              <a:rPr lang="en-US" altLang="en-US" sz="3600" dirty="0" smtClean="0"/>
              <a:t>For your stakeholder group, </a:t>
            </a:r>
            <a:r>
              <a:rPr lang="en-US" altLang="en-US" sz="3600" dirty="0" smtClean="0"/>
              <a:t>rate </a:t>
            </a:r>
            <a:r>
              <a:rPr lang="en-US" altLang="en-US" sz="3600" dirty="0" smtClean="0"/>
              <a:t>each alternative on each </a:t>
            </a:r>
            <a:r>
              <a:rPr lang="en-US" altLang="en-US" sz="3600" dirty="0" smtClean="0"/>
              <a:t>objective.</a:t>
            </a:r>
          </a:p>
          <a:p>
            <a:r>
              <a:rPr lang="en-US" altLang="en-US" sz="3600" dirty="0" smtClean="0"/>
              <a:t>Determine weights on objectives.</a:t>
            </a:r>
          </a:p>
          <a:p>
            <a:r>
              <a:rPr lang="en-US" altLang="en-US" sz="3600" dirty="0" smtClean="0"/>
              <a:t>Compute the overall weighted score for each alternative.</a:t>
            </a:r>
          </a:p>
          <a:p>
            <a:r>
              <a:rPr lang="en-US" altLang="en-US" dirty="0" smtClean="0"/>
              <a:t>Andy Grove Case Excel file at </a:t>
            </a:r>
            <a:r>
              <a:rPr lang="en-US" altLang="en-US" dirty="0" smtClean="0">
                <a:hlinkClick r:id="rId2"/>
              </a:rPr>
              <a:t>http</a:t>
            </a:r>
            <a:r>
              <a:rPr lang="en-US" altLang="en-US" dirty="0">
                <a:hlinkClick r:id="rId2"/>
              </a:rPr>
              <a:t>://faculty.sites.uci.edu/lrkeller/classes</a:t>
            </a:r>
            <a:r>
              <a:rPr lang="en-US" altLang="en-US" dirty="0" smtClean="0">
                <a:hlinkClick r:id="rId2"/>
              </a:rPr>
              <a:t>/</a:t>
            </a:r>
            <a:endParaRPr lang="en-US" altLang="en-US" dirty="0" smtClean="0"/>
          </a:p>
          <a:p>
            <a:endParaRPr lang="en-US" altLang="en-US" sz="3600" dirty="0" smtClean="0"/>
          </a:p>
        </p:txBody>
      </p:sp>
      <p:pic>
        <p:nvPicPr>
          <p:cNvPr id="201732" name="Picture 4" descr="And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0"/>
            <a:ext cx="16192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2818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094518" cy="6617196"/>
          </a:xfrm>
          <a:prstGeom prst="rect">
            <a:avLst/>
          </a:prstGeom>
        </p:spPr>
        <p:txBody>
          <a:bodyPr wrap="square">
            <a:spAutoFit/>
          </a:bodyPr>
          <a:lstStyle/>
          <a:p>
            <a:pPr algn="ctr"/>
            <a:r>
              <a:rPr lang="en-US" sz="2000" dirty="0"/>
              <a:t> </a:t>
            </a:r>
            <a:r>
              <a:rPr lang="en-US" sz="2000" b="1" dirty="0" smtClean="0"/>
              <a:t>Added background info. on this talk</a:t>
            </a:r>
          </a:p>
          <a:p>
            <a:pPr algn="ctr"/>
            <a:endParaRPr lang="en-US" sz="2000" dirty="0" smtClean="0"/>
          </a:p>
          <a:p>
            <a:r>
              <a:rPr lang="en-US" sz="2000" dirty="0" smtClean="0"/>
              <a:t>   </a:t>
            </a:r>
            <a:r>
              <a:rPr lang="en-US" sz="2000" b="1" dirty="0" smtClean="0"/>
              <a:t>Talk Abstract </a:t>
            </a:r>
            <a:r>
              <a:rPr lang="en-US" sz="2400" dirty="0" smtClean="0"/>
              <a:t>Many </a:t>
            </a:r>
            <a:r>
              <a:rPr lang="en-US" sz="2400" dirty="0" smtClean="0"/>
              <a:t>know </a:t>
            </a:r>
            <a:r>
              <a:rPr lang="en-US" sz="2400" dirty="0"/>
              <a:t>about the use of decision analysis to decide among alternative investments (such as pharmacological research and development) using decision trees with chance nodes to compute expected monetary value of different alternatives. Such an analysis aims to maximize a </a:t>
            </a:r>
            <a:r>
              <a:rPr lang="en-US" sz="2400" u="sng" dirty="0"/>
              <a:t>single</a:t>
            </a:r>
            <a:r>
              <a:rPr lang="en-US" sz="2400" dirty="0"/>
              <a:t> evaluation measure for a </a:t>
            </a:r>
            <a:r>
              <a:rPr lang="en-US" sz="2400" u="sng" dirty="0"/>
              <a:t>single decision maker</a:t>
            </a:r>
            <a:r>
              <a:rPr lang="en-US" sz="2400" dirty="0"/>
              <a:t>. </a:t>
            </a:r>
            <a:endParaRPr lang="en-US" sz="2400" dirty="0" smtClean="0"/>
          </a:p>
          <a:p>
            <a:endParaRPr lang="en-US" sz="2400" dirty="0"/>
          </a:p>
          <a:p>
            <a:r>
              <a:rPr lang="en-US" sz="2400" dirty="0" smtClean="0"/>
              <a:t>We </a:t>
            </a:r>
            <a:r>
              <a:rPr lang="en-US" sz="2400" dirty="0"/>
              <a:t>demonstrate less widely known decision analysis techniques using spreadsheet models of the </a:t>
            </a:r>
            <a:r>
              <a:rPr lang="en-US" sz="2400" u="sng" dirty="0"/>
              <a:t>multiple objective</a:t>
            </a:r>
            <a:r>
              <a:rPr lang="en-US" sz="2400" dirty="0"/>
              <a:t> perspectives of the </a:t>
            </a:r>
            <a:r>
              <a:rPr lang="en-US" sz="2400" u="sng" dirty="0"/>
              <a:t>decision stakeholders</a:t>
            </a:r>
            <a:r>
              <a:rPr lang="en-US" sz="2400" dirty="0"/>
              <a:t>.  </a:t>
            </a:r>
            <a:endParaRPr lang="en-US" sz="2400" dirty="0" smtClean="0"/>
          </a:p>
          <a:p>
            <a:endParaRPr lang="en-US" sz="2400" dirty="0"/>
          </a:p>
          <a:p>
            <a:r>
              <a:rPr lang="en-US" sz="2400" dirty="0" smtClean="0"/>
              <a:t>We </a:t>
            </a:r>
            <a:r>
              <a:rPr lang="en-US" sz="2400" dirty="0"/>
              <a:t>show how to teach students to analyze real-life decision problems using case examples and discuss specific skills students are expected to learn, such as dynamic sensitivity analysis using sliders in Excel on objectives’ weights, and typical student questions and errors during case discussion. </a:t>
            </a:r>
          </a:p>
        </p:txBody>
      </p:sp>
      <p:sp>
        <p:nvSpPr>
          <p:cNvPr id="3" name="Slide Number Placeholder 2"/>
          <p:cNvSpPr>
            <a:spLocks noGrp="1"/>
          </p:cNvSpPr>
          <p:nvPr>
            <p:ph type="sldNum" sz="quarter" idx="12"/>
          </p:nvPr>
        </p:nvSpPr>
        <p:spPr>
          <a:xfrm>
            <a:off x="8686800" y="6400800"/>
            <a:ext cx="381000" cy="365125"/>
          </a:xfrm>
        </p:spPr>
        <p:txBody>
          <a:bodyPr/>
          <a:lstStyle/>
          <a:p>
            <a:fld id="{AE41413C-6D03-4D32-8008-D7F8D8DF75DE}" type="slidenum">
              <a:rPr lang="en-US" smtClean="0"/>
              <a:t>51</a:t>
            </a:fld>
            <a:endParaRPr lang="en-US" dirty="0"/>
          </a:p>
        </p:txBody>
      </p:sp>
    </p:spTree>
    <p:extLst>
      <p:ext uri="{BB962C8B-B14F-4D97-AF65-F5344CB8AC3E}">
        <p14:creationId xmlns:p14="http://schemas.microsoft.com/office/powerpoint/2010/main" val="18491344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345" y="381000"/>
            <a:ext cx="8001000" cy="5478423"/>
          </a:xfrm>
          <a:prstGeom prst="rect">
            <a:avLst/>
          </a:prstGeom>
        </p:spPr>
        <p:txBody>
          <a:bodyPr wrap="square">
            <a:spAutoFit/>
          </a:bodyPr>
          <a:lstStyle/>
          <a:p>
            <a:pPr algn="ctr"/>
            <a:r>
              <a:rPr lang="en-US" dirty="0"/>
              <a:t> </a:t>
            </a:r>
            <a:r>
              <a:rPr lang="en-US" b="1" dirty="0"/>
              <a:t>Talk </a:t>
            </a:r>
            <a:r>
              <a:rPr lang="en-US" b="1" dirty="0" smtClean="0"/>
              <a:t>Abstract, continued</a:t>
            </a:r>
            <a:endParaRPr lang="en-US" b="1" dirty="0"/>
          </a:p>
          <a:p>
            <a:endParaRPr lang="en-US" dirty="0"/>
          </a:p>
          <a:p>
            <a:r>
              <a:rPr lang="en-US" sz="2400" dirty="0" smtClean="0"/>
              <a:t>Taught in </a:t>
            </a:r>
            <a:r>
              <a:rPr lang="en-US" sz="2400" dirty="0"/>
              <a:t>business courses for both MBAs (including health care executive MBAs) and </a:t>
            </a:r>
            <a:r>
              <a:rPr lang="en-US" sz="2400" dirty="0" smtClean="0"/>
              <a:t>undergraduates.</a:t>
            </a:r>
            <a:endParaRPr lang="en-US" sz="2400" dirty="0"/>
          </a:p>
          <a:p>
            <a:endParaRPr lang="en-US" sz="2400" dirty="0" smtClean="0"/>
          </a:p>
          <a:p>
            <a:r>
              <a:rPr lang="en-US" sz="2400" dirty="0" smtClean="0"/>
              <a:t>Sometimes</a:t>
            </a:r>
            <a:r>
              <a:rPr lang="en-US" sz="2400" dirty="0"/>
              <a:t>, one objectives hierarchy is suitable for a set of stakeholders, and differences in opinions across stakeholders can be characterized by differences in the multiple objectives’ </a:t>
            </a:r>
            <a:r>
              <a:rPr lang="en-US" sz="2400" dirty="0" smtClean="0"/>
              <a:t>weights:</a:t>
            </a:r>
          </a:p>
          <a:p>
            <a:endParaRPr lang="en-US" sz="2400" dirty="0" smtClean="0"/>
          </a:p>
          <a:p>
            <a:r>
              <a:rPr lang="en-US" sz="2400" dirty="0" smtClean="0"/>
              <a:t>-Merger </a:t>
            </a:r>
            <a:r>
              <a:rPr lang="en-US" sz="2400" dirty="0"/>
              <a:t>of the Operations Research Society of America </a:t>
            </a:r>
            <a:r>
              <a:rPr lang="en-US" sz="2400" dirty="0" smtClean="0"/>
              <a:t>&amp; </a:t>
            </a:r>
          </a:p>
          <a:p>
            <a:r>
              <a:rPr lang="en-US" sz="2400" dirty="0"/>
              <a:t> </a:t>
            </a:r>
            <a:r>
              <a:rPr lang="en-US" sz="2400" dirty="0" smtClean="0"/>
              <a:t>The </a:t>
            </a:r>
            <a:r>
              <a:rPr lang="en-US" sz="2400" dirty="0"/>
              <a:t>Institute of Management Sciences </a:t>
            </a:r>
            <a:r>
              <a:rPr lang="en-US" sz="2400" dirty="0" smtClean="0"/>
              <a:t>(INFORMS) </a:t>
            </a:r>
          </a:p>
          <a:p>
            <a:endParaRPr lang="en-US" sz="2400" dirty="0" smtClean="0"/>
          </a:p>
          <a:p>
            <a:r>
              <a:rPr lang="en-US" sz="2400" dirty="0" smtClean="0"/>
              <a:t>-Protection </a:t>
            </a:r>
            <a:r>
              <a:rPr lang="en-US" sz="2400" dirty="0"/>
              <a:t>against radioactive iodine </a:t>
            </a:r>
            <a:r>
              <a:rPr lang="en-US" sz="2400" dirty="0" smtClean="0"/>
              <a:t>in </a:t>
            </a:r>
            <a:r>
              <a:rPr lang="en-US" sz="2400" dirty="0"/>
              <a:t>nuclear </a:t>
            </a:r>
            <a:r>
              <a:rPr lang="en-US" sz="2400" dirty="0" smtClean="0"/>
              <a:t>incidents </a:t>
            </a:r>
          </a:p>
          <a:p>
            <a:endParaRPr lang="en-US" sz="2400" dirty="0"/>
          </a:p>
        </p:txBody>
      </p:sp>
      <p:sp>
        <p:nvSpPr>
          <p:cNvPr id="3" name="Slide Number Placeholder 2"/>
          <p:cNvSpPr>
            <a:spLocks noGrp="1"/>
          </p:cNvSpPr>
          <p:nvPr>
            <p:ph type="sldNum" sz="quarter" idx="12"/>
          </p:nvPr>
        </p:nvSpPr>
        <p:spPr>
          <a:xfrm>
            <a:off x="8610600" y="6400800"/>
            <a:ext cx="457200" cy="365125"/>
          </a:xfrm>
        </p:spPr>
        <p:txBody>
          <a:bodyPr/>
          <a:lstStyle/>
          <a:p>
            <a:fld id="{AE41413C-6D03-4D32-8008-D7F8D8DF75DE}" type="slidenum">
              <a:rPr lang="en-US" smtClean="0"/>
              <a:t>52</a:t>
            </a:fld>
            <a:endParaRPr lang="en-US" dirty="0"/>
          </a:p>
        </p:txBody>
      </p:sp>
    </p:spTree>
    <p:extLst>
      <p:ext uri="{BB962C8B-B14F-4D97-AF65-F5344CB8AC3E}">
        <p14:creationId xmlns:p14="http://schemas.microsoft.com/office/powerpoint/2010/main" val="10720197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344" y="381000"/>
            <a:ext cx="8548256" cy="5909310"/>
          </a:xfrm>
          <a:prstGeom prst="rect">
            <a:avLst/>
          </a:prstGeom>
        </p:spPr>
        <p:txBody>
          <a:bodyPr wrap="square">
            <a:spAutoFit/>
          </a:bodyPr>
          <a:lstStyle/>
          <a:p>
            <a:r>
              <a:rPr lang="en-US" dirty="0"/>
              <a:t> </a:t>
            </a:r>
          </a:p>
          <a:p>
            <a:pPr algn="ctr"/>
            <a:r>
              <a:rPr lang="en-US" sz="2000" b="1" dirty="0"/>
              <a:t>Talk Abstract, continued</a:t>
            </a:r>
          </a:p>
          <a:p>
            <a:endParaRPr lang="en-US" sz="2400" dirty="0"/>
          </a:p>
          <a:p>
            <a:r>
              <a:rPr lang="en-US" sz="2400" dirty="0" smtClean="0"/>
              <a:t>In </a:t>
            </a:r>
            <a:r>
              <a:rPr lang="en-US" sz="2400" dirty="0"/>
              <a:t>other cases, an objectives hierarchy will be constructed for </a:t>
            </a:r>
            <a:r>
              <a:rPr lang="en-US" sz="2400" u="sng" dirty="0"/>
              <a:t>each</a:t>
            </a:r>
            <a:r>
              <a:rPr lang="en-US" sz="2400" dirty="0"/>
              <a:t> stakeholder because their objectives are so different that construction of separate hierarchies better represents their divergent perspectives. </a:t>
            </a:r>
            <a:endParaRPr lang="en-US" sz="2400" dirty="0" smtClean="0"/>
          </a:p>
          <a:p>
            <a:endParaRPr lang="en-US" sz="2400" dirty="0" smtClean="0"/>
          </a:p>
          <a:p>
            <a:r>
              <a:rPr lang="en-US" sz="2400" dirty="0" smtClean="0"/>
              <a:t>-Tuna </a:t>
            </a:r>
            <a:r>
              <a:rPr lang="en-US" sz="2400" dirty="0"/>
              <a:t>fish supplier source selection decision </a:t>
            </a:r>
            <a:endParaRPr lang="en-US" sz="2400" dirty="0" smtClean="0"/>
          </a:p>
          <a:p>
            <a:r>
              <a:rPr lang="en-US" sz="2400" dirty="0"/>
              <a:t> </a:t>
            </a:r>
            <a:r>
              <a:rPr lang="en-US" sz="2400" dirty="0" smtClean="0"/>
              <a:t> (</a:t>
            </a:r>
            <a:r>
              <a:rPr lang="en-US" sz="2400" dirty="0" err="1" smtClean="0"/>
              <a:t>StarKist</a:t>
            </a:r>
            <a:r>
              <a:rPr lang="en-US" sz="2400" dirty="0" smtClean="0"/>
              <a:t>, </a:t>
            </a:r>
            <a:r>
              <a:rPr lang="en-US" sz="2400" dirty="0"/>
              <a:t>environmentalists, </a:t>
            </a:r>
            <a:r>
              <a:rPr lang="en-US" sz="2400" dirty="0" smtClean="0"/>
              <a:t>San </a:t>
            </a:r>
            <a:r>
              <a:rPr lang="en-US" sz="2400" dirty="0"/>
              <a:t>Diego tuna fishing fleet</a:t>
            </a:r>
            <a:r>
              <a:rPr lang="en-US" sz="2400" dirty="0" smtClean="0"/>
              <a:t>) </a:t>
            </a:r>
          </a:p>
          <a:p>
            <a:endParaRPr lang="en-US" sz="2400" dirty="0" smtClean="0"/>
          </a:p>
          <a:p>
            <a:r>
              <a:rPr lang="en-US" sz="2400" dirty="0" smtClean="0"/>
              <a:t>-Siting </a:t>
            </a:r>
            <a:r>
              <a:rPr lang="en-US" sz="2400" dirty="0"/>
              <a:t>of a new Home Depot building supply </a:t>
            </a:r>
            <a:r>
              <a:rPr lang="en-US" sz="2400" dirty="0" smtClean="0"/>
              <a:t>store </a:t>
            </a:r>
            <a:endParaRPr lang="en-US" sz="2400" dirty="0" smtClean="0"/>
          </a:p>
          <a:p>
            <a:endParaRPr lang="en-US" sz="2400" dirty="0"/>
          </a:p>
          <a:p>
            <a:r>
              <a:rPr lang="en-US" sz="2400" dirty="0" smtClean="0"/>
              <a:t>-</a:t>
            </a:r>
            <a:r>
              <a:rPr lang="en-US" sz="2400" dirty="0"/>
              <a:t>Prostate cancer treatment decision </a:t>
            </a:r>
            <a:br>
              <a:rPr lang="en-US" sz="2400" dirty="0"/>
            </a:br>
            <a:r>
              <a:rPr lang="en-US" sz="2400" dirty="0"/>
              <a:t> (former Intel CEO Andy Grove, his family, company, doctors) </a:t>
            </a:r>
          </a:p>
          <a:p>
            <a:endParaRPr lang="en-US" sz="2400" dirty="0"/>
          </a:p>
        </p:txBody>
      </p:sp>
      <p:sp>
        <p:nvSpPr>
          <p:cNvPr id="3" name="Slide Number Placeholder 2"/>
          <p:cNvSpPr>
            <a:spLocks noGrp="1"/>
          </p:cNvSpPr>
          <p:nvPr>
            <p:ph type="sldNum" sz="quarter" idx="12"/>
          </p:nvPr>
        </p:nvSpPr>
        <p:spPr>
          <a:xfrm>
            <a:off x="8686800" y="6460637"/>
            <a:ext cx="457200" cy="365125"/>
          </a:xfrm>
        </p:spPr>
        <p:txBody>
          <a:bodyPr/>
          <a:lstStyle/>
          <a:p>
            <a:fld id="{AE41413C-6D03-4D32-8008-D7F8D8DF75DE}" type="slidenum">
              <a:rPr lang="en-US" smtClean="0"/>
              <a:t>53</a:t>
            </a:fld>
            <a:endParaRPr lang="en-US" dirty="0"/>
          </a:p>
        </p:txBody>
      </p:sp>
    </p:spTree>
    <p:extLst>
      <p:ext uri="{BB962C8B-B14F-4D97-AF65-F5344CB8AC3E}">
        <p14:creationId xmlns:p14="http://schemas.microsoft.com/office/powerpoint/2010/main" val="36858442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a:xfrm>
            <a:off x="8302444" y="6324600"/>
            <a:ext cx="765356" cy="365125"/>
          </a:xfrm>
        </p:spPr>
        <p:txBody>
          <a:bodyPr/>
          <a:lstStyle/>
          <a:p>
            <a:fld id="{4EEBABED-5F34-46C1-8A08-6755131F866C}" type="slidenum">
              <a:rPr lang="en-US" altLang="zh-CN"/>
              <a:pPr/>
              <a:t>54</a:t>
            </a:fld>
            <a:endParaRPr lang="en-US" altLang="zh-CN" dirty="0"/>
          </a:p>
        </p:txBody>
      </p:sp>
      <p:sp>
        <p:nvSpPr>
          <p:cNvPr id="194562" name="Rectangle 2"/>
          <p:cNvSpPr>
            <a:spLocks noGrp="1" noChangeArrowheads="1"/>
          </p:cNvSpPr>
          <p:nvPr>
            <p:ph type="title" idx="4294967295"/>
          </p:nvPr>
        </p:nvSpPr>
        <p:spPr>
          <a:xfrm>
            <a:off x="-76200" y="159327"/>
            <a:ext cx="8610600" cy="990600"/>
          </a:xfrm>
        </p:spPr>
        <p:txBody>
          <a:bodyPr>
            <a:normAutofit fontScale="90000"/>
          </a:bodyPr>
          <a:lstStyle/>
          <a:p>
            <a:pPr>
              <a:lnSpc>
                <a:spcPct val="95000"/>
              </a:lnSpc>
            </a:pPr>
            <a:r>
              <a:rPr lang="en-US" altLang="en-US" i="1" dirty="0" smtClean="0">
                <a:solidFill>
                  <a:schemeClr val="tx1"/>
                </a:solidFill>
              </a:rPr>
              <a:t>Keeney’s Professional Objectives</a:t>
            </a:r>
            <a:r>
              <a:rPr lang="en-US" altLang="en-US" sz="2800" i="1" dirty="0" smtClean="0">
                <a:solidFill>
                  <a:schemeClr val="tx1"/>
                </a:solidFill>
              </a:rPr>
              <a:t/>
            </a:r>
            <a:br>
              <a:rPr lang="en-US" altLang="en-US" sz="2800" i="1" dirty="0" smtClean="0">
                <a:solidFill>
                  <a:schemeClr val="tx1"/>
                </a:solidFill>
              </a:rPr>
            </a:br>
            <a:endParaRPr lang="en-US" altLang="en-US" sz="2800" i="1" dirty="0" smtClean="0">
              <a:solidFill>
                <a:schemeClr val="tx1"/>
              </a:solidFill>
            </a:endParaRPr>
          </a:p>
        </p:txBody>
      </p:sp>
      <p:pic>
        <p:nvPicPr>
          <p:cNvPr id="194563" name="Picture 3" descr="A photo of the auth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073" y="152400"/>
            <a:ext cx="1222742" cy="1447800"/>
          </a:xfrm>
          <a:prstGeom prst="rect">
            <a:avLst/>
          </a:prstGeom>
          <a:noFill/>
          <a:extLst>
            <a:ext uri="{909E8E84-426E-40DD-AFC4-6F175D3DCCD1}">
              <a14:hiddenFill xmlns:a14="http://schemas.microsoft.com/office/drawing/2010/main">
                <a:solidFill>
                  <a:srgbClr val="FFFFFF"/>
                </a:solidFill>
              </a14:hiddenFill>
            </a:ext>
          </a:extLst>
        </p:spPr>
      </p:pic>
      <p:sp>
        <p:nvSpPr>
          <p:cNvPr id="194564" name="Rectangle 4"/>
          <p:cNvSpPr>
            <a:spLocks noChangeArrowheads="1"/>
          </p:cNvSpPr>
          <p:nvPr/>
        </p:nvSpPr>
        <p:spPr bwMode="auto">
          <a:xfrm>
            <a:off x="233942" y="1600200"/>
            <a:ext cx="86868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dirty="0"/>
              <a:t>Maximize the contribution of professional activities to… </a:t>
            </a:r>
          </a:p>
          <a:p>
            <a:r>
              <a:rPr lang="en-US" altLang="en-US" sz="2800" b="1" dirty="0"/>
              <a:t>                                                                       my quality of life</a:t>
            </a:r>
          </a:p>
          <a:p>
            <a:r>
              <a:rPr lang="en-US" altLang="en-US" sz="2800" b="1" dirty="0" smtClean="0"/>
              <a:t>Max. </a:t>
            </a:r>
            <a:r>
              <a:rPr lang="en-US" altLang="en-US" sz="2800" b="1" dirty="0">
                <a:solidFill>
                  <a:srgbClr val="FF0000"/>
                </a:solidFill>
              </a:rPr>
              <a:t>enjoyment</a:t>
            </a:r>
          </a:p>
          <a:p>
            <a:r>
              <a:rPr lang="en-US" altLang="en-US" sz="2800" b="1" dirty="0" smtClean="0"/>
              <a:t>Max. </a:t>
            </a:r>
            <a:r>
              <a:rPr lang="en-US" altLang="en-US" sz="2800" b="1" dirty="0">
                <a:solidFill>
                  <a:srgbClr val="FF0000"/>
                </a:solidFill>
              </a:rPr>
              <a:t>learning</a:t>
            </a:r>
          </a:p>
          <a:p>
            <a:r>
              <a:rPr lang="en-US" altLang="en-US" sz="2800" b="1" dirty="0" smtClean="0"/>
              <a:t>Provide </a:t>
            </a:r>
            <a:r>
              <a:rPr lang="en-US" altLang="en-US" sz="2800" b="1" dirty="0">
                <a:solidFill>
                  <a:srgbClr val="FF0000"/>
                </a:solidFill>
              </a:rPr>
              <a:t>service</a:t>
            </a:r>
          </a:p>
          <a:p>
            <a:r>
              <a:rPr lang="en-US" altLang="en-US" sz="2800" b="1" dirty="0" smtClean="0"/>
              <a:t>Enhance </a:t>
            </a:r>
            <a:r>
              <a:rPr lang="en-US" altLang="en-US" sz="2800" b="1" dirty="0"/>
              <a:t>professional </a:t>
            </a:r>
            <a:r>
              <a:rPr lang="en-US" altLang="en-US" sz="2800" b="1" dirty="0">
                <a:solidFill>
                  <a:srgbClr val="FF0000"/>
                </a:solidFill>
              </a:rPr>
              <a:t>career</a:t>
            </a:r>
          </a:p>
          <a:p>
            <a:r>
              <a:rPr lang="en-US" altLang="en-US" sz="2800" b="1" dirty="0" smtClean="0"/>
              <a:t>Max. </a:t>
            </a:r>
            <a:r>
              <a:rPr lang="en-US" altLang="en-US" sz="2800" b="1" dirty="0">
                <a:solidFill>
                  <a:srgbClr val="FF0000"/>
                </a:solidFill>
              </a:rPr>
              <a:t>economic gain</a:t>
            </a:r>
          </a:p>
          <a:p>
            <a:r>
              <a:rPr lang="en-US" altLang="en-US" sz="2800" b="1" dirty="0" smtClean="0"/>
              <a:t>Build </a:t>
            </a:r>
            <a:r>
              <a:rPr lang="en-US" altLang="en-US" sz="2800" b="1" dirty="0"/>
              <a:t>good professional </a:t>
            </a:r>
            <a:r>
              <a:rPr lang="en-US" altLang="en-US" sz="2800" b="1" dirty="0">
                <a:solidFill>
                  <a:srgbClr val="FF0000"/>
                </a:solidFill>
              </a:rPr>
              <a:t>relationships</a:t>
            </a:r>
          </a:p>
          <a:p>
            <a:r>
              <a:rPr lang="en-US" altLang="en-US" sz="2800" b="1" dirty="0" smtClean="0">
                <a:solidFill>
                  <a:srgbClr val="FF0000"/>
                </a:solidFill>
              </a:rPr>
              <a:t>Min. </a:t>
            </a:r>
            <a:r>
              <a:rPr lang="en-US" altLang="en-US" sz="2800" b="1" dirty="0"/>
              <a:t>the </a:t>
            </a:r>
            <a:r>
              <a:rPr lang="en-US" altLang="en-US" sz="2800" b="1" dirty="0">
                <a:solidFill>
                  <a:srgbClr val="FF0000"/>
                </a:solidFill>
              </a:rPr>
              <a:t>time</a:t>
            </a:r>
            <a:r>
              <a:rPr lang="en-US" altLang="en-US" sz="2800" b="1" dirty="0"/>
              <a:t> required</a:t>
            </a:r>
          </a:p>
          <a:p>
            <a:pPr lvl="1"/>
            <a:r>
              <a:rPr lang="en-US" altLang="en-US" sz="2800" b="1" dirty="0"/>
              <a:t> 	</a:t>
            </a:r>
            <a:r>
              <a:rPr lang="en-US" altLang="en-US" sz="2800" b="1" dirty="0" smtClean="0"/>
              <a:t>Min. </a:t>
            </a:r>
            <a:r>
              <a:rPr lang="en-US" altLang="en-US" sz="2800" b="1" dirty="0"/>
              <a:t>time required where I live</a:t>
            </a:r>
          </a:p>
          <a:p>
            <a:pPr lvl="1"/>
            <a:r>
              <a:rPr lang="en-US" altLang="en-US" sz="2800" b="1" dirty="0"/>
              <a:t> 	</a:t>
            </a:r>
            <a:r>
              <a:rPr lang="en-US" altLang="en-US" sz="2800" b="1" dirty="0" smtClean="0"/>
              <a:t>Min. </a:t>
            </a:r>
            <a:r>
              <a:rPr lang="en-US" altLang="en-US" sz="2800" b="1" dirty="0"/>
              <a:t>time required away from home</a:t>
            </a:r>
          </a:p>
          <a:p>
            <a:endParaRPr lang="en-US" altLang="en-US" dirty="0"/>
          </a:p>
          <a:p>
            <a:r>
              <a:rPr lang="en-US" altLang="en-US" sz="1000" dirty="0" smtClean="0"/>
              <a:t>Keeney </a:t>
            </a:r>
            <a:r>
              <a:rPr lang="en-US" altLang="en-US" sz="1000" dirty="0"/>
              <a:t>(1992), </a:t>
            </a:r>
            <a:r>
              <a:rPr lang="en-US" altLang="en-US" sz="1000" u="sng" dirty="0"/>
              <a:t>Value Focused Thinking</a:t>
            </a:r>
          </a:p>
          <a:p>
            <a:pPr lvl="1"/>
            <a:endParaRPr lang="en-US" altLang="en-US" sz="1000" dirty="0"/>
          </a:p>
        </p:txBody>
      </p:sp>
    </p:spTree>
    <p:extLst>
      <p:ext uri="{BB962C8B-B14F-4D97-AF65-F5344CB8AC3E}">
        <p14:creationId xmlns:p14="http://schemas.microsoft.com/office/powerpoint/2010/main" val="17841348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1"/>
          </p:nvPr>
        </p:nvSpPr>
        <p:spPr>
          <a:xfrm>
            <a:off x="8664575" y="6400800"/>
            <a:ext cx="381000" cy="365125"/>
          </a:xfrm>
        </p:spPr>
        <p:txBody>
          <a:bodyPr/>
          <a:lstStyle/>
          <a:p>
            <a:fld id="{108441B4-902E-4B08-91E1-E4E89D38B227}" type="slidenum">
              <a:rPr lang="en-US" altLang="zh-CN"/>
              <a:pPr/>
              <a:t>55</a:t>
            </a:fld>
            <a:endParaRPr lang="en-US" altLang="zh-CN" dirty="0"/>
          </a:p>
        </p:txBody>
      </p:sp>
      <p:sp>
        <p:nvSpPr>
          <p:cNvPr id="195586" name="Rectangle 2"/>
          <p:cNvSpPr>
            <a:spLocks noGrp="1" noChangeArrowheads="1"/>
          </p:cNvSpPr>
          <p:nvPr>
            <p:ph type="title" idx="4294967295"/>
          </p:nvPr>
        </p:nvSpPr>
        <p:spPr>
          <a:xfrm>
            <a:off x="228600" y="274638"/>
            <a:ext cx="8458200" cy="1143000"/>
          </a:xfrm>
        </p:spPr>
        <p:txBody>
          <a:bodyPr/>
          <a:lstStyle/>
          <a:p>
            <a:r>
              <a:rPr lang="en-US" altLang="en-US" sz="3600" b="1" i="1" smtClean="0">
                <a:solidFill>
                  <a:schemeClr val="tx1"/>
                </a:solidFill>
                <a:latin typeface="Arial" pitchFamily="34" charset="0"/>
              </a:rPr>
              <a:t>Objectives for Keeney</a:t>
            </a:r>
            <a:r>
              <a:rPr lang="en-US" altLang="en-US" sz="3600" b="1" i="1" smtClean="0">
                <a:solidFill>
                  <a:schemeClr val="tx1"/>
                </a:solidFill>
              </a:rPr>
              <a:t>’</a:t>
            </a:r>
            <a:r>
              <a:rPr lang="en-US" altLang="en-US" sz="3600" b="1" i="1" smtClean="0">
                <a:solidFill>
                  <a:schemeClr val="tx1"/>
                </a:solidFill>
                <a:latin typeface="Arial" pitchFamily="34" charset="0"/>
              </a:rPr>
              <a:t>s son</a:t>
            </a:r>
            <a:r>
              <a:rPr lang="en-US" altLang="en-US" sz="3600" b="1" i="1" smtClean="0">
                <a:solidFill>
                  <a:schemeClr val="tx1"/>
                </a:solidFill>
              </a:rPr>
              <a:t>’</a:t>
            </a:r>
            <a:r>
              <a:rPr lang="en-US" altLang="en-US" sz="3600" b="1" i="1" smtClean="0">
                <a:solidFill>
                  <a:schemeClr val="tx1"/>
                </a:solidFill>
                <a:latin typeface="Arial" pitchFamily="34" charset="0"/>
              </a:rPr>
              <a:t>s name</a:t>
            </a:r>
          </a:p>
        </p:txBody>
      </p:sp>
      <p:sp>
        <p:nvSpPr>
          <p:cNvPr id="195587" name="Rectangle 3"/>
          <p:cNvSpPr>
            <a:spLocks noGrp="1" noChangeArrowheads="1"/>
          </p:cNvSpPr>
          <p:nvPr>
            <p:ph type="body" idx="4294967295"/>
          </p:nvPr>
        </p:nvSpPr>
        <p:spPr/>
        <p:txBody>
          <a:bodyPr>
            <a:normAutofit lnSpcReduction="10000"/>
          </a:bodyPr>
          <a:lstStyle/>
          <a:p>
            <a:pPr marL="0" indent="0">
              <a:buNone/>
            </a:pPr>
            <a:r>
              <a:rPr lang="en-US" altLang="en-US" sz="2800" dirty="0" smtClean="0"/>
              <a:t>1. Single spelling</a:t>
            </a:r>
          </a:p>
          <a:p>
            <a:pPr marL="0" indent="0">
              <a:buNone/>
            </a:pPr>
            <a:r>
              <a:rPr lang="en-US" altLang="en-US" sz="2800" dirty="0" smtClean="0"/>
              <a:t>2. Not a unisex name </a:t>
            </a:r>
          </a:p>
          <a:p>
            <a:pPr marL="0" indent="0">
              <a:buNone/>
            </a:pPr>
            <a:r>
              <a:rPr lang="en-US" altLang="en-US" sz="2800" dirty="0" smtClean="0"/>
              <a:t>3. Reasonable initials</a:t>
            </a:r>
          </a:p>
          <a:p>
            <a:pPr marL="0" indent="0">
              <a:buNone/>
            </a:pPr>
            <a:r>
              <a:rPr lang="en-US" altLang="en-US" sz="2800" dirty="0" smtClean="0"/>
              <a:t>4. Understandable pronunciation</a:t>
            </a:r>
          </a:p>
          <a:p>
            <a:pPr marL="0" indent="0">
              <a:buNone/>
            </a:pPr>
            <a:r>
              <a:rPr lang="en-US" altLang="en-US" sz="2800" dirty="0" smtClean="0"/>
              <a:t>	4.2. With last name</a:t>
            </a:r>
          </a:p>
          <a:p>
            <a:pPr marL="0" indent="0">
              <a:buNone/>
            </a:pPr>
            <a:r>
              <a:rPr lang="en-US" altLang="en-US" sz="2800" dirty="0" smtClean="0"/>
              <a:t>	4.3. With middle and last name</a:t>
            </a:r>
          </a:p>
          <a:p>
            <a:pPr marL="0" indent="0">
              <a:buNone/>
            </a:pPr>
            <a:r>
              <a:rPr lang="en-US" altLang="en-US" sz="2800" dirty="0" smtClean="0"/>
              <a:t>5. No obvious “unwanted” nickname</a:t>
            </a:r>
          </a:p>
          <a:p>
            <a:pPr marL="0" indent="0">
              <a:buNone/>
            </a:pPr>
            <a:r>
              <a:rPr lang="en-US" altLang="en-US" sz="2800" dirty="0" smtClean="0"/>
              <a:t>6. Not unique</a:t>
            </a:r>
          </a:p>
          <a:p>
            <a:pPr marL="0" indent="0">
              <a:buNone/>
            </a:pPr>
            <a:r>
              <a:rPr lang="en-US" altLang="en-US" sz="2800" dirty="0" smtClean="0"/>
              <a:t>7. Not extremely common</a:t>
            </a:r>
          </a:p>
        </p:txBody>
      </p:sp>
      <p:pic>
        <p:nvPicPr>
          <p:cNvPr id="195590" name="Picture 6" descr="pe0204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1219200"/>
            <a:ext cx="1552575" cy="22685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A photo of the auth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3224" y="14817"/>
            <a:ext cx="611371"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8915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a:xfrm>
            <a:off x="8686800" y="6400800"/>
            <a:ext cx="381000" cy="365125"/>
          </a:xfrm>
        </p:spPr>
        <p:txBody>
          <a:bodyPr/>
          <a:lstStyle/>
          <a:p>
            <a:fld id="{1832B04C-F016-4178-8D06-8FF4BA16B22C}" type="slidenum">
              <a:rPr lang="en-US" altLang="zh-CN"/>
              <a:pPr/>
              <a:t>56</a:t>
            </a:fld>
            <a:endParaRPr lang="en-US" altLang="zh-CN" dirty="0"/>
          </a:p>
        </p:txBody>
      </p:sp>
      <p:sp>
        <p:nvSpPr>
          <p:cNvPr id="196610" name="Rectangle 2"/>
          <p:cNvSpPr>
            <a:spLocks noGrp="1" noChangeArrowheads="1"/>
          </p:cNvSpPr>
          <p:nvPr>
            <p:ph type="title" idx="4294967295"/>
          </p:nvPr>
        </p:nvSpPr>
        <p:spPr/>
        <p:txBody>
          <a:bodyPr/>
          <a:lstStyle/>
          <a:p>
            <a:r>
              <a:rPr lang="en-US" altLang="en-US" smtClean="0"/>
              <a:t> </a:t>
            </a:r>
          </a:p>
        </p:txBody>
      </p:sp>
      <p:sp>
        <p:nvSpPr>
          <p:cNvPr id="196611" name="Rectangle 3"/>
          <p:cNvSpPr>
            <a:spLocks noGrp="1" noChangeArrowheads="1"/>
          </p:cNvSpPr>
          <p:nvPr>
            <p:ph type="body" idx="4294967295"/>
          </p:nvPr>
        </p:nvSpPr>
        <p:spPr/>
        <p:txBody>
          <a:bodyPr>
            <a:normAutofit lnSpcReduction="10000"/>
          </a:bodyPr>
          <a:lstStyle/>
          <a:p>
            <a:pPr marL="0" indent="0">
              <a:buNone/>
            </a:pPr>
            <a:r>
              <a:rPr lang="en-US" altLang="en-US" sz="2800" dirty="0" smtClean="0"/>
              <a:t>8. Not religious</a:t>
            </a:r>
          </a:p>
          <a:p>
            <a:pPr marL="0" indent="0">
              <a:buNone/>
            </a:pPr>
            <a:r>
              <a:rPr lang="en-US" altLang="en-US" sz="2800" dirty="0" smtClean="0"/>
              <a:t>9. Not named after anyone</a:t>
            </a:r>
          </a:p>
          <a:p>
            <a:pPr marL="0" indent="0">
              <a:buNone/>
            </a:pPr>
            <a:r>
              <a:rPr lang="en-US" altLang="en-US" sz="2800" dirty="0" smtClean="0"/>
              <a:t>10. Has a nice rhythm</a:t>
            </a:r>
          </a:p>
          <a:p>
            <a:pPr marL="0" indent="0">
              <a:buNone/>
            </a:pPr>
            <a:r>
              <a:rPr lang="en-US" altLang="en-US" sz="2800" dirty="0" smtClean="0"/>
              <a:t>	10.1. With last name</a:t>
            </a:r>
          </a:p>
          <a:p>
            <a:pPr marL="0" indent="0">
              <a:buNone/>
            </a:pPr>
            <a:r>
              <a:rPr lang="en-US" altLang="en-US" sz="2800" dirty="0" smtClean="0"/>
              <a:t>	10.2  With middle and last names</a:t>
            </a:r>
          </a:p>
          <a:p>
            <a:pPr marL="0" indent="0">
              <a:buNone/>
            </a:pPr>
            <a:r>
              <a:rPr lang="en-US" altLang="en-US" sz="2800" dirty="0" smtClean="0"/>
              <a:t>11. Nice-sounding in foreign languages</a:t>
            </a:r>
          </a:p>
          <a:p>
            <a:pPr marL="0" indent="0">
              <a:lnSpc>
                <a:spcPct val="110000"/>
              </a:lnSpc>
              <a:spcBef>
                <a:spcPts val="0"/>
              </a:spcBef>
              <a:buNone/>
            </a:pPr>
            <a:r>
              <a:rPr lang="en-US" altLang="en-US" sz="2800" dirty="0" smtClean="0"/>
              <a:t>12. Appealing (i.e., you feel predisposed to talk to or</a:t>
            </a:r>
          </a:p>
          <a:p>
            <a:pPr marL="0" indent="0">
              <a:lnSpc>
                <a:spcPct val="110000"/>
              </a:lnSpc>
              <a:spcBef>
                <a:spcPts val="0"/>
              </a:spcBef>
              <a:buNone/>
            </a:pPr>
            <a:r>
              <a:rPr lang="en-US" altLang="en-US" sz="2800" dirty="0"/>
              <a:t> </a:t>
            </a:r>
            <a:r>
              <a:rPr lang="en-US" altLang="en-US" sz="2800" dirty="0" smtClean="0"/>
              <a:t>     meet the person)</a:t>
            </a:r>
          </a:p>
          <a:p>
            <a:pPr marL="0" indent="0">
              <a:buNone/>
            </a:pPr>
            <a:r>
              <a:rPr lang="en-US" altLang="en-US" sz="2800" dirty="0" smtClean="0"/>
              <a:t>13. No “</a:t>
            </a:r>
            <a:r>
              <a:rPr lang="en-US" altLang="en-US" sz="2800" dirty="0" err="1" smtClean="0"/>
              <a:t>ee</a:t>
            </a:r>
            <a:r>
              <a:rPr lang="en-US" altLang="en-US" sz="2800" dirty="0" smtClean="0"/>
              <a:t>” sounds</a:t>
            </a:r>
          </a:p>
        </p:txBody>
      </p:sp>
      <p:pic>
        <p:nvPicPr>
          <p:cNvPr id="196612" name="Picture 4" descr="pe0204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1219200"/>
            <a:ext cx="1552575" cy="2268538"/>
          </a:xfrm>
          <a:prstGeom prst="rect">
            <a:avLst/>
          </a:prstGeom>
          <a:noFill/>
          <a:extLst>
            <a:ext uri="{909E8E84-426E-40DD-AFC4-6F175D3DCCD1}">
              <a14:hiddenFill xmlns:a14="http://schemas.microsoft.com/office/drawing/2010/main">
                <a:solidFill>
                  <a:srgbClr val="FFFFFF"/>
                </a:solidFill>
              </a14:hiddenFill>
            </a:ext>
          </a:extLst>
        </p:spPr>
      </p:pic>
      <p:sp>
        <p:nvSpPr>
          <p:cNvPr id="196613" name="Rectangle 5"/>
          <p:cNvSpPr>
            <a:spLocks noChangeArrowheads="1"/>
          </p:cNvSpPr>
          <p:nvPr/>
        </p:nvSpPr>
        <p:spPr bwMode="auto">
          <a:xfrm>
            <a:off x="0" y="457200"/>
            <a:ext cx="8007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50000"/>
              </a:spcBef>
            </a:pPr>
            <a:r>
              <a:rPr lang="en-US" altLang="en-US" sz="3600" b="1" i="1"/>
              <a:t>Objectives for Keeney’s son’s name</a:t>
            </a:r>
          </a:p>
        </p:txBody>
      </p:sp>
      <p:pic>
        <p:nvPicPr>
          <p:cNvPr id="7" name="Picture 3" descr="A photo of the auth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7692" y="38100"/>
            <a:ext cx="707903"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0354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1"/>
          </p:nvPr>
        </p:nvSpPr>
        <p:spPr>
          <a:xfrm>
            <a:off x="8695970" y="6400800"/>
            <a:ext cx="381000" cy="365125"/>
          </a:xfrm>
        </p:spPr>
        <p:txBody>
          <a:bodyPr/>
          <a:lstStyle/>
          <a:p>
            <a:fld id="{FA223D4A-B653-469E-B50B-0FACA74FAB3E}" type="slidenum">
              <a:rPr lang="en-US" altLang="zh-CN"/>
              <a:pPr/>
              <a:t>57</a:t>
            </a:fld>
            <a:endParaRPr lang="en-US" altLang="zh-CN" dirty="0"/>
          </a:p>
        </p:txBody>
      </p:sp>
      <p:sp>
        <p:nvSpPr>
          <p:cNvPr id="197634" name="Rectangle 2"/>
          <p:cNvSpPr>
            <a:spLocks noGrp="1" noChangeArrowheads="1"/>
          </p:cNvSpPr>
          <p:nvPr>
            <p:ph type="title" idx="4294967295"/>
          </p:nvPr>
        </p:nvSpPr>
        <p:spPr/>
        <p:txBody>
          <a:bodyPr/>
          <a:lstStyle/>
          <a:p>
            <a:r>
              <a:rPr lang="en-US" altLang="en-US" smtClean="0"/>
              <a:t> </a:t>
            </a:r>
          </a:p>
        </p:txBody>
      </p:sp>
      <p:sp>
        <p:nvSpPr>
          <p:cNvPr id="197635" name="Rectangle 3"/>
          <p:cNvSpPr>
            <a:spLocks noGrp="1" noChangeArrowheads="1"/>
          </p:cNvSpPr>
          <p:nvPr>
            <p:ph type="body" idx="4294967295"/>
          </p:nvPr>
        </p:nvSpPr>
        <p:spPr/>
        <p:txBody>
          <a:bodyPr/>
          <a:lstStyle/>
          <a:p>
            <a:pPr marL="0" indent="0">
              <a:lnSpc>
                <a:spcPct val="80000"/>
              </a:lnSpc>
              <a:buNone/>
            </a:pPr>
            <a:r>
              <a:rPr lang="en-US" altLang="en-US" sz="2800" dirty="0" smtClean="0">
                <a:solidFill>
                  <a:schemeClr val="bg2"/>
                </a:solidFill>
              </a:rPr>
              <a:t>8. Not religious</a:t>
            </a:r>
          </a:p>
          <a:p>
            <a:pPr marL="0" indent="0">
              <a:lnSpc>
                <a:spcPct val="80000"/>
              </a:lnSpc>
              <a:buNone/>
            </a:pPr>
            <a:r>
              <a:rPr lang="en-US" altLang="en-US" sz="2800" dirty="0" smtClean="0">
                <a:solidFill>
                  <a:schemeClr val="bg2"/>
                </a:solidFill>
              </a:rPr>
              <a:t>9. Not named after anyone</a:t>
            </a:r>
          </a:p>
          <a:p>
            <a:pPr marL="0" indent="0">
              <a:lnSpc>
                <a:spcPct val="80000"/>
              </a:lnSpc>
              <a:buNone/>
            </a:pPr>
            <a:r>
              <a:rPr lang="en-US" altLang="en-US" sz="2800" dirty="0" smtClean="0">
                <a:solidFill>
                  <a:schemeClr val="bg2"/>
                </a:solidFill>
              </a:rPr>
              <a:t>10. Has a nice rhythm</a:t>
            </a:r>
          </a:p>
          <a:p>
            <a:pPr marL="0" indent="0">
              <a:lnSpc>
                <a:spcPct val="80000"/>
              </a:lnSpc>
              <a:buNone/>
            </a:pPr>
            <a:r>
              <a:rPr lang="en-US" altLang="en-US" sz="2800" dirty="0">
                <a:solidFill>
                  <a:schemeClr val="bg2"/>
                </a:solidFill>
              </a:rPr>
              <a:t>	</a:t>
            </a:r>
            <a:r>
              <a:rPr lang="en-US" altLang="en-US" sz="2800" dirty="0" smtClean="0">
                <a:solidFill>
                  <a:schemeClr val="bg2"/>
                </a:solidFill>
              </a:rPr>
              <a:t>10.1 With last name</a:t>
            </a:r>
          </a:p>
          <a:p>
            <a:pPr marL="0" indent="0">
              <a:lnSpc>
                <a:spcPct val="80000"/>
              </a:lnSpc>
              <a:buNone/>
            </a:pPr>
            <a:r>
              <a:rPr lang="en-US" altLang="en-US" sz="2800" dirty="0" smtClean="0">
                <a:solidFill>
                  <a:schemeClr val="bg2"/>
                </a:solidFill>
              </a:rPr>
              <a:t>	 10.2 With middle and last names</a:t>
            </a:r>
          </a:p>
          <a:p>
            <a:pPr marL="0" indent="0">
              <a:lnSpc>
                <a:spcPct val="80000"/>
              </a:lnSpc>
              <a:buNone/>
            </a:pPr>
            <a:r>
              <a:rPr lang="en-US" altLang="en-US" sz="2800" dirty="0" smtClean="0">
                <a:solidFill>
                  <a:schemeClr val="bg2"/>
                </a:solidFill>
              </a:rPr>
              <a:t>11. Nice-sounding in foreign languages</a:t>
            </a:r>
          </a:p>
          <a:p>
            <a:pPr marL="0" indent="0">
              <a:spcBef>
                <a:spcPts val="0"/>
              </a:spcBef>
              <a:buNone/>
            </a:pPr>
            <a:r>
              <a:rPr lang="en-US" altLang="en-US" sz="2800" dirty="0" smtClean="0">
                <a:solidFill>
                  <a:schemeClr val="bg2"/>
                </a:solidFill>
              </a:rPr>
              <a:t>12. Appealing (i.e., you feel predisposed to talk to or</a:t>
            </a:r>
          </a:p>
          <a:p>
            <a:pPr marL="0" indent="0">
              <a:spcBef>
                <a:spcPts val="0"/>
              </a:spcBef>
              <a:buNone/>
            </a:pPr>
            <a:r>
              <a:rPr lang="en-US" altLang="en-US" sz="2800" dirty="0">
                <a:solidFill>
                  <a:schemeClr val="bg2"/>
                </a:solidFill>
              </a:rPr>
              <a:t> </a:t>
            </a:r>
            <a:r>
              <a:rPr lang="en-US" altLang="en-US" sz="2800" dirty="0" smtClean="0">
                <a:solidFill>
                  <a:schemeClr val="bg2"/>
                </a:solidFill>
              </a:rPr>
              <a:t>      meet the person)</a:t>
            </a:r>
          </a:p>
          <a:p>
            <a:pPr marL="0" indent="0">
              <a:lnSpc>
                <a:spcPct val="80000"/>
              </a:lnSpc>
              <a:buNone/>
            </a:pPr>
            <a:r>
              <a:rPr lang="en-US" altLang="en-US" sz="2800" dirty="0" smtClean="0">
                <a:solidFill>
                  <a:schemeClr val="bg2"/>
                </a:solidFill>
              </a:rPr>
              <a:t>13. No “</a:t>
            </a:r>
            <a:r>
              <a:rPr lang="en-US" altLang="en-US" sz="2800" dirty="0" err="1" smtClean="0">
                <a:solidFill>
                  <a:schemeClr val="bg2"/>
                </a:solidFill>
              </a:rPr>
              <a:t>ee</a:t>
            </a:r>
            <a:r>
              <a:rPr lang="en-US" altLang="en-US" sz="2800" dirty="0" smtClean="0">
                <a:solidFill>
                  <a:schemeClr val="bg2"/>
                </a:solidFill>
              </a:rPr>
              <a:t>” sounds</a:t>
            </a:r>
          </a:p>
          <a:p>
            <a:pPr marL="533400" indent="-533400">
              <a:lnSpc>
                <a:spcPct val="80000"/>
              </a:lnSpc>
              <a:spcBef>
                <a:spcPct val="0"/>
              </a:spcBef>
            </a:pPr>
            <a:endParaRPr lang="en-US" altLang="en-US" sz="1200" dirty="0" smtClean="0"/>
          </a:p>
          <a:p>
            <a:pPr marL="533400" indent="-533400">
              <a:lnSpc>
                <a:spcPct val="80000"/>
              </a:lnSpc>
              <a:spcBef>
                <a:spcPct val="0"/>
              </a:spcBef>
            </a:pPr>
            <a:endParaRPr lang="en-US" altLang="en-US" sz="1200" dirty="0" smtClean="0"/>
          </a:p>
          <a:p>
            <a:pPr marL="533400" indent="-533400">
              <a:lnSpc>
                <a:spcPct val="80000"/>
              </a:lnSpc>
              <a:spcBef>
                <a:spcPct val="0"/>
              </a:spcBef>
            </a:pPr>
            <a:endParaRPr lang="en-US" altLang="en-US" sz="1200" dirty="0" smtClean="0"/>
          </a:p>
          <a:p>
            <a:pPr marL="0" indent="0">
              <a:lnSpc>
                <a:spcPct val="80000"/>
              </a:lnSpc>
              <a:spcBef>
                <a:spcPct val="0"/>
              </a:spcBef>
              <a:buNone/>
            </a:pPr>
            <a:r>
              <a:rPr lang="en-US" altLang="en-US" sz="1200" dirty="0" smtClean="0"/>
              <a:t>Keeney (1992), </a:t>
            </a:r>
            <a:r>
              <a:rPr lang="en-US" altLang="en-US" sz="1200" u="sng" dirty="0" smtClean="0"/>
              <a:t>Value Focused Thinking</a:t>
            </a:r>
          </a:p>
          <a:p>
            <a:pPr marL="533400" indent="-533400">
              <a:lnSpc>
                <a:spcPct val="80000"/>
              </a:lnSpc>
            </a:pPr>
            <a:endParaRPr lang="en-US" altLang="en-US" sz="1200" dirty="0" smtClean="0"/>
          </a:p>
        </p:txBody>
      </p:sp>
      <p:pic>
        <p:nvPicPr>
          <p:cNvPr id="197636" name="Picture 4" descr="pe0204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1295400"/>
            <a:ext cx="1552575" cy="2268538"/>
          </a:xfrm>
          <a:prstGeom prst="rect">
            <a:avLst/>
          </a:prstGeom>
          <a:noFill/>
          <a:extLst>
            <a:ext uri="{909E8E84-426E-40DD-AFC4-6F175D3DCCD1}">
              <a14:hiddenFill xmlns:a14="http://schemas.microsoft.com/office/drawing/2010/main">
                <a:solidFill>
                  <a:srgbClr val="FFFFFF"/>
                </a:solidFill>
              </a14:hiddenFill>
            </a:ext>
          </a:extLst>
        </p:spPr>
      </p:pic>
      <p:sp>
        <p:nvSpPr>
          <p:cNvPr id="197637" name="Rectangle 5"/>
          <p:cNvSpPr>
            <a:spLocks noChangeArrowheads="1"/>
          </p:cNvSpPr>
          <p:nvPr/>
        </p:nvSpPr>
        <p:spPr bwMode="auto">
          <a:xfrm>
            <a:off x="0" y="457200"/>
            <a:ext cx="8007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50000"/>
              </a:spcBef>
            </a:pPr>
            <a:r>
              <a:rPr lang="en-US" altLang="en-US" sz="3600" b="1" i="1"/>
              <a:t>Objectives for Keeney’s son’s name</a:t>
            </a:r>
          </a:p>
        </p:txBody>
      </p:sp>
      <p:sp>
        <p:nvSpPr>
          <p:cNvPr id="197638" name="Text Box 6"/>
          <p:cNvSpPr txBox="1">
            <a:spLocks noChangeArrowheads="1"/>
          </p:cNvSpPr>
          <p:nvPr/>
        </p:nvSpPr>
        <p:spPr bwMode="auto">
          <a:xfrm>
            <a:off x="5070475" y="5181600"/>
            <a:ext cx="2751138"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50000"/>
              </a:spcBef>
            </a:pPr>
            <a:r>
              <a:rPr lang="en-US" altLang="en-US" sz="2000" b="1"/>
              <a:t>The Winning Name is</a:t>
            </a:r>
          </a:p>
          <a:p>
            <a:pPr algn="ctr" eaLnBrk="0" hangingPunct="0">
              <a:spcBef>
                <a:spcPct val="50000"/>
              </a:spcBef>
            </a:pPr>
            <a:r>
              <a:rPr lang="en-US" altLang="en-US" sz="2400" b="1">
                <a:solidFill>
                  <a:schemeClr val="accent2"/>
                </a:solidFill>
              </a:rPr>
              <a:t>Gregory</a:t>
            </a:r>
            <a:endParaRPr lang="en-US" altLang="en-US" sz="2000" b="1">
              <a:solidFill>
                <a:schemeClr val="accent2"/>
              </a:solidFill>
            </a:endParaRPr>
          </a:p>
        </p:txBody>
      </p:sp>
      <p:pic>
        <p:nvPicPr>
          <p:cNvPr id="8" name="Picture 3" descr="A photo of the auth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5599" y="53975"/>
            <a:ext cx="611371"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069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660400"/>
            <a:ext cx="8534400" cy="685800"/>
          </a:xfrm>
        </p:spPr>
        <p:txBody>
          <a:bodyPr>
            <a:normAutofit fontScale="90000"/>
          </a:bodyPr>
          <a:lstStyle/>
          <a:p>
            <a:pPr algn="ctr"/>
            <a:r>
              <a:rPr lang="en-US" altLang="zh-CN" smtClean="0">
                <a:ea typeface="宋体" pitchFamily="2" charset="-122"/>
              </a:rPr>
              <a:t>Methodology</a:t>
            </a:r>
          </a:p>
        </p:txBody>
      </p:sp>
      <p:sp>
        <p:nvSpPr>
          <p:cNvPr id="7171" name="Line 3"/>
          <p:cNvSpPr>
            <a:spLocks noChangeShapeType="1"/>
          </p:cNvSpPr>
          <p:nvPr/>
        </p:nvSpPr>
        <p:spPr bwMode="auto">
          <a:xfrm>
            <a:off x="0" y="1371600"/>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 name="Rectangle 4"/>
          <p:cNvSpPr>
            <a:spLocks noGrp="1" noChangeArrowheads="1"/>
          </p:cNvSpPr>
          <p:nvPr>
            <p:ph type="body" idx="1"/>
          </p:nvPr>
        </p:nvSpPr>
        <p:spPr>
          <a:xfrm>
            <a:off x="457200" y="1524000"/>
            <a:ext cx="8534400" cy="914400"/>
          </a:xfrm>
          <a:noFill/>
        </p:spPr>
        <p:txBody>
          <a:bodyPr>
            <a:normAutofit fontScale="92500" lnSpcReduction="10000"/>
          </a:bodyPr>
          <a:lstStyle/>
          <a:p>
            <a:r>
              <a:rPr lang="en-US" altLang="zh-CN" sz="3200" b="1" smtClean="0">
                <a:solidFill>
                  <a:srgbClr val="3366FF"/>
                </a:solidFill>
                <a:latin typeface="Times New Roman" charset="0"/>
                <a:ea typeface="宋体" pitchFamily="2" charset="-122"/>
              </a:rPr>
              <a:t>A Multi-objective Multi-stakeholder Decision Analysis Methodology</a:t>
            </a:r>
          </a:p>
        </p:txBody>
      </p:sp>
      <p:sp>
        <p:nvSpPr>
          <p:cNvPr id="7173" name="Text Box 7"/>
          <p:cNvSpPr txBox="1">
            <a:spLocks noChangeArrowheads="1"/>
          </p:cNvSpPr>
          <p:nvPr/>
        </p:nvSpPr>
        <p:spPr bwMode="auto">
          <a:xfrm>
            <a:off x="381000" y="2819400"/>
            <a:ext cx="1673225" cy="758825"/>
          </a:xfrm>
          <a:prstGeom prst="rect">
            <a:avLst/>
          </a:prstGeom>
          <a:solidFill>
            <a:srgbClr val="FFFFFF"/>
          </a:solidFill>
          <a:ln w="9525">
            <a:solidFill>
              <a:srgbClr val="000000"/>
            </a:solidFill>
            <a:miter lim="800000"/>
            <a:headEnd/>
            <a:tailEnd/>
          </a:ln>
        </p:spPr>
        <p:txBody>
          <a:bodyPr lIns="0" tIns="0" rIns="0" bIns="0" anchor="ct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lgn="ctr"/>
            <a:r>
              <a:rPr lang="en-US" altLang="zh-CN" sz="1600" b="1">
                <a:solidFill>
                  <a:srgbClr val="008000"/>
                </a:solidFill>
                <a:ea typeface="宋体" pitchFamily="2" charset="-122"/>
              </a:rPr>
              <a:t>Identify Stakeholders</a:t>
            </a:r>
          </a:p>
        </p:txBody>
      </p:sp>
      <p:sp>
        <p:nvSpPr>
          <p:cNvPr id="7174" name="Text Box 8"/>
          <p:cNvSpPr txBox="1">
            <a:spLocks noChangeArrowheads="1"/>
          </p:cNvSpPr>
          <p:nvPr/>
        </p:nvSpPr>
        <p:spPr bwMode="auto">
          <a:xfrm>
            <a:off x="381000" y="3962400"/>
            <a:ext cx="1673225" cy="758825"/>
          </a:xfrm>
          <a:prstGeom prst="rect">
            <a:avLst/>
          </a:prstGeom>
          <a:solidFill>
            <a:srgbClr val="FFFFFF"/>
          </a:solidFill>
          <a:ln w="9525">
            <a:solidFill>
              <a:srgbClr val="000000"/>
            </a:solidFill>
            <a:miter lim="800000"/>
            <a:headEnd/>
            <a:tailEnd/>
          </a:ln>
        </p:spPr>
        <p:txBody>
          <a:bodyPr lIns="0" tIns="0" rIns="0" bIns="0" anchor="ct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lgn="ctr"/>
            <a:r>
              <a:rPr lang="en-US" altLang="zh-CN" sz="1600" b="1">
                <a:solidFill>
                  <a:srgbClr val="008000"/>
                </a:solidFill>
                <a:ea typeface="宋体" pitchFamily="2" charset="-122"/>
              </a:rPr>
              <a:t>Identify Alternatives</a:t>
            </a:r>
          </a:p>
        </p:txBody>
      </p:sp>
      <p:sp>
        <p:nvSpPr>
          <p:cNvPr id="7175" name="Text Box 9"/>
          <p:cNvSpPr txBox="1">
            <a:spLocks noChangeArrowheads="1"/>
          </p:cNvSpPr>
          <p:nvPr/>
        </p:nvSpPr>
        <p:spPr bwMode="auto">
          <a:xfrm>
            <a:off x="381000" y="5183188"/>
            <a:ext cx="1673225" cy="758825"/>
          </a:xfrm>
          <a:prstGeom prst="rect">
            <a:avLst/>
          </a:prstGeom>
          <a:solidFill>
            <a:srgbClr val="FFFFFF"/>
          </a:solidFill>
          <a:ln w="9525">
            <a:solidFill>
              <a:srgbClr val="000000"/>
            </a:solidFill>
            <a:miter lim="800000"/>
            <a:headEnd/>
            <a:tailEnd/>
          </a:ln>
        </p:spPr>
        <p:txBody>
          <a:bodyPr lIns="0" tIns="0" rIns="0" bIns="0" anchor="ct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lgn="ctr"/>
            <a:r>
              <a:rPr lang="en-US" altLang="zh-CN" sz="1600" b="1">
                <a:solidFill>
                  <a:srgbClr val="008000"/>
                </a:solidFill>
                <a:ea typeface="宋体" pitchFamily="2" charset="-122"/>
              </a:rPr>
              <a:t>Develop the</a:t>
            </a:r>
          </a:p>
          <a:p>
            <a:pPr algn="ctr"/>
            <a:r>
              <a:rPr lang="en-US" altLang="zh-CN" sz="1600" b="1">
                <a:solidFill>
                  <a:srgbClr val="008000"/>
                </a:solidFill>
                <a:ea typeface="宋体" pitchFamily="2" charset="-122"/>
              </a:rPr>
              <a:t>Objectives </a:t>
            </a:r>
          </a:p>
          <a:p>
            <a:pPr algn="ctr"/>
            <a:r>
              <a:rPr lang="en-US" altLang="zh-CN" sz="1600" b="1">
                <a:solidFill>
                  <a:srgbClr val="008000"/>
                </a:solidFill>
                <a:ea typeface="宋体" pitchFamily="2" charset="-122"/>
              </a:rPr>
              <a:t>Hierarchy</a:t>
            </a:r>
          </a:p>
        </p:txBody>
      </p:sp>
      <p:sp>
        <p:nvSpPr>
          <p:cNvPr id="7176" name="Text Box 15"/>
          <p:cNvSpPr txBox="1">
            <a:spLocks noChangeArrowheads="1"/>
          </p:cNvSpPr>
          <p:nvPr/>
        </p:nvSpPr>
        <p:spPr bwMode="auto">
          <a:xfrm>
            <a:off x="2517775" y="2819400"/>
            <a:ext cx="1673225" cy="758825"/>
          </a:xfrm>
          <a:prstGeom prst="rect">
            <a:avLst/>
          </a:prstGeom>
          <a:solidFill>
            <a:srgbClr val="FFFFFF"/>
          </a:solidFill>
          <a:ln w="9525">
            <a:solidFill>
              <a:srgbClr val="000000"/>
            </a:solidFill>
            <a:miter lim="800000"/>
            <a:headEnd/>
            <a:tailEnd/>
          </a:ln>
        </p:spPr>
        <p:txBody>
          <a:bodyPr lIns="0" tIns="0" rIns="0" bIns="0" anchor="ct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lgn="ctr"/>
            <a:r>
              <a:rPr lang="en-US" altLang="zh-CN" sz="1600" b="1">
                <a:solidFill>
                  <a:srgbClr val="008000"/>
                </a:solidFill>
                <a:ea typeface="宋体" pitchFamily="2" charset="-122"/>
              </a:rPr>
              <a:t>Develop</a:t>
            </a:r>
          </a:p>
          <a:p>
            <a:pPr algn="ctr"/>
            <a:r>
              <a:rPr lang="en-US" altLang="zh-CN" sz="1600" b="1">
                <a:solidFill>
                  <a:srgbClr val="008000"/>
                </a:solidFill>
                <a:ea typeface="宋体" pitchFamily="2" charset="-122"/>
              </a:rPr>
              <a:t>the</a:t>
            </a:r>
          </a:p>
          <a:p>
            <a:pPr algn="ctr"/>
            <a:r>
              <a:rPr lang="en-US" altLang="zh-CN" sz="1600" b="1">
                <a:solidFill>
                  <a:srgbClr val="008000"/>
                </a:solidFill>
                <a:ea typeface="宋体" pitchFamily="2" charset="-122"/>
              </a:rPr>
              <a:t>Weights</a:t>
            </a:r>
          </a:p>
        </p:txBody>
      </p:sp>
      <p:sp>
        <p:nvSpPr>
          <p:cNvPr id="7177" name="Text Box 16"/>
          <p:cNvSpPr txBox="1">
            <a:spLocks noChangeArrowheads="1"/>
          </p:cNvSpPr>
          <p:nvPr/>
        </p:nvSpPr>
        <p:spPr bwMode="auto">
          <a:xfrm>
            <a:off x="2517775" y="3962400"/>
            <a:ext cx="1673225" cy="758825"/>
          </a:xfrm>
          <a:prstGeom prst="rect">
            <a:avLst/>
          </a:prstGeom>
          <a:solidFill>
            <a:srgbClr val="FFFFFF"/>
          </a:solidFill>
          <a:ln w="9525">
            <a:solidFill>
              <a:srgbClr val="000000"/>
            </a:solidFill>
            <a:miter lim="800000"/>
            <a:headEnd/>
            <a:tailEnd/>
          </a:ln>
        </p:spPr>
        <p:txBody>
          <a:bodyPr lIns="0" tIns="0" rIns="0" bIns="0" anchor="ct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lgn="ctr"/>
            <a:r>
              <a:rPr lang="en-US" altLang="zh-CN" sz="1600" b="1">
                <a:solidFill>
                  <a:srgbClr val="008000"/>
                </a:solidFill>
                <a:ea typeface="宋体" pitchFamily="2" charset="-122"/>
              </a:rPr>
              <a:t>Rate Alternatives over Objectives</a:t>
            </a:r>
          </a:p>
        </p:txBody>
      </p:sp>
      <p:sp>
        <p:nvSpPr>
          <p:cNvPr id="7178" name="AutoShape 22"/>
          <p:cNvSpPr>
            <a:spLocks noChangeArrowheads="1"/>
          </p:cNvSpPr>
          <p:nvPr/>
        </p:nvSpPr>
        <p:spPr bwMode="auto">
          <a:xfrm>
            <a:off x="4495800" y="3857625"/>
            <a:ext cx="2286000" cy="957263"/>
          </a:xfrm>
          <a:prstGeom prst="diamond">
            <a:avLst/>
          </a:prstGeom>
          <a:solidFill>
            <a:srgbClr val="FFFFFF"/>
          </a:solidFill>
          <a:ln w="9525">
            <a:solidFill>
              <a:srgbClr val="000000"/>
            </a:solidFill>
            <a:miter lim="800000"/>
            <a:headEnd/>
            <a:tailEnd/>
          </a:ln>
        </p:spPr>
        <p:txBody>
          <a:bodyPr lIns="0" tIns="0" rIns="0" bIns="0" anchor="ct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lgn="ctr"/>
            <a:r>
              <a:rPr lang="en-US" altLang="zh-CN" sz="1400" b="1">
                <a:solidFill>
                  <a:srgbClr val="008000"/>
                </a:solidFill>
                <a:ea typeface="宋体" pitchFamily="2" charset="-122"/>
              </a:rPr>
              <a:t>Is There a Dominant Alternative?</a:t>
            </a:r>
          </a:p>
        </p:txBody>
      </p:sp>
      <p:sp>
        <p:nvSpPr>
          <p:cNvPr id="7179" name="Text Box 25"/>
          <p:cNvSpPr txBox="1">
            <a:spLocks noChangeArrowheads="1"/>
          </p:cNvSpPr>
          <p:nvPr/>
        </p:nvSpPr>
        <p:spPr bwMode="auto">
          <a:xfrm>
            <a:off x="7162800" y="3962400"/>
            <a:ext cx="1673225" cy="758825"/>
          </a:xfrm>
          <a:prstGeom prst="rect">
            <a:avLst/>
          </a:prstGeom>
          <a:solidFill>
            <a:srgbClr val="FFFFFF"/>
          </a:solidFill>
          <a:ln w="9525">
            <a:solidFill>
              <a:srgbClr val="000000"/>
            </a:solidFill>
            <a:miter lim="800000"/>
            <a:headEnd/>
            <a:tailEnd/>
          </a:ln>
        </p:spPr>
        <p:txBody>
          <a:bodyPr lIns="0" tIns="0" rIns="0" bIns="0" anchor="ct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lgn="ctr"/>
            <a:r>
              <a:rPr lang="en-US" altLang="zh-CN" sz="1600" b="1">
                <a:solidFill>
                  <a:srgbClr val="008000"/>
                </a:solidFill>
                <a:ea typeface="宋体" pitchFamily="2" charset="-122"/>
              </a:rPr>
              <a:t>Compute Overall Values of Alternatives</a:t>
            </a:r>
          </a:p>
        </p:txBody>
      </p:sp>
      <p:sp>
        <p:nvSpPr>
          <p:cNvPr id="7180" name="Text Box 28"/>
          <p:cNvSpPr txBox="1">
            <a:spLocks noChangeArrowheads="1"/>
          </p:cNvSpPr>
          <p:nvPr/>
        </p:nvSpPr>
        <p:spPr bwMode="auto">
          <a:xfrm>
            <a:off x="4800600" y="5183188"/>
            <a:ext cx="1673225" cy="758825"/>
          </a:xfrm>
          <a:prstGeom prst="rect">
            <a:avLst/>
          </a:prstGeom>
          <a:solidFill>
            <a:srgbClr val="FFFFFF"/>
          </a:solidFill>
          <a:ln w="9525">
            <a:solidFill>
              <a:srgbClr val="000000"/>
            </a:solidFill>
            <a:miter lim="800000"/>
            <a:headEnd/>
            <a:tailEnd/>
          </a:ln>
        </p:spPr>
        <p:txBody>
          <a:bodyPr lIns="0" tIns="0" rIns="0" bIns="0" anchor="ct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lgn="ctr"/>
            <a:r>
              <a:rPr lang="en-US" altLang="zh-CN" sz="1600" b="1">
                <a:solidFill>
                  <a:srgbClr val="008000"/>
                </a:solidFill>
                <a:ea typeface="宋体" pitchFamily="2" charset="-122"/>
              </a:rPr>
              <a:t>Make </a:t>
            </a:r>
          </a:p>
          <a:p>
            <a:pPr algn="ctr"/>
            <a:r>
              <a:rPr lang="en-US" altLang="zh-CN" sz="1600" b="1">
                <a:solidFill>
                  <a:srgbClr val="008000"/>
                </a:solidFill>
                <a:ea typeface="宋体" pitchFamily="2" charset="-122"/>
              </a:rPr>
              <a:t>the</a:t>
            </a:r>
          </a:p>
          <a:p>
            <a:pPr algn="ctr"/>
            <a:r>
              <a:rPr lang="en-US" altLang="zh-CN" sz="1600" b="1">
                <a:solidFill>
                  <a:srgbClr val="008000"/>
                </a:solidFill>
                <a:ea typeface="宋体" pitchFamily="2" charset="-122"/>
              </a:rPr>
              <a:t>Recommendations</a:t>
            </a:r>
          </a:p>
        </p:txBody>
      </p:sp>
      <p:sp>
        <p:nvSpPr>
          <p:cNvPr id="7181" name="Text Box 32"/>
          <p:cNvSpPr txBox="1">
            <a:spLocks noChangeArrowheads="1"/>
          </p:cNvSpPr>
          <p:nvPr/>
        </p:nvSpPr>
        <p:spPr bwMode="auto">
          <a:xfrm>
            <a:off x="5724525" y="4867275"/>
            <a:ext cx="311150" cy="190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lgn="ctr"/>
            <a:r>
              <a:rPr lang="en-US" altLang="zh-CN" sz="1400" b="1">
                <a:solidFill>
                  <a:srgbClr val="008000"/>
                </a:solidFill>
                <a:ea typeface="宋体" pitchFamily="2" charset="-122"/>
              </a:rPr>
              <a:t>Yes</a:t>
            </a:r>
          </a:p>
        </p:txBody>
      </p:sp>
      <p:sp>
        <p:nvSpPr>
          <p:cNvPr id="7182" name="Text Box 33"/>
          <p:cNvSpPr txBox="1">
            <a:spLocks noChangeArrowheads="1"/>
          </p:cNvSpPr>
          <p:nvPr/>
        </p:nvSpPr>
        <p:spPr bwMode="auto">
          <a:xfrm>
            <a:off x="6829425" y="4038600"/>
            <a:ext cx="228600" cy="160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lgn="ctr"/>
            <a:r>
              <a:rPr lang="en-US" altLang="zh-CN" sz="1400" b="1">
                <a:solidFill>
                  <a:srgbClr val="008000"/>
                </a:solidFill>
                <a:ea typeface="宋体" pitchFamily="2" charset="-122"/>
              </a:rPr>
              <a:t>No</a:t>
            </a:r>
          </a:p>
        </p:txBody>
      </p:sp>
      <p:cxnSp>
        <p:nvCxnSpPr>
          <p:cNvPr id="7183" name="AutoShape 34"/>
          <p:cNvCxnSpPr>
            <a:cxnSpLocks noChangeShapeType="1"/>
            <a:stCxn id="7173" idx="2"/>
            <a:endCxn id="7174" idx="0"/>
          </p:cNvCxnSpPr>
          <p:nvPr/>
        </p:nvCxnSpPr>
        <p:spPr bwMode="auto">
          <a:xfrm>
            <a:off x="1217613" y="3578225"/>
            <a:ext cx="0" cy="3841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4" name="AutoShape 35"/>
          <p:cNvCxnSpPr>
            <a:cxnSpLocks noChangeShapeType="1"/>
            <a:stCxn id="7174" idx="2"/>
            <a:endCxn id="7175" idx="0"/>
          </p:cNvCxnSpPr>
          <p:nvPr/>
        </p:nvCxnSpPr>
        <p:spPr bwMode="auto">
          <a:xfrm>
            <a:off x="1217613" y="4721225"/>
            <a:ext cx="0" cy="4619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5" name="AutoShape 37"/>
          <p:cNvCxnSpPr>
            <a:cxnSpLocks noChangeShapeType="1"/>
            <a:stCxn id="7175" idx="3"/>
            <a:endCxn id="7176" idx="1"/>
          </p:cNvCxnSpPr>
          <p:nvPr/>
        </p:nvCxnSpPr>
        <p:spPr bwMode="auto">
          <a:xfrm flipV="1">
            <a:off x="2054225" y="3198813"/>
            <a:ext cx="463550" cy="2363787"/>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6" name="AutoShape 38"/>
          <p:cNvCxnSpPr>
            <a:cxnSpLocks noChangeShapeType="1"/>
            <a:stCxn id="7176" idx="2"/>
            <a:endCxn id="7177" idx="0"/>
          </p:cNvCxnSpPr>
          <p:nvPr/>
        </p:nvCxnSpPr>
        <p:spPr bwMode="auto">
          <a:xfrm>
            <a:off x="3354388" y="3578225"/>
            <a:ext cx="0" cy="3841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7" name="AutoShape 39"/>
          <p:cNvCxnSpPr>
            <a:cxnSpLocks noChangeShapeType="1"/>
          </p:cNvCxnSpPr>
          <p:nvPr/>
        </p:nvCxnSpPr>
        <p:spPr bwMode="auto">
          <a:xfrm flipV="1">
            <a:off x="4191000" y="4333875"/>
            <a:ext cx="3048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8" name="AutoShape 40"/>
          <p:cNvCxnSpPr>
            <a:cxnSpLocks noChangeShapeType="1"/>
          </p:cNvCxnSpPr>
          <p:nvPr/>
        </p:nvCxnSpPr>
        <p:spPr bwMode="auto">
          <a:xfrm>
            <a:off x="6781800" y="4333875"/>
            <a:ext cx="3810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9" name="AutoShape 41"/>
          <p:cNvCxnSpPr>
            <a:cxnSpLocks noChangeShapeType="1"/>
            <a:stCxn id="7178" idx="2"/>
            <a:endCxn id="7180" idx="0"/>
          </p:cNvCxnSpPr>
          <p:nvPr/>
        </p:nvCxnSpPr>
        <p:spPr bwMode="auto">
          <a:xfrm flipH="1">
            <a:off x="5637213" y="4814888"/>
            <a:ext cx="1587" cy="3683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90" name="Text Box 45"/>
          <p:cNvSpPr txBox="1">
            <a:spLocks noChangeArrowheads="1"/>
          </p:cNvSpPr>
          <p:nvPr/>
        </p:nvSpPr>
        <p:spPr bwMode="auto">
          <a:xfrm>
            <a:off x="7162800" y="5183188"/>
            <a:ext cx="1673225" cy="758825"/>
          </a:xfrm>
          <a:prstGeom prst="rect">
            <a:avLst/>
          </a:prstGeom>
          <a:solidFill>
            <a:srgbClr val="FFFFFF"/>
          </a:solidFill>
          <a:ln w="9525">
            <a:solidFill>
              <a:srgbClr val="000000"/>
            </a:solidFill>
            <a:miter lim="800000"/>
            <a:headEnd/>
            <a:tailEnd/>
          </a:ln>
        </p:spPr>
        <p:txBody>
          <a:bodyPr lIns="0" tIns="0" rIns="0" bIns="0" anchor="ct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lgn="ctr"/>
            <a:r>
              <a:rPr lang="en-US" altLang="zh-CN" sz="1400" b="1">
                <a:solidFill>
                  <a:srgbClr val="008000"/>
                </a:solidFill>
                <a:ea typeface="宋体" pitchFamily="2" charset="-122"/>
              </a:rPr>
              <a:t>Conduct Dynamic Sensitivity Analysis Using Sliders in Excel</a:t>
            </a:r>
          </a:p>
        </p:txBody>
      </p:sp>
      <p:cxnSp>
        <p:nvCxnSpPr>
          <p:cNvPr id="7191" name="AutoShape 48"/>
          <p:cNvCxnSpPr>
            <a:cxnSpLocks noChangeShapeType="1"/>
            <a:stCxn id="7179" idx="2"/>
            <a:endCxn id="7190" idx="0"/>
          </p:cNvCxnSpPr>
          <p:nvPr/>
        </p:nvCxnSpPr>
        <p:spPr bwMode="auto">
          <a:xfrm>
            <a:off x="7999413" y="4721225"/>
            <a:ext cx="0" cy="4619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2" name="AutoShape 49"/>
          <p:cNvCxnSpPr>
            <a:cxnSpLocks noChangeShapeType="1"/>
            <a:stCxn id="7190" idx="1"/>
            <a:endCxn id="7180" idx="3"/>
          </p:cNvCxnSpPr>
          <p:nvPr/>
        </p:nvCxnSpPr>
        <p:spPr bwMode="auto">
          <a:xfrm flipH="1">
            <a:off x="6473825" y="5562600"/>
            <a:ext cx="68897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p:txBody>
          <a:bodyPr/>
          <a:lstStyle/>
          <a:p>
            <a:fld id="{AE41413C-6D03-4D32-8008-D7F8D8DF75DE}" type="slidenum">
              <a:rPr lang="en-US" smtClean="0"/>
              <a:t>58</a:t>
            </a:fld>
            <a:endParaRPr lang="en-US"/>
          </a:p>
        </p:txBody>
      </p:sp>
      <p:pic>
        <p:nvPicPr>
          <p:cNvPr id="26" name="Picture 25" descr="top_right_header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4226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660400"/>
            <a:ext cx="8534400" cy="685800"/>
          </a:xfrm>
        </p:spPr>
        <p:txBody>
          <a:bodyPr/>
          <a:lstStyle/>
          <a:p>
            <a:pPr algn="ctr"/>
            <a:r>
              <a:rPr lang="en-US" altLang="zh-CN" sz="3200" smtClean="0">
                <a:ea typeface="宋体" pitchFamily="2" charset="-122"/>
              </a:rPr>
              <a:t>Teaching Notes: Skills Students Can Learn</a:t>
            </a:r>
          </a:p>
        </p:txBody>
      </p:sp>
      <p:sp>
        <p:nvSpPr>
          <p:cNvPr id="18435" name="Line 3"/>
          <p:cNvSpPr>
            <a:spLocks noChangeShapeType="1"/>
          </p:cNvSpPr>
          <p:nvPr/>
        </p:nvSpPr>
        <p:spPr bwMode="auto">
          <a:xfrm>
            <a:off x="0" y="1371600"/>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6" name="Rectangle 4"/>
          <p:cNvSpPr>
            <a:spLocks noGrp="1" noChangeArrowheads="1"/>
          </p:cNvSpPr>
          <p:nvPr>
            <p:ph type="body" idx="1"/>
          </p:nvPr>
        </p:nvSpPr>
        <p:spPr>
          <a:xfrm>
            <a:off x="533400" y="1600200"/>
            <a:ext cx="8458200" cy="4876800"/>
          </a:xfrm>
          <a:noFill/>
        </p:spPr>
        <p:txBody>
          <a:bodyPr/>
          <a:lstStyle/>
          <a:p>
            <a:pPr>
              <a:buFont typeface="Symbol" pitchFamily="18" charset="2"/>
              <a:buChar char=""/>
            </a:pPr>
            <a:r>
              <a:rPr lang="en-US" altLang="zh-CN" sz="3200" b="1" smtClean="0">
                <a:solidFill>
                  <a:srgbClr val="008000"/>
                </a:solidFill>
                <a:latin typeface="Times New Roman" charset="0"/>
                <a:ea typeface="宋体" pitchFamily="2" charset="-122"/>
              </a:rPr>
              <a:t>Learn to assign value ratings to how well each option satisfies each objective</a:t>
            </a:r>
          </a:p>
          <a:p>
            <a:pPr>
              <a:buFont typeface="Symbol" pitchFamily="18" charset="2"/>
              <a:buChar char=""/>
            </a:pPr>
            <a:endParaRPr lang="en-US" altLang="zh-CN" sz="1600" b="1" smtClean="0">
              <a:solidFill>
                <a:srgbClr val="008000"/>
              </a:solidFill>
              <a:latin typeface="Times New Roman" charset="0"/>
              <a:ea typeface="宋体" pitchFamily="2" charset="-122"/>
            </a:endParaRPr>
          </a:p>
          <a:p>
            <a:pPr>
              <a:buFont typeface="Symbol" pitchFamily="18" charset="2"/>
              <a:buChar char=""/>
            </a:pPr>
            <a:r>
              <a:rPr lang="en-US" altLang="zh-CN" sz="3200" b="1" smtClean="0">
                <a:solidFill>
                  <a:srgbClr val="008000"/>
                </a:solidFill>
                <a:latin typeface="Times New Roman" charset="0"/>
                <a:ea typeface="宋体" pitchFamily="2" charset="-122"/>
              </a:rPr>
              <a:t>Learn to creatively generate objectives and structure them into a hierarchy of objectives</a:t>
            </a:r>
          </a:p>
          <a:p>
            <a:pPr>
              <a:buFont typeface="Symbol" pitchFamily="18" charset="2"/>
              <a:buChar char=""/>
            </a:pPr>
            <a:endParaRPr lang="en-US" altLang="zh-CN" sz="1600" b="1" smtClean="0">
              <a:solidFill>
                <a:srgbClr val="008000"/>
              </a:solidFill>
              <a:latin typeface="Times New Roman" charset="0"/>
              <a:ea typeface="宋体" pitchFamily="2" charset="-122"/>
            </a:endParaRPr>
          </a:p>
          <a:p>
            <a:pPr>
              <a:buFont typeface="Symbol" pitchFamily="18" charset="2"/>
              <a:buChar char=""/>
            </a:pPr>
            <a:r>
              <a:rPr lang="en-US" altLang="zh-CN" sz="3200" b="1" smtClean="0">
                <a:solidFill>
                  <a:srgbClr val="008000"/>
                </a:solidFill>
                <a:latin typeface="Times New Roman" charset="0"/>
                <a:ea typeface="宋体" pitchFamily="2" charset="-122"/>
              </a:rPr>
              <a:t>Learn to use the swing weight approach to generate importance weights on objectives </a:t>
            </a:r>
          </a:p>
          <a:p>
            <a:pPr>
              <a:buFont typeface="Symbol" pitchFamily="18" charset="2"/>
              <a:buChar char=""/>
            </a:pPr>
            <a:endParaRPr lang="en-US" altLang="zh-CN" sz="3200" b="1" smtClean="0">
              <a:solidFill>
                <a:srgbClr val="008000"/>
              </a:solidFill>
              <a:latin typeface="Times New Roman" charset="0"/>
              <a:ea typeface="宋体" pitchFamily="2" charset="-122"/>
            </a:endParaRPr>
          </a:p>
        </p:txBody>
      </p:sp>
      <p:sp>
        <p:nvSpPr>
          <p:cNvPr id="2" name="Slide Number Placeholder 1"/>
          <p:cNvSpPr>
            <a:spLocks noGrp="1"/>
          </p:cNvSpPr>
          <p:nvPr>
            <p:ph type="sldNum" sz="quarter" idx="12"/>
          </p:nvPr>
        </p:nvSpPr>
        <p:spPr/>
        <p:txBody>
          <a:bodyPr/>
          <a:lstStyle/>
          <a:p>
            <a:fld id="{AE41413C-6D03-4D32-8008-D7F8D8DF75DE}" type="slidenum">
              <a:rPr lang="en-US" smtClean="0"/>
              <a:t>59</a:t>
            </a:fld>
            <a:endParaRPr lang="en-US"/>
          </a:p>
        </p:txBody>
      </p:sp>
      <p:pic>
        <p:nvPicPr>
          <p:cNvPr id="7" name="Picture 6" descr="top_right_header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268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a:xfrm>
            <a:off x="8443653" y="6400800"/>
            <a:ext cx="533400" cy="365125"/>
          </a:xfrm>
        </p:spPr>
        <p:txBody>
          <a:bodyPr/>
          <a:lstStyle/>
          <a:p>
            <a:fld id="{B9C14C4D-EC94-4CBC-8F36-92EF7CDE4932}" type="slidenum">
              <a:rPr lang="en-US" altLang="zh-CN"/>
              <a:pPr/>
              <a:t>6</a:t>
            </a:fld>
            <a:endParaRPr lang="en-US" altLang="zh-CN" dirty="0"/>
          </a:p>
        </p:txBody>
      </p:sp>
      <p:sp>
        <p:nvSpPr>
          <p:cNvPr id="123906" name="Rectangle 2"/>
          <p:cNvSpPr>
            <a:spLocks noGrp="1" noChangeArrowheads="1"/>
          </p:cNvSpPr>
          <p:nvPr>
            <p:ph type="title" idx="4294967295"/>
          </p:nvPr>
        </p:nvSpPr>
        <p:spPr>
          <a:xfrm>
            <a:off x="609600" y="228600"/>
            <a:ext cx="8229600" cy="1143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normAutofit fontScale="90000"/>
          </a:bodyPr>
          <a:lstStyle/>
          <a:p>
            <a:pPr algn="ctr"/>
            <a:r>
              <a:rPr lang="en-US" altLang="en-US" smtClean="0">
                <a:solidFill>
                  <a:schemeClr val="tx1"/>
                </a:solidFill>
              </a:rPr>
              <a:t>ORSA/TIMS COOPERATION ALTERNATIVES</a:t>
            </a:r>
          </a:p>
        </p:txBody>
      </p:sp>
      <p:sp>
        <p:nvSpPr>
          <p:cNvPr id="123907" name="Rectangle 3"/>
          <p:cNvSpPr>
            <a:spLocks noGrp="1" noChangeArrowheads="1"/>
          </p:cNvSpPr>
          <p:nvPr>
            <p:ph type="body" idx="4294967295"/>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ormAutofit/>
          </a:bodyPr>
          <a:lstStyle/>
          <a:p>
            <a:pPr marL="0" indent="0">
              <a:buNone/>
            </a:pPr>
            <a:r>
              <a:rPr lang="en-US" altLang="en-US" sz="4000" dirty="0" smtClean="0"/>
              <a:t>SEP: </a:t>
            </a:r>
            <a:r>
              <a:rPr lang="en-US" altLang="en-US" dirty="0" smtClean="0"/>
              <a:t>SEPARATION OF ORSA &amp; TIMS</a:t>
            </a:r>
            <a:endParaRPr lang="en-US" altLang="en-US" sz="4000" dirty="0" smtClean="0"/>
          </a:p>
          <a:p>
            <a:pPr marL="0" indent="0">
              <a:buNone/>
            </a:pPr>
            <a:r>
              <a:rPr lang="en-US" altLang="en-US" sz="4000" dirty="0" smtClean="0"/>
              <a:t>SQ:   </a:t>
            </a:r>
            <a:r>
              <a:rPr lang="en-US" altLang="en-US" dirty="0" smtClean="0"/>
              <a:t>STATUS QUO PARTNERSHIP</a:t>
            </a:r>
            <a:endParaRPr lang="en-US" altLang="en-US" sz="4000" dirty="0" smtClean="0"/>
          </a:p>
          <a:p>
            <a:pPr marL="0" indent="0">
              <a:buNone/>
            </a:pPr>
            <a:r>
              <a:rPr lang="en-US" altLang="en-US" sz="4000" dirty="0" smtClean="0">
                <a:solidFill>
                  <a:srgbClr val="336600"/>
                </a:solidFill>
              </a:rPr>
              <a:t>SM:  </a:t>
            </a:r>
            <a:r>
              <a:rPr lang="en-US" altLang="en-US" dirty="0" smtClean="0">
                <a:solidFill>
                  <a:srgbClr val="336600"/>
                </a:solidFill>
              </a:rPr>
              <a:t>SEAMLESS MERGER</a:t>
            </a:r>
            <a:endParaRPr lang="en-US" altLang="en-US" sz="4000" dirty="0" smtClean="0"/>
          </a:p>
          <a:p>
            <a:pPr marL="0" indent="0">
              <a:buNone/>
            </a:pPr>
            <a:r>
              <a:rPr lang="en-US" altLang="en-US" sz="4000" dirty="0" smtClean="0"/>
              <a:t>M2:  </a:t>
            </a:r>
            <a:r>
              <a:rPr lang="en-US" altLang="en-US" dirty="0" smtClean="0"/>
              <a:t>MERGE WITH ORSA/TIMS AS SUB-UNITS</a:t>
            </a:r>
          </a:p>
          <a:p>
            <a:pPr marL="0" indent="0">
              <a:buNone/>
            </a:pPr>
            <a:r>
              <a:rPr lang="en-US" altLang="en-US" sz="4000" dirty="0" smtClean="0"/>
              <a:t>M3:  </a:t>
            </a:r>
            <a:r>
              <a:rPr lang="en-US" altLang="en-US" dirty="0" smtClean="0"/>
              <a:t>MERGE WITH NO ORSA/TIMS SUB-UNITS; </a:t>
            </a:r>
            <a:br>
              <a:rPr lang="en-US" altLang="en-US" dirty="0" smtClean="0"/>
            </a:br>
            <a:r>
              <a:rPr lang="en-US" altLang="en-US" dirty="0" smtClean="0"/>
              <a:t>            SUB-UNITS ARE REPRESENTED ON BOARD</a:t>
            </a:r>
          </a:p>
        </p:txBody>
      </p:sp>
      <p:pic>
        <p:nvPicPr>
          <p:cNvPr id="5" name="Picture 4" descr="INFORMS® Online - Institute for Operations Research and the Management Sciences"/>
          <p:cNvPicPr/>
          <p:nvPr/>
        </p:nvPicPr>
        <p:blipFill>
          <a:blip r:embed="rId2">
            <a:extLst>
              <a:ext uri="{28A0092B-C50C-407E-A947-70E740481C1C}">
                <a14:useLocalDpi xmlns:a14="http://schemas.microsoft.com/office/drawing/2010/main" val="0"/>
              </a:ext>
            </a:extLst>
          </a:blip>
          <a:srcRect/>
          <a:stretch>
            <a:fillRect/>
          </a:stretch>
        </p:blipFill>
        <p:spPr bwMode="auto">
          <a:xfrm>
            <a:off x="7750233" y="0"/>
            <a:ext cx="1386840" cy="491836"/>
          </a:xfrm>
          <a:prstGeom prst="rect">
            <a:avLst/>
          </a:prstGeom>
          <a:noFill/>
          <a:ln>
            <a:noFill/>
          </a:ln>
        </p:spPr>
      </p:pic>
    </p:spTree>
    <p:extLst>
      <p:ext uri="{BB962C8B-B14F-4D97-AF65-F5344CB8AC3E}">
        <p14:creationId xmlns:p14="http://schemas.microsoft.com/office/powerpoint/2010/main" val="16360077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660400"/>
            <a:ext cx="8534400" cy="685800"/>
          </a:xfrm>
        </p:spPr>
        <p:txBody>
          <a:bodyPr/>
          <a:lstStyle/>
          <a:p>
            <a:pPr algn="ctr"/>
            <a:r>
              <a:rPr lang="en-US" altLang="zh-CN" sz="3200" smtClean="0">
                <a:ea typeface="宋体" pitchFamily="2" charset="-122"/>
              </a:rPr>
              <a:t>Teaching Notes: Skills Students Can Learn</a:t>
            </a:r>
          </a:p>
        </p:txBody>
      </p:sp>
      <p:sp>
        <p:nvSpPr>
          <p:cNvPr id="19459" name="Line 3"/>
          <p:cNvSpPr>
            <a:spLocks noChangeShapeType="1"/>
          </p:cNvSpPr>
          <p:nvPr/>
        </p:nvSpPr>
        <p:spPr bwMode="auto">
          <a:xfrm>
            <a:off x="0" y="1371600"/>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0" name="Rectangle 4"/>
          <p:cNvSpPr>
            <a:spLocks noGrp="1" noChangeArrowheads="1"/>
          </p:cNvSpPr>
          <p:nvPr>
            <p:ph type="body" idx="1"/>
          </p:nvPr>
        </p:nvSpPr>
        <p:spPr>
          <a:xfrm>
            <a:off x="533400" y="1524000"/>
            <a:ext cx="8458200" cy="4876800"/>
          </a:xfrm>
          <a:noFill/>
        </p:spPr>
        <p:txBody>
          <a:bodyPr/>
          <a:lstStyle/>
          <a:p>
            <a:pPr>
              <a:buFont typeface="Symbol" pitchFamily="18" charset="2"/>
              <a:buChar char=""/>
            </a:pPr>
            <a:r>
              <a:rPr lang="en-US" altLang="zh-CN" sz="3200" b="1" dirty="0" smtClean="0">
                <a:solidFill>
                  <a:srgbClr val="008000"/>
                </a:solidFill>
                <a:latin typeface="Times New Roman" charset="0"/>
                <a:ea typeface="宋体" pitchFamily="2" charset="-122"/>
              </a:rPr>
              <a:t>Learn to do sensitivity analysis in decisions under certainty, using “sliders” created in the Excel software.</a:t>
            </a:r>
          </a:p>
          <a:p>
            <a:pPr>
              <a:buFont typeface="Symbol" pitchFamily="18" charset="2"/>
              <a:buChar char=""/>
            </a:pPr>
            <a:endParaRPr lang="en-US" altLang="zh-CN" sz="1600" b="1" dirty="0" smtClean="0">
              <a:solidFill>
                <a:srgbClr val="008000"/>
              </a:solidFill>
              <a:latin typeface="Times New Roman" charset="0"/>
              <a:ea typeface="宋体" pitchFamily="2" charset="-122"/>
            </a:endParaRPr>
          </a:p>
          <a:p>
            <a:pPr>
              <a:buFont typeface="Symbol" pitchFamily="18" charset="2"/>
              <a:buChar char=""/>
            </a:pPr>
            <a:r>
              <a:rPr lang="en-US" altLang="zh-CN" sz="3200" b="1" dirty="0" smtClean="0">
                <a:solidFill>
                  <a:srgbClr val="008000"/>
                </a:solidFill>
                <a:latin typeface="Times New Roman" charset="0"/>
                <a:ea typeface="宋体" pitchFamily="2" charset="-122"/>
              </a:rPr>
              <a:t>Learn to compare the overall values of options, using the </a:t>
            </a:r>
            <a:r>
              <a:rPr lang="en-US" altLang="zh-CN" sz="3200" b="1" dirty="0" err="1" smtClean="0">
                <a:solidFill>
                  <a:srgbClr val="008000"/>
                </a:solidFill>
                <a:latin typeface="Times New Roman" charset="0"/>
                <a:ea typeface="宋体" pitchFamily="2" charset="-122"/>
              </a:rPr>
              <a:t>sumproduct</a:t>
            </a:r>
            <a:r>
              <a:rPr lang="en-US" altLang="zh-CN" sz="3200" b="1" dirty="0" smtClean="0">
                <a:solidFill>
                  <a:srgbClr val="008000"/>
                </a:solidFill>
                <a:latin typeface="Times New Roman" charset="0"/>
                <a:ea typeface="宋体" pitchFamily="2" charset="-122"/>
              </a:rPr>
              <a:t> function in Excel. </a:t>
            </a:r>
          </a:p>
          <a:p>
            <a:pPr>
              <a:buFont typeface="Symbol" pitchFamily="18" charset="2"/>
              <a:buChar char=""/>
            </a:pPr>
            <a:endParaRPr lang="en-US" altLang="zh-CN" sz="1600" b="1" dirty="0" smtClean="0">
              <a:solidFill>
                <a:srgbClr val="008000"/>
              </a:solidFill>
              <a:latin typeface="Times New Roman" charset="0"/>
              <a:ea typeface="宋体" pitchFamily="2" charset="-122"/>
            </a:endParaRPr>
          </a:p>
          <a:p>
            <a:pPr>
              <a:buFont typeface="Symbol" pitchFamily="18" charset="2"/>
              <a:buChar char=""/>
            </a:pPr>
            <a:r>
              <a:rPr lang="en-US" altLang="zh-CN" sz="3200" b="1" dirty="0" smtClean="0">
                <a:solidFill>
                  <a:srgbClr val="008000"/>
                </a:solidFill>
                <a:latin typeface="Times New Roman" charset="0"/>
                <a:ea typeface="宋体" pitchFamily="2" charset="-122"/>
              </a:rPr>
              <a:t>Learn to compare and contrast results from different stakeholder groups.</a:t>
            </a:r>
          </a:p>
        </p:txBody>
      </p:sp>
      <p:sp>
        <p:nvSpPr>
          <p:cNvPr id="2" name="Slide Number Placeholder 1"/>
          <p:cNvSpPr>
            <a:spLocks noGrp="1"/>
          </p:cNvSpPr>
          <p:nvPr>
            <p:ph type="sldNum" sz="quarter" idx="12"/>
          </p:nvPr>
        </p:nvSpPr>
        <p:spPr/>
        <p:txBody>
          <a:bodyPr/>
          <a:lstStyle/>
          <a:p>
            <a:fld id="{AE41413C-6D03-4D32-8008-D7F8D8DF75DE}" type="slidenum">
              <a:rPr lang="en-US" smtClean="0"/>
              <a:t>60</a:t>
            </a:fld>
            <a:endParaRPr lang="en-US"/>
          </a:p>
        </p:txBody>
      </p:sp>
      <p:pic>
        <p:nvPicPr>
          <p:cNvPr id="6" name="Picture 5" descr="top_right_header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6979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755650"/>
            <a:ext cx="8305800" cy="685800"/>
          </a:xfrm>
        </p:spPr>
        <p:txBody>
          <a:bodyPr>
            <a:normAutofit fontScale="90000"/>
          </a:bodyPr>
          <a:lstStyle/>
          <a:p>
            <a:pPr algn="ctr"/>
            <a:r>
              <a:rPr lang="en-US" altLang="zh-CN" sz="3100" smtClean="0">
                <a:ea typeface="宋体" pitchFamily="2" charset="-122"/>
              </a:rPr>
              <a:t>Teaching Notes: </a:t>
            </a:r>
            <a:br>
              <a:rPr lang="en-US" altLang="zh-CN" sz="3100" smtClean="0">
                <a:ea typeface="宋体" pitchFamily="2" charset="-122"/>
              </a:rPr>
            </a:br>
            <a:r>
              <a:rPr lang="en-US" altLang="zh-CN" sz="3100" smtClean="0">
                <a:ea typeface="宋体" pitchFamily="2" charset="-122"/>
              </a:rPr>
              <a:t>Typical Student Questions &amp; Errors</a:t>
            </a:r>
          </a:p>
        </p:txBody>
      </p:sp>
      <p:sp>
        <p:nvSpPr>
          <p:cNvPr id="20483" name="Line 3"/>
          <p:cNvSpPr>
            <a:spLocks noChangeShapeType="1"/>
          </p:cNvSpPr>
          <p:nvPr/>
        </p:nvSpPr>
        <p:spPr bwMode="auto">
          <a:xfrm>
            <a:off x="0" y="1600200"/>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4" name="Rectangle 4"/>
          <p:cNvSpPr>
            <a:spLocks noGrp="1" noChangeArrowheads="1"/>
          </p:cNvSpPr>
          <p:nvPr>
            <p:ph type="body" idx="1"/>
          </p:nvPr>
        </p:nvSpPr>
        <p:spPr>
          <a:xfrm>
            <a:off x="381000" y="1733550"/>
            <a:ext cx="8686800" cy="4876800"/>
          </a:xfrm>
          <a:noFill/>
        </p:spPr>
        <p:txBody>
          <a:bodyPr>
            <a:normAutofit lnSpcReduction="10000"/>
          </a:bodyPr>
          <a:lstStyle/>
          <a:p>
            <a:pPr>
              <a:lnSpc>
                <a:spcPct val="90000"/>
              </a:lnSpc>
              <a:buFont typeface="Symbol" pitchFamily="18" charset="2"/>
              <a:buChar char=""/>
            </a:pPr>
            <a:r>
              <a:rPr lang="en-US" altLang="zh-CN" b="1" smtClean="0">
                <a:solidFill>
                  <a:srgbClr val="008000"/>
                </a:solidFill>
                <a:latin typeface="Times New Roman" charset="0"/>
                <a:ea typeface="宋体" pitchFamily="2" charset="-122"/>
              </a:rPr>
              <a:t>Students might not understand the difference between ratings and weights. </a:t>
            </a:r>
          </a:p>
          <a:p>
            <a:pPr>
              <a:lnSpc>
                <a:spcPct val="90000"/>
              </a:lnSpc>
              <a:buFont typeface="Symbol" pitchFamily="18" charset="2"/>
              <a:buChar char=""/>
            </a:pPr>
            <a:endParaRPr lang="en-US" altLang="zh-CN" sz="1400" b="1" smtClean="0">
              <a:solidFill>
                <a:srgbClr val="008000"/>
              </a:solidFill>
              <a:latin typeface="Times New Roman" charset="0"/>
              <a:ea typeface="宋体" pitchFamily="2" charset="-122"/>
            </a:endParaRPr>
          </a:p>
          <a:p>
            <a:pPr>
              <a:lnSpc>
                <a:spcPct val="90000"/>
              </a:lnSpc>
              <a:buFont typeface="Symbol" pitchFamily="18" charset="2"/>
              <a:buChar char=""/>
            </a:pPr>
            <a:r>
              <a:rPr lang="en-US" altLang="zh-CN" b="1" smtClean="0">
                <a:solidFill>
                  <a:srgbClr val="008000"/>
                </a:solidFill>
                <a:latin typeface="Times New Roman" charset="0"/>
                <a:ea typeface="宋体" pitchFamily="2" charset="-122"/>
              </a:rPr>
              <a:t>The same weights assigned to different subobjectives are allowed. </a:t>
            </a:r>
          </a:p>
          <a:p>
            <a:pPr>
              <a:lnSpc>
                <a:spcPct val="90000"/>
              </a:lnSpc>
              <a:buFont typeface="Symbol" pitchFamily="18" charset="2"/>
              <a:buChar char=""/>
            </a:pPr>
            <a:endParaRPr lang="en-US" altLang="zh-CN" sz="1400" b="1" smtClean="0">
              <a:solidFill>
                <a:srgbClr val="008000"/>
              </a:solidFill>
              <a:latin typeface="Times New Roman" charset="0"/>
              <a:ea typeface="宋体" pitchFamily="2" charset="-122"/>
            </a:endParaRPr>
          </a:p>
          <a:p>
            <a:pPr>
              <a:lnSpc>
                <a:spcPct val="90000"/>
              </a:lnSpc>
              <a:buFont typeface="Symbol" pitchFamily="18" charset="2"/>
              <a:buChar char=""/>
            </a:pPr>
            <a:r>
              <a:rPr lang="en-US" altLang="zh-CN" b="1" smtClean="0">
                <a:solidFill>
                  <a:srgbClr val="008000"/>
                </a:solidFill>
                <a:latin typeface="Times New Roman" charset="0"/>
                <a:ea typeface="宋体" pitchFamily="2" charset="-122"/>
              </a:rPr>
              <a:t>Students might generate wrong or redundant subobjectives for one specific objective. </a:t>
            </a:r>
          </a:p>
          <a:p>
            <a:pPr>
              <a:lnSpc>
                <a:spcPct val="90000"/>
              </a:lnSpc>
              <a:buFont typeface="Symbol" pitchFamily="18" charset="2"/>
              <a:buChar char=""/>
            </a:pPr>
            <a:endParaRPr lang="en-US" altLang="zh-CN" sz="1400" b="1" smtClean="0">
              <a:solidFill>
                <a:srgbClr val="008000"/>
              </a:solidFill>
              <a:latin typeface="Times New Roman" charset="0"/>
              <a:ea typeface="宋体" pitchFamily="2" charset="-122"/>
            </a:endParaRPr>
          </a:p>
          <a:p>
            <a:pPr>
              <a:lnSpc>
                <a:spcPct val="90000"/>
              </a:lnSpc>
              <a:buFont typeface="Symbol" pitchFamily="18" charset="2"/>
              <a:buChar char=""/>
            </a:pPr>
            <a:r>
              <a:rPr lang="en-US" altLang="zh-CN" b="1" smtClean="0">
                <a:solidFill>
                  <a:srgbClr val="008000"/>
                </a:solidFill>
                <a:latin typeface="Times New Roman" charset="0"/>
                <a:ea typeface="宋体" pitchFamily="2" charset="-122"/>
              </a:rPr>
              <a:t>Students questioned whether they should start with the lowest or highest level subobjectives when computing swing weights. </a:t>
            </a:r>
          </a:p>
        </p:txBody>
      </p:sp>
      <p:sp>
        <p:nvSpPr>
          <p:cNvPr id="2" name="Slide Number Placeholder 1"/>
          <p:cNvSpPr>
            <a:spLocks noGrp="1"/>
          </p:cNvSpPr>
          <p:nvPr>
            <p:ph type="sldNum" sz="quarter" idx="12"/>
          </p:nvPr>
        </p:nvSpPr>
        <p:spPr/>
        <p:txBody>
          <a:bodyPr/>
          <a:lstStyle/>
          <a:p>
            <a:fld id="{AE41413C-6D03-4D32-8008-D7F8D8DF75DE}" type="slidenum">
              <a:rPr lang="en-US" smtClean="0"/>
              <a:t>61</a:t>
            </a:fld>
            <a:endParaRPr lang="en-US"/>
          </a:p>
        </p:txBody>
      </p:sp>
      <p:pic>
        <p:nvPicPr>
          <p:cNvPr id="6" name="Picture 5" descr="top_right_header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2876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660400"/>
            <a:ext cx="8534400" cy="685800"/>
          </a:xfrm>
        </p:spPr>
        <p:txBody>
          <a:bodyPr/>
          <a:lstStyle/>
          <a:p>
            <a:pPr algn="ctr"/>
            <a:r>
              <a:rPr lang="en-US" altLang="zh-CN" sz="3200" smtClean="0">
                <a:ea typeface="宋体" pitchFamily="2" charset="-122"/>
              </a:rPr>
              <a:t>Case Objectives and Pedagogical Benefits</a:t>
            </a:r>
          </a:p>
        </p:txBody>
      </p:sp>
      <p:sp>
        <p:nvSpPr>
          <p:cNvPr id="8195" name="Line 3"/>
          <p:cNvSpPr>
            <a:spLocks noChangeShapeType="1"/>
          </p:cNvSpPr>
          <p:nvPr/>
        </p:nvSpPr>
        <p:spPr bwMode="auto">
          <a:xfrm>
            <a:off x="0" y="1371600"/>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6" name="Rectangle 4"/>
          <p:cNvSpPr>
            <a:spLocks noGrp="1" noChangeArrowheads="1"/>
          </p:cNvSpPr>
          <p:nvPr>
            <p:ph type="body" idx="1"/>
          </p:nvPr>
        </p:nvSpPr>
        <p:spPr>
          <a:xfrm>
            <a:off x="304800" y="1600200"/>
            <a:ext cx="8686800" cy="4525963"/>
          </a:xfrm>
          <a:noFill/>
        </p:spPr>
        <p:txBody>
          <a:bodyPr/>
          <a:lstStyle/>
          <a:p>
            <a:r>
              <a:rPr lang="en-US" altLang="zh-CN" sz="2400" b="1" dirty="0" smtClean="0">
                <a:solidFill>
                  <a:srgbClr val="008000"/>
                </a:solidFill>
                <a:latin typeface="Times New Roman" charset="0"/>
                <a:ea typeface="宋体" pitchFamily="2" charset="-122"/>
              </a:rPr>
              <a:t>Enrich the content of the typical undergraduate/masters level decision analysis or management science course</a:t>
            </a:r>
          </a:p>
          <a:p>
            <a:pPr lvl="1"/>
            <a:r>
              <a:rPr lang="en-US" altLang="zh-CN" sz="2200" b="1" dirty="0" smtClean="0">
                <a:solidFill>
                  <a:srgbClr val="008000"/>
                </a:solidFill>
                <a:latin typeface="Times New Roman" charset="0"/>
                <a:ea typeface="宋体" pitchFamily="2" charset="-122"/>
              </a:rPr>
              <a:t>Focus </a:t>
            </a:r>
            <a:r>
              <a:rPr lang="en-US" altLang="zh-CN" sz="2200" b="1" dirty="0" smtClean="0">
                <a:solidFill>
                  <a:srgbClr val="008000"/>
                </a:solidFill>
                <a:latin typeface="Times New Roman" charset="0"/>
                <a:ea typeface="宋体" pitchFamily="2" charset="-122"/>
              </a:rPr>
              <a:t>on multi-objective multi-stakeholder decisions</a:t>
            </a:r>
          </a:p>
          <a:p>
            <a:pPr lvl="1"/>
            <a:r>
              <a:rPr lang="en-US" altLang="zh-CN" sz="2200" b="1" dirty="0" smtClean="0">
                <a:solidFill>
                  <a:srgbClr val="008000"/>
                </a:solidFill>
                <a:latin typeface="Times New Roman" charset="0"/>
                <a:ea typeface="宋体" pitchFamily="2" charset="-122"/>
              </a:rPr>
              <a:t>Link creative problem structuring with </a:t>
            </a:r>
            <a:r>
              <a:rPr lang="en-US" altLang="zh-CN" sz="2200" b="1" dirty="0" smtClean="0">
                <a:solidFill>
                  <a:srgbClr val="008000"/>
                </a:solidFill>
                <a:latin typeface="Times New Roman" charset="0"/>
                <a:ea typeface="宋体" pitchFamily="2" charset="-122"/>
              </a:rPr>
              <a:t>analytical </a:t>
            </a:r>
            <a:r>
              <a:rPr lang="en-US" altLang="zh-CN" sz="2200" b="1" dirty="0" smtClean="0">
                <a:solidFill>
                  <a:srgbClr val="008000"/>
                </a:solidFill>
                <a:latin typeface="Times New Roman" charset="0"/>
                <a:ea typeface="宋体" pitchFamily="2" charset="-122"/>
              </a:rPr>
              <a:t>tool</a:t>
            </a:r>
          </a:p>
          <a:p>
            <a:endParaRPr lang="en-US" altLang="zh-CN" sz="1600" b="1" dirty="0" smtClean="0">
              <a:solidFill>
                <a:srgbClr val="008000"/>
              </a:solidFill>
              <a:latin typeface="Times New Roman" charset="0"/>
              <a:ea typeface="宋体" pitchFamily="2" charset="-122"/>
            </a:endParaRPr>
          </a:p>
          <a:p>
            <a:r>
              <a:rPr lang="en-US" altLang="zh-CN" sz="2400" b="1" dirty="0" smtClean="0">
                <a:solidFill>
                  <a:srgbClr val="008000"/>
                </a:solidFill>
                <a:latin typeface="Times New Roman" charset="0"/>
                <a:ea typeface="宋体" pitchFamily="2" charset="-122"/>
              </a:rPr>
              <a:t>Introduce the methodology to the students</a:t>
            </a:r>
          </a:p>
          <a:p>
            <a:pPr lvl="1"/>
            <a:r>
              <a:rPr lang="en-US" altLang="zh-CN" sz="2200" b="1" dirty="0" smtClean="0">
                <a:solidFill>
                  <a:srgbClr val="008000"/>
                </a:solidFill>
                <a:latin typeface="Times New Roman" charset="0"/>
                <a:ea typeface="宋体" pitchFamily="2" charset="-122"/>
              </a:rPr>
              <a:t>In-class exercises and/or homework</a:t>
            </a:r>
          </a:p>
          <a:p>
            <a:pPr lvl="1"/>
            <a:r>
              <a:rPr lang="en-US" altLang="zh-CN" sz="2200" b="1" dirty="0" smtClean="0">
                <a:solidFill>
                  <a:srgbClr val="008000"/>
                </a:solidFill>
                <a:latin typeface="Times New Roman" charset="0"/>
                <a:ea typeface="宋体" pitchFamily="2" charset="-122"/>
              </a:rPr>
              <a:t>Decision </a:t>
            </a:r>
            <a:r>
              <a:rPr lang="en-US" altLang="zh-CN" sz="2200" b="1" dirty="0" smtClean="0">
                <a:solidFill>
                  <a:srgbClr val="008000"/>
                </a:solidFill>
                <a:latin typeface="Times New Roman" charset="0"/>
                <a:ea typeface="宋体" pitchFamily="2" charset="-122"/>
              </a:rPr>
              <a:t>making tool to tackle real-life context-rich decision problems</a:t>
            </a:r>
          </a:p>
          <a:p>
            <a:pPr lvl="1"/>
            <a:r>
              <a:rPr lang="en-US" altLang="zh-CN" sz="2200" b="1" dirty="0" smtClean="0">
                <a:solidFill>
                  <a:srgbClr val="008000"/>
                </a:solidFill>
                <a:latin typeface="Times New Roman" charset="0"/>
                <a:ea typeface="宋体" pitchFamily="2" charset="-122"/>
              </a:rPr>
              <a:t>Applied to corporate strategic decision making for a facility location problem</a:t>
            </a:r>
          </a:p>
        </p:txBody>
      </p:sp>
      <p:sp>
        <p:nvSpPr>
          <p:cNvPr id="2" name="Slide Number Placeholder 1"/>
          <p:cNvSpPr>
            <a:spLocks noGrp="1"/>
          </p:cNvSpPr>
          <p:nvPr>
            <p:ph type="sldNum" sz="quarter" idx="12"/>
          </p:nvPr>
        </p:nvSpPr>
        <p:spPr>
          <a:xfrm>
            <a:off x="8686800" y="6400800"/>
            <a:ext cx="381000" cy="365125"/>
          </a:xfrm>
        </p:spPr>
        <p:txBody>
          <a:bodyPr/>
          <a:lstStyle/>
          <a:p>
            <a:fld id="{AE41413C-6D03-4D32-8008-D7F8D8DF75DE}" type="slidenum">
              <a:rPr lang="en-US" smtClean="0"/>
              <a:t>62</a:t>
            </a:fld>
            <a:endParaRPr lang="en-US"/>
          </a:p>
        </p:txBody>
      </p:sp>
      <p:pic>
        <p:nvPicPr>
          <p:cNvPr id="6" name="Picture 5" descr="top_right_header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0608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660400"/>
            <a:ext cx="8534400" cy="685800"/>
          </a:xfrm>
        </p:spPr>
        <p:txBody>
          <a:bodyPr>
            <a:normAutofit fontScale="90000"/>
          </a:bodyPr>
          <a:lstStyle/>
          <a:p>
            <a:pPr algn="ctr"/>
            <a:r>
              <a:rPr lang="en-US" altLang="zh-CN" smtClean="0">
                <a:ea typeface="宋体" pitchFamily="2" charset="-122"/>
              </a:rPr>
              <a:t>Stakeholders</a:t>
            </a:r>
          </a:p>
        </p:txBody>
      </p:sp>
      <p:sp>
        <p:nvSpPr>
          <p:cNvPr id="6147" name="Line 3"/>
          <p:cNvSpPr>
            <a:spLocks noChangeShapeType="1"/>
          </p:cNvSpPr>
          <p:nvPr/>
        </p:nvSpPr>
        <p:spPr bwMode="auto">
          <a:xfrm>
            <a:off x="0" y="1371600"/>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 name="Rectangle 4"/>
          <p:cNvSpPr>
            <a:spLocks noGrp="1" noChangeArrowheads="1"/>
          </p:cNvSpPr>
          <p:nvPr>
            <p:ph type="body" idx="1"/>
          </p:nvPr>
        </p:nvSpPr>
        <p:spPr>
          <a:xfrm>
            <a:off x="457200" y="1600200"/>
            <a:ext cx="8534400" cy="4525963"/>
          </a:xfrm>
          <a:noFill/>
        </p:spPr>
        <p:txBody>
          <a:bodyPr/>
          <a:lstStyle/>
          <a:p>
            <a:pPr>
              <a:spcBef>
                <a:spcPct val="40000"/>
              </a:spcBef>
            </a:pPr>
            <a:r>
              <a:rPr lang="en-US" altLang="zh-CN" sz="2200" b="1" smtClean="0">
                <a:solidFill>
                  <a:schemeClr val="accent2"/>
                </a:solidFill>
                <a:latin typeface="Times New Roman" charset="0"/>
                <a:ea typeface="宋体" pitchFamily="2" charset="-122"/>
              </a:rPr>
              <a:t>The city of San Juan Capistrano</a:t>
            </a:r>
            <a:r>
              <a:rPr lang="en-US" altLang="zh-CN" sz="2200" smtClean="0">
                <a:latin typeface="Times New Roman" charset="0"/>
                <a:ea typeface="宋体" pitchFamily="2" charset="-122"/>
              </a:rPr>
              <a:t>: interested in the potential revenue, but concerned with interests of multiple stakeholders</a:t>
            </a:r>
          </a:p>
          <a:p>
            <a:pPr>
              <a:spcBef>
                <a:spcPct val="40000"/>
              </a:spcBef>
            </a:pPr>
            <a:r>
              <a:rPr lang="en-US" altLang="zh-CN" sz="2200" b="1" smtClean="0">
                <a:solidFill>
                  <a:srgbClr val="008000"/>
                </a:solidFill>
                <a:latin typeface="Times New Roman" charset="0"/>
                <a:ea typeface="宋体" pitchFamily="2" charset="-122"/>
              </a:rPr>
              <a:t>Competing local small businesses</a:t>
            </a:r>
            <a:r>
              <a:rPr lang="en-US" altLang="zh-CN" sz="2200" smtClean="0">
                <a:latin typeface="Times New Roman" charset="0"/>
                <a:ea typeface="宋体" pitchFamily="2" charset="-122"/>
              </a:rPr>
              <a:t>: will be influenced by the arrival of Home Depot in terms of profit, etc.</a:t>
            </a:r>
          </a:p>
          <a:p>
            <a:pPr>
              <a:spcBef>
                <a:spcPct val="40000"/>
              </a:spcBef>
            </a:pPr>
            <a:r>
              <a:rPr lang="en-US" altLang="zh-CN" sz="2200" b="1" smtClean="0">
                <a:solidFill>
                  <a:srgbClr val="008080"/>
                </a:solidFill>
                <a:latin typeface="Times New Roman" charset="0"/>
                <a:ea typeface="宋体" pitchFamily="2" charset="-122"/>
              </a:rPr>
              <a:t>Complementary local small businesses</a:t>
            </a:r>
            <a:r>
              <a:rPr lang="en-US" altLang="zh-CN" sz="2200" smtClean="0">
                <a:latin typeface="Times New Roman" charset="0"/>
                <a:ea typeface="宋体" pitchFamily="2" charset="-122"/>
              </a:rPr>
              <a:t>: will definitely be affected in terms of profit, etc.</a:t>
            </a:r>
          </a:p>
          <a:p>
            <a:pPr>
              <a:spcBef>
                <a:spcPct val="40000"/>
              </a:spcBef>
            </a:pPr>
            <a:r>
              <a:rPr lang="en-US" altLang="zh-CN" sz="2200" b="1" smtClean="0">
                <a:solidFill>
                  <a:srgbClr val="800000"/>
                </a:solidFill>
                <a:latin typeface="Times New Roman" charset="0"/>
                <a:ea typeface="宋体" pitchFamily="2" charset="-122"/>
              </a:rPr>
              <a:t>Home Depot</a:t>
            </a:r>
          </a:p>
          <a:p>
            <a:pPr>
              <a:spcBef>
                <a:spcPct val="40000"/>
              </a:spcBef>
            </a:pPr>
            <a:r>
              <a:rPr lang="en-US" altLang="zh-CN" sz="2200" b="1" smtClean="0">
                <a:solidFill>
                  <a:srgbClr val="FF3300"/>
                </a:solidFill>
                <a:latin typeface="Times New Roman" charset="0"/>
                <a:ea typeface="宋体" pitchFamily="2" charset="-122"/>
              </a:rPr>
              <a:t>Nearby residents</a:t>
            </a:r>
            <a:r>
              <a:rPr lang="en-US" altLang="zh-CN" sz="2200" smtClean="0">
                <a:latin typeface="Times New Roman" charset="0"/>
                <a:ea typeface="宋体" pitchFamily="2" charset="-122"/>
              </a:rPr>
              <a:t>: concerned with the possible adverse impacts on their quality of life</a:t>
            </a:r>
          </a:p>
          <a:p>
            <a:pPr>
              <a:spcBef>
                <a:spcPct val="40000"/>
              </a:spcBef>
            </a:pPr>
            <a:r>
              <a:rPr lang="en-US" altLang="zh-CN" sz="2200" b="1" smtClean="0">
                <a:latin typeface="Times New Roman" charset="0"/>
                <a:ea typeface="宋体" pitchFamily="2" charset="-122"/>
              </a:rPr>
              <a:t>Other area residents</a:t>
            </a:r>
            <a:r>
              <a:rPr lang="en-US" altLang="zh-CN" sz="2200" smtClean="0">
                <a:latin typeface="Times New Roman" charset="0"/>
                <a:ea typeface="宋体" pitchFamily="2" charset="-122"/>
              </a:rPr>
              <a:t>: will enjoy the convenience, but may suffer from the possible increased traffic flow</a:t>
            </a:r>
            <a:endParaRPr lang="en-US" altLang="zh-CN" sz="2200" smtClean="0">
              <a:solidFill>
                <a:srgbClr val="008000"/>
              </a:solidFill>
              <a:latin typeface="Times New Roman" charset="0"/>
              <a:ea typeface="宋体" pitchFamily="2" charset="-122"/>
            </a:endParaRPr>
          </a:p>
        </p:txBody>
      </p:sp>
      <p:sp>
        <p:nvSpPr>
          <p:cNvPr id="2" name="Slide Number Placeholder 1"/>
          <p:cNvSpPr>
            <a:spLocks noGrp="1"/>
          </p:cNvSpPr>
          <p:nvPr>
            <p:ph type="sldNum" sz="quarter" idx="12"/>
          </p:nvPr>
        </p:nvSpPr>
        <p:spPr/>
        <p:txBody>
          <a:bodyPr/>
          <a:lstStyle/>
          <a:p>
            <a:fld id="{AE41413C-6D03-4D32-8008-D7F8D8DF75DE}" type="slidenum">
              <a:rPr lang="en-US" smtClean="0"/>
              <a:t>63</a:t>
            </a:fld>
            <a:endParaRPr lang="en-US"/>
          </a:p>
        </p:txBody>
      </p:sp>
      <p:pic>
        <p:nvPicPr>
          <p:cNvPr id="6" name="Picture 5" descr="top_right_header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0964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6"/>
          <p:cNvSpPr>
            <a:spLocks noGrp="1" noChangeArrowheads="1"/>
          </p:cNvSpPr>
          <p:nvPr>
            <p:ph type="sldNum" sz="quarter" idx="11"/>
          </p:nvPr>
        </p:nvSpPr>
        <p:spPr>
          <a:xfrm>
            <a:off x="8705849" y="6492875"/>
            <a:ext cx="438439" cy="365125"/>
          </a:xfrm>
        </p:spPr>
        <p:txBody>
          <a:bodyPr/>
          <a:lstStyle/>
          <a:p>
            <a:fld id="{122DEAFE-1DC9-4F71-8BF4-617942B1D979}" type="slidenum">
              <a:rPr lang="en-US" altLang="zh-CN"/>
              <a:pPr/>
              <a:t>64</a:t>
            </a:fld>
            <a:endParaRPr lang="en-US" altLang="zh-CN" dirty="0"/>
          </a:p>
        </p:txBody>
      </p:sp>
      <p:grpSp>
        <p:nvGrpSpPr>
          <p:cNvPr id="119810" name="Group 2"/>
          <p:cNvGrpSpPr>
            <a:grpSpLocks/>
          </p:cNvGrpSpPr>
          <p:nvPr/>
        </p:nvGrpSpPr>
        <p:grpSpPr bwMode="auto">
          <a:xfrm>
            <a:off x="236538" y="582613"/>
            <a:ext cx="8482012" cy="5872162"/>
            <a:chOff x="149" y="137"/>
            <a:chExt cx="5343" cy="3699"/>
          </a:xfrm>
        </p:grpSpPr>
        <p:sp>
          <p:nvSpPr>
            <p:cNvPr id="119811" name="Rectangle 3"/>
            <p:cNvSpPr>
              <a:spLocks noChangeArrowheads="1"/>
            </p:cNvSpPr>
            <p:nvPr/>
          </p:nvSpPr>
          <p:spPr bwMode="auto">
            <a:xfrm>
              <a:off x="807" y="414"/>
              <a:ext cx="1135"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1. </a:t>
              </a:r>
              <a:r>
                <a:rPr lang="en-US" altLang="en-US" sz="1100">
                  <a:solidFill>
                    <a:srgbClr val="FF3300"/>
                  </a:solidFill>
                  <a:latin typeface="Times New Roman" pitchFamily="18" charset="0"/>
                </a:rPr>
                <a:t>Improve cost efficiency of</a:t>
              </a:r>
            </a:p>
          </p:txBody>
        </p:sp>
        <p:sp>
          <p:nvSpPr>
            <p:cNvPr id="119812" name="Rectangle 4"/>
            <p:cNvSpPr>
              <a:spLocks noChangeArrowheads="1"/>
            </p:cNvSpPr>
            <p:nvPr/>
          </p:nvSpPr>
          <p:spPr bwMode="auto">
            <a:xfrm>
              <a:off x="937" y="491"/>
              <a:ext cx="974"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FF3300"/>
                  </a:solidFill>
                  <a:latin typeface="Times New Roman" pitchFamily="18" charset="0"/>
                </a:rPr>
                <a:t>TIMS/ORSA operations</a:t>
              </a:r>
            </a:p>
          </p:txBody>
        </p:sp>
        <p:sp>
          <p:nvSpPr>
            <p:cNvPr id="119813" name="Rectangle 5"/>
            <p:cNvSpPr>
              <a:spLocks noChangeArrowheads="1"/>
            </p:cNvSpPr>
            <p:nvPr/>
          </p:nvSpPr>
          <p:spPr bwMode="auto">
            <a:xfrm>
              <a:off x="807" y="1581"/>
              <a:ext cx="1255"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2. Enhance the quality of ORSA</a:t>
              </a:r>
            </a:p>
          </p:txBody>
        </p:sp>
        <p:sp>
          <p:nvSpPr>
            <p:cNvPr id="119814" name="Rectangle 6"/>
            <p:cNvSpPr>
              <a:spLocks noChangeArrowheads="1"/>
            </p:cNvSpPr>
            <p:nvPr/>
          </p:nvSpPr>
          <p:spPr bwMode="auto">
            <a:xfrm>
              <a:off x="937" y="1659"/>
              <a:ext cx="800"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and TIMS products</a:t>
              </a:r>
            </a:p>
          </p:txBody>
        </p:sp>
        <p:sp>
          <p:nvSpPr>
            <p:cNvPr id="119815" name="Rectangle 7"/>
            <p:cNvSpPr>
              <a:spLocks noChangeArrowheads="1"/>
            </p:cNvSpPr>
            <p:nvPr/>
          </p:nvSpPr>
          <p:spPr bwMode="auto">
            <a:xfrm>
              <a:off x="807" y="2359"/>
              <a:ext cx="1245"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3. Establish a strong &amp; coherent</a:t>
              </a:r>
            </a:p>
          </p:txBody>
        </p:sp>
        <p:sp>
          <p:nvSpPr>
            <p:cNvPr id="119816" name="Rectangle 8"/>
            <p:cNvSpPr>
              <a:spLocks noChangeArrowheads="1"/>
            </p:cNvSpPr>
            <p:nvPr/>
          </p:nvSpPr>
          <p:spPr bwMode="auto">
            <a:xfrm>
              <a:off x="937" y="2437"/>
              <a:ext cx="915"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external image of field</a:t>
              </a:r>
            </a:p>
          </p:txBody>
        </p:sp>
        <p:sp>
          <p:nvSpPr>
            <p:cNvPr id="119817" name="Rectangle 9"/>
            <p:cNvSpPr>
              <a:spLocks noChangeArrowheads="1"/>
            </p:cNvSpPr>
            <p:nvPr/>
          </p:nvSpPr>
          <p:spPr bwMode="auto">
            <a:xfrm>
              <a:off x="807" y="2981"/>
              <a:ext cx="131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4. Manage the scope and diversity</a:t>
              </a:r>
            </a:p>
          </p:txBody>
        </p:sp>
        <p:sp>
          <p:nvSpPr>
            <p:cNvPr id="119818" name="Rectangle 10"/>
            <p:cNvSpPr>
              <a:spLocks noChangeArrowheads="1"/>
            </p:cNvSpPr>
            <p:nvPr/>
          </p:nvSpPr>
          <p:spPr bwMode="auto">
            <a:xfrm>
              <a:off x="937" y="3059"/>
              <a:ext cx="502"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of the field</a:t>
              </a:r>
            </a:p>
          </p:txBody>
        </p:sp>
        <p:sp>
          <p:nvSpPr>
            <p:cNvPr id="119819" name="Rectangle 11"/>
            <p:cNvSpPr>
              <a:spLocks noChangeArrowheads="1"/>
            </p:cNvSpPr>
            <p:nvPr/>
          </p:nvSpPr>
          <p:spPr bwMode="auto">
            <a:xfrm>
              <a:off x="807" y="3526"/>
              <a:ext cx="1321"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5. Maintain/improve effectiveness</a:t>
              </a:r>
            </a:p>
          </p:txBody>
        </p:sp>
        <p:sp>
          <p:nvSpPr>
            <p:cNvPr id="119820" name="Rectangle 12"/>
            <p:cNvSpPr>
              <a:spLocks noChangeArrowheads="1"/>
            </p:cNvSpPr>
            <p:nvPr/>
          </p:nvSpPr>
          <p:spPr bwMode="auto">
            <a:xfrm>
              <a:off x="937" y="3604"/>
              <a:ext cx="1216"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of ORSA and TIMS operations</a:t>
              </a:r>
            </a:p>
          </p:txBody>
        </p:sp>
        <p:sp>
          <p:nvSpPr>
            <p:cNvPr id="119821" name="Rectangle 13"/>
            <p:cNvSpPr>
              <a:spLocks noChangeArrowheads="1"/>
            </p:cNvSpPr>
            <p:nvPr/>
          </p:nvSpPr>
          <p:spPr bwMode="auto">
            <a:xfrm>
              <a:off x="2959" y="154"/>
              <a:ext cx="1333"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1.1 </a:t>
              </a:r>
              <a:r>
                <a:rPr lang="en-US" altLang="en-US" sz="1100">
                  <a:solidFill>
                    <a:srgbClr val="339933"/>
                  </a:solidFill>
                  <a:latin typeface="Times New Roman" pitchFamily="18" charset="0"/>
                </a:rPr>
                <a:t>Maintain efficient use of funds</a:t>
              </a:r>
            </a:p>
          </p:txBody>
        </p:sp>
        <p:sp>
          <p:nvSpPr>
            <p:cNvPr id="119822" name="Rectangle 14"/>
            <p:cNvSpPr>
              <a:spLocks noChangeArrowheads="1"/>
            </p:cNvSpPr>
            <p:nvPr/>
          </p:nvSpPr>
          <p:spPr bwMode="auto">
            <a:xfrm>
              <a:off x="2948" y="382"/>
              <a:ext cx="1487"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1.2 </a:t>
              </a:r>
              <a:r>
                <a:rPr lang="en-US" altLang="en-US" sz="1100">
                  <a:solidFill>
                    <a:srgbClr val="3333FF"/>
                  </a:solidFill>
                  <a:latin typeface="Times New Roman" pitchFamily="18" charset="0"/>
                </a:rPr>
                <a:t>Allocate well revenues/expenses to</a:t>
              </a:r>
            </a:p>
          </p:txBody>
        </p:sp>
        <p:sp>
          <p:nvSpPr>
            <p:cNvPr id="119823" name="Rectangle 15"/>
            <p:cNvSpPr>
              <a:spLocks noChangeArrowheads="1"/>
            </p:cNvSpPr>
            <p:nvPr/>
          </p:nvSpPr>
          <p:spPr bwMode="auto">
            <a:xfrm>
              <a:off x="3120" y="460"/>
              <a:ext cx="712"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3333FF"/>
                  </a:solidFill>
                  <a:latin typeface="Times New Roman" pitchFamily="18" charset="0"/>
                </a:rPr>
                <a:t>activities/entities</a:t>
              </a:r>
            </a:p>
          </p:txBody>
        </p:sp>
        <p:sp>
          <p:nvSpPr>
            <p:cNvPr id="119824" name="Rectangle 16"/>
            <p:cNvSpPr>
              <a:spLocks noChangeArrowheads="1"/>
            </p:cNvSpPr>
            <p:nvPr/>
          </p:nvSpPr>
          <p:spPr bwMode="auto">
            <a:xfrm>
              <a:off x="2948" y="693"/>
              <a:ext cx="177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1.3 Maintain efficient use of time of volunteers</a:t>
              </a:r>
            </a:p>
          </p:txBody>
        </p:sp>
        <p:sp>
          <p:nvSpPr>
            <p:cNvPr id="119825" name="Rectangle 17"/>
            <p:cNvSpPr>
              <a:spLocks noChangeArrowheads="1"/>
            </p:cNvSpPr>
            <p:nvPr/>
          </p:nvSpPr>
          <p:spPr bwMode="auto">
            <a:xfrm>
              <a:off x="2948" y="1004"/>
              <a:ext cx="164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2.1 Provide high quality main and specialty</a:t>
              </a:r>
            </a:p>
          </p:txBody>
        </p:sp>
        <p:sp>
          <p:nvSpPr>
            <p:cNvPr id="119826" name="Rectangle 18"/>
            <p:cNvSpPr>
              <a:spLocks noChangeArrowheads="1"/>
            </p:cNvSpPr>
            <p:nvPr/>
          </p:nvSpPr>
          <p:spPr bwMode="auto">
            <a:xfrm>
              <a:off x="3120" y="1082"/>
              <a:ext cx="536"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conferences</a:t>
              </a:r>
            </a:p>
          </p:txBody>
        </p:sp>
        <p:sp>
          <p:nvSpPr>
            <p:cNvPr id="119827" name="Rectangle 19"/>
            <p:cNvSpPr>
              <a:spLocks noChangeArrowheads="1"/>
            </p:cNvSpPr>
            <p:nvPr/>
          </p:nvSpPr>
          <p:spPr bwMode="auto">
            <a:xfrm>
              <a:off x="2948" y="1315"/>
              <a:ext cx="1419"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2.2 Provide high quality publications</a:t>
              </a:r>
            </a:p>
          </p:txBody>
        </p:sp>
        <p:sp>
          <p:nvSpPr>
            <p:cNvPr id="119828" name="Rectangle 20"/>
            <p:cNvSpPr>
              <a:spLocks noChangeArrowheads="1"/>
            </p:cNvSpPr>
            <p:nvPr/>
          </p:nvSpPr>
          <p:spPr bwMode="auto">
            <a:xfrm>
              <a:off x="2948" y="1549"/>
              <a:ext cx="1487"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2.3 Provide appropriate career services</a:t>
              </a:r>
            </a:p>
          </p:txBody>
        </p:sp>
        <p:sp>
          <p:nvSpPr>
            <p:cNvPr id="119829" name="Rectangle 21"/>
            <p:cNvSpPr>
              <a:spLocks noChangeArrowheads="1"/>
            </p:cNvSpPr>
            <p:nvPr/>
          </p:nvSpPr>
          <p:spPr bwMode="auto">
            <a:xfrm>
              <a:off x="2948" y="1783"/>
              <a:ext cx="1277"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2.4 Provide support for sub-units</a:t>
              </a:r>
            </a:p>
          </p:txBody>
        </p:sp>
        <p:sp>
          <p:nvSpPr>
            <p:cNvPr id="119830" name="Rectangle 22"/>
            <p:cNvSpPr>
              <a:spLocks noChangeArrowheads="1"/>
            </p:cNvSpPr>
            <p:nvPr/>
          </p:nvSpPr>
          <p:spPr bwMode="auto">
            <a:xfrm>
              <a:off x="2948" y="2016"/>
              <a:ext cx="1340"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2.5 Provide other member services</a:t>
              </a:r>
            </a:p>
          </p:txBody>
        </p:sp>
        <p:sp>
          <p:nvSpPr>
            <p:cNvPr id="119831" name="Rectangle 23"/>
            <p:cNvSpPr>
              <a:spLocks noChangeArrowheads="1"/>
            </p:cNvSpPr>
            <p:nvPr/>
          </p:nvSpPr>
          <p:spPr bwMode="auto">
            <a:xfrm>
              <a:off x="2948" y="2327"/>
              <a:ext cx="1761"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3.1 Increase visibility and clout of OR and MS</a:t>
              </a:r>
            </a:p>
          </p:txBody>
        </p:sp>
        <p:sp>
          <p:nvSpPr>
            <p:cNvPr id="119832" name="Rectangle 24"/>
            <p:cNvSpPr>
              <a:spLocks noChangeArrowheads="1"/>
            </p:cNvSpPr>
            <p:nvPr/>
          </p:nvSpPr>
          <p:spPr bwMode="auto">
            <a:xfrm>
              <a:off x="2948" y="2561"/>
              <a:ext cx="1211"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3.2 Foster professional identity</a:t>
              </a:r>
            </a:p>
          </p:txBody>
        </p:sp>
        <p:sp>
          <p:nvSpPr>
            <p:cNvPr id="119833" name="Rectangle 25"/>
            <p:cNvSpPr>
              <a:spLocks noChangeArrowheads="1"/>
            </p:cNvSpPr>
            <p:nvPr/>
          </p:nvSpPr>
          <p:spPr bwMode="auto">
            <a:xfrm>
              <a:off x="2948" y="2872"/>
              <a:ext cx="179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4.1 Maintain/improve membership composition</a:t>
              </a:r>
            </a:p>
          </p:txBody>
        </p:sp>
        <p:sp>
          <p:nvSpPr>
            <p:cNvPr id="119834" name="Rectangle 26"/>
            <p:cNvSpPr>
              <a:spLocks noChangeArrowheads="1"/>
            </p:cNvSpPr>
            <p:nvPr/>
          </p:nvSpPr>
          <p:spPr bwMode="auto">
            <a:xfrm>
              <a:off x="2948" y="3105"/>
              <a:ext cx="189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4.2 Create strong relationships with other societies</a:t>
              </a:r>
            </a:p>
          </p:txBody>
        </p:sp>
        <p:sp>
          <p:nvSpPr>
            <p:cNvPr id="119835" name="Rectangle 27"/>
            <p:cNvSpPr>
              <a:spLocks noChangeArrowheads="1"/>
            </p:cNvSpPr>
            <p:nvPr/>
          </p:nvSpPr>
          <p:spPr bwMode="auto">
            <a:xfrm>
              <a:off x="2948" y="3416"/>
              <a:ext cx="1959"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5.1 Maintain/improve quality of governance process</a:t>
              </a:r>
            </a:p>
          </p:txBody>
        </p:sp>
        <p:sp>
          <p:nvSpPr>
            <p:cNvPr id="119836" name="Rectangle 28"/>
            <p:cNvSpPr>
              <a:spLocks noChangeArrowheads="1"/>
            </p:cNvSpPr>
            <p:nvPr/>
          </p:nvSpPr>
          <p:spPr bwMode="auto">
            <a:xfrm>
              <a:off x="2948" y="3650"/>
              <a:ext cx="1846"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5.2 Maintain/improve quality of operation output</a:t>
              </a:r>
            </a:p>
          </p:txBody>
        </p:sp>
        <p:grpSp>
          <p:nvGrpSpPr>
            <p:cNvPr id="119837" name="Group 29"/>
            <p:cNvGrpSpPr>
              <a:grpSpLocks/>
            </p:cNvGrpSpPr>
            <p:nvPr/>
          </p:nvGrpSpPr>
          <p:grpSpPr bwMode="auto">
            <a:xfrm>
              <a:off x="149" y="1451"/>
              <a:ext cx="314" cy="1323"/>
              <a:chOff x="149" y="1451"/>
              <a:chExt cx="314" cy="1323"/>
            </a:xfrm>
          </p:grpSpPr>
          <p:sp>
            <p:nvSpPr>
              <p:cNvPr id="119838" name="Rectangle 30"/>
              <p:cNvSpPr>
                <a:spLocks noChangeArrowheads="1"/>
              </p:cNvSpPr>
              <p:nvPr/>
            </p:nvSpPr>
            <p:spPr bwMode="auto">
              <a:xfrm>
                <a:off x="149" y="1451"/>
                <a:ext cx="314" cy="1038"/>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9" name="Rectangle 31"/>
              <p:cNvSpPr>
                <a:spLocks noChangeArrowheads="1"/>
              </p:cNvSpPr>
              <p:nvPr/>
            </p:nvSpPr>
            <p:spPr bwMode="auto">
              <a:xfrm rot="16200000">
                <a:off x="-317" y="2126"/>
                <a:ext cx="115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900" b="1">
                    <a:solidFill>
                      <a:srgbClr val="000000"/>
                    </a:solidFill>
                    <a:latin typeface="Times New Roman" pitchFamily="18" charset="0"/>
                  </a:rPr>
                  <a:t>               MAXIMIZE OVERALL</a:t>
                </a:r>
              </a:p>
            </p:txBody>
          </p:sp>
          <p:sp>
            <p:nvSpPr>
              <p:cNvPr id="119840" name="Rectangle 32"/>
              <p:cNvSpPr>
                <a:spLocks noChangeArrowheads="1"/>
              </p:cNvSpPr>
              <p:nvPr/>
            </p:nvSpPr>
            <p:spPr bwMode="auto">
              <a:xfrm rot="16200000">
                <a:off x="23" y="2200"/>
                <a:ext cx="72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900" b="1">
                    <a:solidFill>
                      <a:srgbClr val="000000"/>
                    </a:solidFill>
                    <a:latin typeface="Times New Roman" pitchFamily="18" charset="0"/>
                  </a:rPr>
                  <a:t>                    VALUE</a:t>
                </a:r>
              </a:p>
            </p:txBody>
          </p:sp>
        </p:grpSp>
        <p:sp>
          <p:nvSpPr>
            <p:cNvPr id="119841" name="Rectangle 33"/>
            <p:cNvSpPr>
              <a:spLocks noChangeArrowheads="1"/>
            </p:cNvSpPr>
            <p:nvPr/>
          </p:nvSpPr>
          <p:spPr bwMode="auto">
            <a:xfrm>
              <a:off x="828" y="367"/>
              <a:ext cx="1699" cy="27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2" name="Rectangle 34"/>
            <p:cNvSpPr>
              <a:spLocks noChangeArrowheads="1"/>
            </p:cNvSpPr>
            <p:nvPr/>
          </p:nvSpPr>
          <p:spPr bwMode="auto">
            <a:xfrm>
              <a:off x="2967" y="137"/>
              <a:ext cx="2517" cy="2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3" name="Rectangle 35"/>
            <p:cNvSpPr>
              <a:spLocks noChangeArrowheads="1"/>
            </p:cNvSpPr>
            <p:nvPr/>
          </p:nvSpPr>
          <p:spPr bwMode="auto">
            <a:xfrm>
              <a:off x="821" y="1560"/>
              <a:ext cx="1698" cy="271"/>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4" name="Rectangle 36"/>
            <p:cNvSpPr>
              <a:spLocks noChangeArrowheads="1"/>
            </p:cNvSpPr>
            <p:nvPr/>
          </p:nvSpPr>
          <p:spPr bwMode="auto">
            <a:xfrm>
              <a:off x="828" y="2332"/>
              <a:ext cx="1699" cy="27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5" name="Rectangle 37"/>
            <p:cNvSpPr>
              <a:spLocks noChangeArrowheads="1"/>
            </p:cNvSpPr>
            <p:nvPr/>
          </p:nvSpPr>
          <p:spPr bwMode="auto">
            <a:xfrm>
              <a:off x="828" y="2949"/>
              <a:ext cx="1699" cy="271"/>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6" name="Rectangle 38"/>
            <p:cNvSpPr>
              <a:spLocks noChangeArrowheads="1"/>
            </p:cNvSpPr>
            <p:nvPr/>
          </p:nvSpPr>
          <p:spPr bwMode="auto">
            <a:xfrm>
              <a:off x="828" y="3485"/>
              <a:ext cx="1699" cy="27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7" name="Rectangle 39"/>
            <p:cNvSpPr>
              <a:spLocks noChangeArrowheads="1"/>
            </p:cNvSpPr>
            <p:nvPr/>
          </p:nvSpPr>
          <p:spPr bwMode="auto">
            <a:xfrm>
              <a:off x="2967" y="393"/>
              <a:ext cx="2517" cy="2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8" name="Rectangle 40"/>
            <p:cNvSpPr>
              <a:spLocks noChangeArrowheads="1"/>
            </p:cNvSpPr>
            <p:nvPr/>
          </p:nvSpPr>
          <p:spPr bwMode="auto">
            <a:xfrm>
              <a:off x="2967" y="665"/>
              <a:ext cx="2517" cy="2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9" name="Rectangle 41"/>
            <p:cNvSpPr>
              <a:spLocks noChangeArrowheads="1"/>
            </p:cNvSpPr>
            <p:nvPr/>
          </p:nvSpPr>
          <p:spPr bwMode="auto">
            <a:xfrm>
              <a:off x="2967" y="1016"/>
              <a:ext cx="2517" cy="20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0" name="Rectangle 42"/>
            <p:cNvSpPr>
              <a:spLocks noChangeArrowheads="1"/>
            </p:cNvSpPr>
            <p:nvPr/>
          </p:nvSpPr>
          <p:spPr bwMode="auto">
            <a:xfrm>
              <a:off x="2967" y="1271"/>
              <a:ext cx="2517" cy="20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1" name="Rectangle 43"/>
            <p:cNvSpPr>
              <a:spLocks noChangeArrowheads="1"/>
            </p:cNvSpPr>
            <p:nvPr/>
          </p:nvSpPr>
          <p:spPr bwMode="auto">
            <a:xfrm>
              <a:off x="2967" y="1511"/>
              <a:ext cx="2517" cy="2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2" name="Rectangle 44"/>
            <p:cNvSpPr>
              <a:spLocks noChangeArrowheads="1"/>
            </p:cNvSpPr>
            <p:nvPr/>
          </p:nvSpPr>
          <p:spPr bwMode="auto">
            <a:xfrm>
              <a:off x="2969" y="1754"/>
              <a:ext cx="2519" cy="2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3" name="Rectangle 45"/>
            <p:cNvSpPr>
              <a:spLocks noChangeArrowheads="1"/>
            </p:cNvSpPr>
            <p:nvPr/>
          </p:nvSpPr>
          <p:spPr bwMode="auto">
            <a:xfrm>
              <a:off x="2969" y="1998"/>
              <a:ext cx="2519" cy="2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4" name="Rectangle 46"/>
            <p:cNvSpPr>
              <a:spLocks noChangeArrowheads="1"/>
            </p:cNvSpPr>
            <p:nvPr/>
          </p:nvSpPr>
          <p:spPr bwMode="auto">
            <a:xfrm>
              <a:off x="2969" y="2298"/>
              <a:ext cx="2519" cy="20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5" name="Rectangle 47"/>
            <p:cNvSpPr>
              <a:spLocks noChangeArrowheads="1"/>
            </p:cNvSpPr>
            <p:nvPr/>
          </p:nvSpPr>
          <p:spPr bwMode="auto">
            <a:xfrm>
              <a:off x="2969" y="2534"/>
              <a:ext cx="2519" cy="2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6" name="Rectangle 48"/>
            <p:cNvSpPr>
              <a:spLocks noChangeArrowheads="1"/>
            </p:cNvSpPr>
            <p:nvPr/>
          </p:nvSpPr>
          <p:spPr bwMode="auto">
            <a:xfrm>
              <a:off x="2969" y="2826"/>
              <a:ext cx="2519" cy="2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7" name="Rectangle 49"/>
            <p:cNvSpPr>
              <a:spLocks noChangeArrowheads="1"/>
            </p:cNvSpPr>
            <p:nvPr/>
          </p:nvSpPr>
          <p:spPr bwMode="auto">
            <a:xfrm>
              <a:off x="2969" y="3078"/>
              <a:ext cx="2519" cy="2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8" name="Rectangle 50"/>
            <p:cNvSpPr>
              <a:spLocks noChangeArrowheads="1"/>
            </p:cNvSpPr>
            <p:nvPr/>
          </p:nvSpPr>
          <p:spPr bwMode="auto">
            <a:xfrm>
              <a:off x="2969" y="3378"/>
              <a:ext cx="2519" cy="2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9" name="Rectangle 51"/>
            <p:cNvSpPr>
              <a:spLocks noChangeArrowheads="1"/>
            </p:cNvSpPr>
            <p:nvPr/>
          </p:nvSpPr>
          <p:spPr bwMode="auto">
            <a:xfrm>
              <a:off x="2973" y="3632"/>
              <a:ext cx="2519" cy="2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0" name="Line 52"/>
            <p:cNvSpPr>
              <a:spLocks noChangeShapeType="1"/>
            </p:cNvSpPr>
            <p:nvPr/>
          </p:nvSpPr>
          <p:spPr bwMode="auto">
            <a:xfrm flipV="1">
              <a:off x="2529" y="242"/>
              <a:ext cx="434" cy="18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1" name="Line 53"/>
            <p:cNvSpPr>
              <a:spLocks noChangeShapeType="1"/>
            </p:cNvSpPr>
            <p:nvPr/>
          </p:nvSpPr>
          <p:spPr bwMode="auto">
            <a:xfrm>
              <a:off x="2529" y="494"/>
              <a:ext cx="435"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2" name="Line 54"/>
            <p:cNvSpPr>
              <a:spLocks noChangeShapeType="1"/>
            </p:cNvSpPr>
            <p:nvPr/>
          </p:nvSpPr>
          <p:spPr bwMode="auto">
            <a:xfrm>
              <a:off x="2529" y="571"/>
              <a:ext cx="434" cy="19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3" name="Line 55"/>
            <p:cNvSpPr>
              <a:spLocks noChangeShapeType="1"/>
            </p:cNvSpPr>
            <p:nvPr/>
          </p:nvSpPr>
          <p:spPr bwMode="auto">
            <a:xfrm flipH="1">
              <a:off x="2523" y="1164"/>
              <a:ext cx="440" cy="43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4" name="Line 56"/>
            <p:cNvSpPr>
              <a:spLocks noChangeShapeType="1"/>
            </p:cNvSpPr>
            <p:nvPr/>
          </p:nvSpPr>
          <p:spPr bwMode="auto">
            <a:xfrm flipH="1">
              <a:off x="2523" y="1635"/>
              <a:ext cx="440" cy="4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5" name="Line 57"/>
            <p:cNvSpPr>
              <a:spLocks noChangeShapeType="1"/>
            </p:cNvSpPr>
            <p:nvPr/>
          </p:nvSpPr>
          <p:spPr bwMode="auto">
            <a:xfrm flipH="1" flipV="1">
              <a:off x="2515" y="1728"/>
              <a:ext cx="448" cy="10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6" name="Line 58"/>
            <p:cNvSpPr>
              <a:spLocks noChangeShapeType="1"/>
            </p:cNvSpPr>
            <p:nvPr/>
          </p:nvSpPr>
          <p:spPr bwMode="auto">
            <a:xfrm flipH="1" flipV="1">
              <a:off x="2515" y="1785"/>
              <a:ext cx="448" cy="30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7" name="Line 59"/>
            <p:cNvSpPr>
              <a:spLocks noChangeShapeType="1"/>
            </p:cNvSpPr>
            <p:nvPr/>
          </p:nvSpPr>
          <p:spPr bwMode="auto">
            <a:xfrm flipH="1">
              <a:off x="2523" y="1367"/>
              <a:ext cx="440" cy="26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8" name="Line 60"/>
            <p:cNvSpPr>
              <a:spLocks noChangeShapeType="1"/>
            </p:cNvSpPr>
            <p:nvPr/>
          </p:nvSpPr>
          <p:spPr bwMode="auto">
            <a:xfrm flipH="1">
              <a:off x="2529" y="2349"/>
              <a:ext cx="434" cy="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9" name="Line 61"/>
            <p:cNvSpPr>
              <a:spLocks noChangeShapeType="1"/>
            </p:cNvSpPr>
            <p:nvPr/>
          </p:nvSpPr>
          <p:spPr bwMode="auto">
            <a:xfrm flipH="1" flipV="1">
              <a:off x="2529" y="2512"/>
              <a:ext cx="434" cy="13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0" name="Line 62"/>
            <p:cNvSpPr>
              <a:spLocks noChangeShapeType="1"/>
            </p:cNvSpPr>
            <p:nvPr/>
          </p:nvSpPr>
          <p:spPr bwMode="auto">
            <a:xfrm flipH="1">
              <a:off x="2529" y="2885"/>
              <a:ext cx="434" cy="14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1" name="Line 63"/>
            <p:cNvSpPr>
              <a:spLocks noChangeShapeType="1"/>
            </p:cNvSpPr>
            <p:nvPr/>
          </p:nvSpPr>
          <p:spPr bwMode="auto">
            <a:xfrm flipH="1" flipV="1">
              <a:off x="2529" y="3084"/>
              <a:ext cx="434" cy="8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2" name="Line 64"/>
            <p:cNvSpPr>
              <a:spLocks noChangeShapeType="1"/>
            </p:cNvSpPr>
            <p:nvPr/>
          </p:nvSpPr>
          <p:spPr bwMode="auto">
            <a:xfrm flipH="1">
              <a:off x="2536" y="3437"/>
              <a:ext cx="427" cy="14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3" name="Line 65"/>
            <p:cNvSpPr>
              <a:spLocks noChangeShapeType="1"/>
            </p:cNvSpPr>
            <p:nvPr/>
          </p:nvSpPr>
          <p:spPr bwMode="auto">
            <a:xfrm>
              <a:off x="2536" y="3685"/>
              <a:ext cx="427" cy="5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4" name="Freeform 66"/>
            <p:cNvSpPr>
              <a:spLocks/>
            </p:cNvSpPr>
            <p:nvPr/>
          </p:nvSpPr>
          <p:spPr bwMode="auto">
            <a:xfrm>
              <a:off x="629" y="478"/>
              <a:ext cx="197" cy="3188"/>
            </a:xfrm>
            <a:custGeom>
              <a:avLst/>
              <a:gdLst>
                <a:gd name="T0" fmla="*/ 181 w 197"/>
                <a:gd name="T1" fmla="*/ 0 h 3188"/>
                <a:gd name="T2" fmla="*/ 0 w 197"/>
                <a:gd name="T3" fmla="*/ 0 h 3188"/>
                <a:gd name="T4" fmla="*/ 0 w 197"/>
                <a:gd name="T5" fmla="*/ 3187 h 3188"/>
                <a:gd name="T6" fmla="*/ 196 w 197"/>
                <a:gd name="T7" fmla="*/ 3187 h 3188"/>
              </a:gdLst>
              <a:ahLst/>
              <a:cxnLst>
                <a:cxn ang="0">
                  <a:pos x="T0" y="T1"/>
                </a:cxn>
                <a:cxn ang="0">
                  <a:pos x="T2" y="T3"/>
                </a:cxn>
                <a:cxn ang="0">
                  <a:pos x="T4" y="T5"/>
                </a:cxn>
                <a:cxn ang="0">
                  <a:pos x="T6" y="T7"/>
                </a:cxn>
              </a:cxnLst>
              <a:rect l="0" t="0" r="r" b="b"/>
              <a:pathLst>
                <a:path w="197" h="3188">
                  <a:moveTo>
                    <a:pt x="181" y="0"/>
                  </a:moveTo>
                  <a:lnTo>
                    <a:pt x="0" y="0"/>
                  </a:lnTo>
                  <a:lnTo>
                    <a:pt x="0" y="3187"/>
                  </a:lnTo>
                  <a:lnTo>
                    <a:pt x="196" y="318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75" name="Line 67"/>
            <p:cNvSpPr>
              <a:spLocks noChangeShapeType="1"/>
            </p:cNvSpPr>
            <p:nvPr/>
          </p:nvSpPr>
          <p:spPr bwMode="auto">
            <a:xfrm>
              <a:off x="632" y="1687"/>
              <a:ext cx="183"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6" name="Line 68"/>
            <p:cNvSpPr>
              <a:spLocks noChangeShapeType="1"/>
            </p:cNvSpPr>
            <p:nvPr/>
          </p:nvSpPr>
          <p:spPr bwMode="auto">
            <a:xfrm>
              <a:off x="625" y="2447"/>
              <a:ext cx="204"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7" name="Line 69"/>
            <p:cNvSpPr>
              <a:spLocks noChangeShapeType="1"/>
            </p:cNvSpPr>
            <p:nvPr/>
          </p:nvSpPr>
          <p:spPr bwMode="auto">
            <a:xfrm>
              <a:off x="639" y="3060"/>
              <a:ext cx="19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8" name="Line 70"/>
            <p:cNvSpPr>
              <a:spLocks noChangeShapeType="1"/>
            </p:cNvSpPr>
            <p:nvPr/>
          </p:nvSpPr>
          <p:spPr bwMode="auto">
            <a:xfrm>
              <a:off x="472" y="1920"/>
              <a:ext cx="15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9879" name="Rectangle 71"/>
          <p:cNvSpPr>
            <a:spLocks noChangeArrowheads="1"/>
          </p:cNvSpPr>
          <p:nvPr/>
        </p:nvSpPr>
        <p:spPr bwMode="auto">
          <a:xfrm>
            <a:off x="1906588" y="6151563"/>
            <a:ext cx="65643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endParaRPr lang="en-US" altLang="en-US" sz="1200" b="1">
              <a:latin typeface="Times New Roman" pitchFamily="18" charset="0"/>
            </a:endParaRPr>
          </a:p>
        </p:txBody>
      </p:sp>
      <p:pic>
        <p:nvPicPr>
          <p:cNvPr id="73" name="Picture 72" descr="INFORMS® Online - Institute for Operations Research and the Management Sciences"/>
          <p:cNvPicPr/>
          <p:nvPr/>
        </p:nvPicPr>
        <p:blipFill>
          <a:blip r:embed="rId2">
            <a:extLst>
              <a:ext uri="{28A0092B-C50C-407E-A947-70E740481C1C}">
                <a14:useLocalDpi xmlns:a14="http://schemas.microsoft.com/office/drawing/2010/main" val="0"/>
              </a:ext>
            </a:extLst>
          </a:blip>
          <a:srcRect/>
          <a:stretch>
            <a:fillRect/>
          </a:stretch>
        </p:blipFill>
        <p:spPr bwMode="auto">
          <a:xfrm>
            <a:off x="7757160" y="0"/>
            <a:ext cx="1386840" cy="491836"/>
          </a:xfrm>
          <a:prstGeom prst="rect">
            <a:avLst/>
          </a:prstGeom>
          <a:noFill/>
          <a:ln>
            <a:noFill/>
          </a:ln>
        </p:spPr>
      </p:pic>
    </p:spTree>
    <p:extLst>
      <p:ext uri="{BB962C8B-B14F-4D97-AF65-F5344CB8AC3E}">
        <p14:creationId xmlns:p14="http://schemas.microsoft.com/office/powerpoint/2010/main" val="5182593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xfrm>
            <a:off x="8604250" y="6477000"/>
            <a:ext cx="457200" cy="244475"/>
          </a:xfrm>
          <a:ln/>
        </p:spPr>
        <p:txBody>
          <a:bodyPr/>
          <a:lstStyle/>
          <a:p>
            <a:fld id="{53C93370-5A99-4209-A01B-D414C6C26B9A}" type="slidenum">
              <a:rPr lang="en-US" altLang="zh-CN"/>
              <a:pPr/>
              <a:t>65</a:t>
            </a:fld>
            <a:endParaRPr lang="en-US" altLang="zh-CN" dirty="0"/>
          </a:p>
        </p:txBody>
      </p:sp>
      <p:sp>
        <p:nvSpPr>
          <p:cNvPr id="24578" name="Rectangle 2"/>
          <p:cNvSpPr>
            <a:spLocks noChangeArrowheads="1"/>
          </p:cNvSpPr>
          <p:nvPr/>
        </p:nvSpPr>
        <p:spPr bwMode="auto">
          <a:xfrm>
            <a:off x="-533400" y="87842"/>
            <a:ext cx="8832850"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28" tIns="0" rIns="-228528"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400" b="1" dirty="0">
                <a:ea typeface="SimSun" pitchFamily="2" charset="-122"/>
              </a:rPr>
              <a:t>Decision Alternatives Rated with </a:t>
            </a:r>
          </a:p>
          <a:p>
            <a:pPr algn="ctr" eaLnBrk="1" hangingPunct="1"/>
            <a:r>
              <a:rPr lang="en-US" altLang="zh-CN" sz="2400" b="1" dirty="0" err="1">
                <a:ea typeface="SimSun" pitchFamily="2" charset="-122"/>
              </a:rPr>
              <a:t>StarKist’s</a:t>
            </a:r>
            <a:r>
              <a:rPr lang="en-US" altLang="zh-CN" sz="2400" b="1" dirty="0">
                <a:ea typeface="SimSun" pitchFamily="2" charset="-122"/>
              </a:rPr>
              <a:t> “Business-As-Usual” Objectives</a:t>
            </a:r>
            <a:r>
              <a:rPr lang="en-US" altLang="zh-CN" sz="2400" dirty="0">
                <a:ea typeface="SimSun" pitchFamily="2" charset="-122"/>
              </a:rPr>
              <a:t> </a:t>
            </a:r>
            <a:r>
              <a:rPr lang="en-US" altLang="zh-CN" sz="2400" b="1" dirty="0">
                <a:ea typeface="SimSun" pitchFamily="2" charset="-122"/>
              </a:rPr>
              <a:t>Hierarchy</a:t>
            </a:r>
            <a:endParaRPr lang="en-US" altLang="zh-CN" sz="3200" b="1" dirty="0">
              <a:ea typeface="SimSun" pitchFamily="2" charset="-122"/>
            </a:endParaRPr>
          </a:p>
          <a:p>
            <a:pPr algn="ctr" eaLnBrk="1" hangingPunct="1"/>
            <a:endParaRPr lang="en-US" altLang="zh-CN" sz="3200" b="1" dirty="0">
              <a:ea typeface="SimSun" pitchFamily="2" charset="-122"/>
            </a:endParaRPr>
          </a:p>
          <a:p>
            <a:pPr algn="ctr" eaLnBrk="1" hangingPunct="1"/>
            <a:endParaRPr lang="en-US" altLang="zh-CN" sz="2400" dirty="0">
              <a:solidFill>
                <a:srgbClr val="00CC00"/>
              </a:solidFill>
              <a:ea typeface="SimSun" pitchFamily="2" charset="-122"/>
            </a:endParaRPr>
          </a:p>
        </p:txBody>
      </p:sp>
      <p:pic>
        <p:nvPicPr>
          <p:cNvPr id="2457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1515" t="14211" r="13171"/>
          <a:stretch>
            <a:fillRect/>
          </a:stretch>
        </p:blipFill>
        <p:spPr bwMode="auto">
          <a:xfrm>
            <a:off x="609600" y="1066800"/>
            <a:ext cx="7924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1"/>
            <a:ext cx="990600" cy="79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8907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xfrm>
            <a:off x="8675489" y="6484408"/>
            <a:ext cx="381000" cy="365125"/>
          </a:xfrm>
          <a:ln/>
        </p:spPr>
        <p:txBody>
          <a:bodyPr/>
          <a:lstStyle/>
          <a:p>
            <a:fld id="{9A4166D2-42BE-42FB-AB63-776D82495A5C}" type="slidenum">
              <a:rPr lang="en-US" altLang="zh-CN"/>
              <a:pPr/>
              <a:t>66</a:t>
            </a:fld>
            <a:endParaRPr lang="en-US" altLang="zh-CN" dirty="0"/>
          </a:p>
        </p:txBody>
      </p:sp>
      <p:sp>
        <p:nvSpPr>
          <p:cNvPr id="210946" name="Rectangle 2"/>
          <p:cNvSpPr>
            <a:spLocks noChangeArrowheads="1"/>
          </p:cNvSpPr>
          <p:nvPr/>
        </p:nvSpPr>
        <p:spPr bwMode="auto">
          <a:xfrm>
            <a:off x="457200" y="349250"/>
            <a:ext cx="8305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528" tIns="0" rIns="-228528" bIns="0" anchor="ctr">
            <a:spAutoFit/>
          </a:bodyPr>
          <a:lstStyle/>
          <a:p>
            <a:pPr algn="ctr"/>
            <a:r>
              <a:rPr lang="en-US" altLang="en-US" sz="2400" b="1"/>
              <a:t>StarKist’s “Strategic Planning” Objectives Hierarchy</a:t>
            </a:r>
          </a:p>
        </p:txBody>
      </p:sp>
      <p:pic>
        <p:nvPicPr>
          <p:cNvPr id="2109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1394" t="8017" r="12273"/>
          <a:stretch>
            <a:fillRect/>
          </a:stretch>
        </p:blipFill>
        <p:spPr bwMode="auto">
          <a:xfrm>
            <a:off x="1600200" y="990600"/>
            <a:ext cx="6248400" cy="535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8"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912" y="-21696"/>
            <a:ext cx="920088" cy="73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149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Grp="1" noChangeArrowheads="1"/>
          </p:cNvSpPr>
          <p:nvPr>
            <p:ph type="sldNum" sz="quarter" idx="11"/>
          </p:nvPr>
        </p:nvSpPr>
        <p:spPr>
          <a:xfrm>
            <a:off x="8610600" y="6370637"/>
            <a:ext cx="457200" cy="365125"/>
          </a:xfrm>
        </p:spPr>
        <p:txBody>
          <a:bodyPr/>
          <a:lstStyle/>
          <a:p>
            <a:fld id="{8D54434C-7B3D-4459-B6D1-5623273B8F27}" type="slidenum">
              <a:rPr lang="en-US" altLang="zh-CN"/>
              <a:pPr/>
              <a:t>7</a:t>
            </a:fld>
            <a:endParaRPr lang="en-US" altLang="zh-CN"/>
          </a:p>
        </p:txBody>
      </p:sp>
      <p:sp>
        <p:nvSpPr>
          <p:cNvPr id="116738" name="Rectangle 2"/>
          <p:cNvSpPr>
            <a:spLocks noGrp="1" noChangeArrowheads="1"/>
          </p:cNvSpPr>
          <p:nvPr>
            <p:ph type="title" idx="4294967295"/>
          </p:nvPr>
        </p:nvSpPr>
        <p:spPr>
          <a:xfrm>
            <a:off x="381000" y="266700"/>
            <a:ext cx="8763000" cy="11049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altLang="en-US" sz="3600" smtClean="0">
                <a:solidFill>
                  <a:schemeClr val="tx1"/>
                </a:solidFill>
              </a:rPr>
              <a:t>ORSA/TIMS MERGER OBJECTIVES</a:t>
            </a:r>
          </a:p>
        </p:txBody>
      </p:sp>
      <p:sp>
        <p:nvSpPr>
          <p:cNvPr id="116739" name="Rectangle 3"/>
          <p:cNvSpPr>
            <a:spLocks noGrp="1" noChangeArrowheads="1"/>
          </p:cNvSpPr>
          <p:nvPr>
            <p:ph type="body" idx="4294967295"/>
          </p:nvPr>
        </p:nvSpPr>
        <p:spPr>
          <a:xfrm>
            <a:off x="1143000" y="1676400"/>
            <a:ext cx="8229600" cy="47545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nSpc>
                <a:spcPct val="125000"/>
              </a:lnSpc>
              <a:spcBef>
                <a:spcPct val="35000"/>
              </a:spcBef>
            </a:pPr>
            <a:r>
              <a:rPr lang="en-US" altLang="en-US" smtClean="0"/>
              <a:t>FIVE MAIN CATEGORIES</a:t>
            </a:r>
            <a:br>
              <a:rPr lang="en-US" altLang="en-US" smtClean="0"/>
            </a:br>
            <a:r>
              <a:rPr lang="en-US" altLang="en-US" smtClean="0"/>
              <a:t/>
            </a:r>
            <a:br>
              <a:rPr lang="en-US" altLang="en-US" smtClean="0"/>
            </a:br>
            <a:r>
              <a:rPr lang="en-US" altLang="en-US" sz="2800" smtClean="0">
                <a:solidFill>
                  <a:srgbClr val="FF3300"/>
                </a:solidFill>
              </a:rPr>
              <a:t>IMPROVE COST EFFICIENCY</a:t>
            </a:r>
            <a:r>
              <a:rPr lang="en-US" altLang="en-US" sz="2800" smtClean="0"/>
              <a:t/>
            </a:r>
            <a:br>
              <a:rPr lang="en-US" altLang="en-US" sz="2800" smtClean="0"/>
            </a:br>
            <a:r>
              <a:rPr lang="en-US" altLang="en-US" sz="2800" smtClean="0"/>
              <a:t>ENHANCE QUALITY OF PRODUCTS</a:t>
            </a:r>
            <a:br>
              <a:rPr lang="en-US" altLang="en-US" sz="2800" smtClean="0"/>
            </a:br>
            <a:r>
              <a:rPr lang="en-US" altLang="en-US" sz="2800" smtClean="0"/>
              <a:t>ESTABLISH STRONG EXTERNAL IMAGE</a:t>
            </a:r>
            <a:br>
              <a:rPr lang="en-US" altLang="en-US" sz="2800" smtClean="0"/>
            </a:br>
            <a:r>
              <a:rPr lang="en-US" altLang="en-US" sz="2800" smtClean="0"/>
              <a:t>MAINTAIN SCOPE/DIVERSITY OF FIELD</a:t>
            </a:r>
            <a:br>
              <a:rPr lang="en-US" altLang="en-US" sz="2800" smtClean="0"/>
            </a:br>
            <a:r>
              <a:rPr lang="en-US" altLang="en-US" sz="2800" smtClean="0"/>
              <a:t>IMPROVE OPERATIONS</a:t>
            </a:r>
            <a:r>
              <a:rPr lang="en-US" altLang="en-US" smtClean="0"/>
              <a:t> </a:t>
            </a:r>
            <a:br>
              <a:rPr lang="en-US" altLang="en-US" smtClean="0"/>
            </a:br>
            <a:endParaRPr lang="en-US" altLang="en-US" smtClean="0"/>
          </a:p>
        </p:txBody>
      </p:sp>
      <p:sp>
        <p:nvSpPr>
          <p:cNvPr id="116740" name="Line 4"/>
          <p:cNvSpPr>
            <a:spLocks noChangeShapeType="1"/>
          </p:cNvSpPr>
          <p:nvPr/>
        </p:nvSpPr>
        <p:spPr bwMode="auto">
          <a:xfrm flipH="1">
            <a:off x="533400" y="3200400"/>
            <a:ext cx="838200" cy="1143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1" name="Line 5"/>
          <p:cNvSpPr>
            <a:spLocks noChangeShapeType="1"/>
          </p:cNvSpPr>
          <p:nvPr/>
        </p:nvSpPr>
        <p:spPr bwMode="auto">
          <a:xfrm flipH="1">
            <a:off x="457200" y="3733800"/>
            <a:ext cx="914400" cy="685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2" name="Line 6"/>
          <p:cNvSpPr>
            <a:spLocks noChangeShapeType="1"/>
          </p:cNvSpPr>
          <p:nvPr/>
        </p:nvSpPr>
        <p:spPr bwMode="auto">
          <a:xfrm flipH="1">
            <a:off x="457200" y="4267200"/>
            <a:ext cx="914400" cy="76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3" name="Line 7"/>
          <p:cNvSpPr>
            <a:spLocks noChangeShapeType="1"/>
          </p:cNvSpPr>
          <p:nvPr/>
        </p:nvSpPr>
        <p:spPr bwMode="auto">
          <a:xfrm flipH="1" flipV="1">
            <a:off x="457200" y="4343400"/>
            <a:ext cx="91440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4" name="Line 8"/>
          <p:cNvSpPr>
            <a:spLocks noChangeShapeType="1"/>
          </p:cNvSpPr>
          <p:nvPr/>
        </p:nvSpPr>
        <p:spPr bwMode="auto">
          <a:xfrm flipH="1" flipV="1">
            <a:off x="533400" y="4343400"/>
            <a:ext cx="838200" cy="990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5" name="AutoShape 9"/>
          <p:cNvSpPr>
            <a:spLocks noChangeArrowheads="1"/>
          </p:cNvSpPr>
          <p:nvPr/>
        </p:nvSpPr>
        <p:spPr bwMode="auto">
          <a:xfrm>
            <a:off x="387350" y="4197350"/>
            <a:ext cx="292100" cy="215900"/>
          </a:xfrm>
          <a:prstGeom prst="triangle">
            <a:avLst>
              <a:gd name="adj" fmla="val 4999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6" name="Rectangle 10"/>
          <p:cNvSpPr>
            <a:spLocks noChangeArrowheads="1"/>
          </p:cNvSpPr>
          <p:nvPr/>
        </p:nvSpPr>
        <p:spPr bwMode="auto">
          <a:xfrm>
            <a:off x="1377950" y="3054350"/>
            <a:ext cx="6845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7" name="Rectangle 11"/>
          <p:cNvSpPr>
            <a:spLocks noChangeArrowheads="1"/>
          </p:cNvSpPr>
          <p:nvPr/>
        </p:nvSpPr>
        <p:spPr bwMode="auto">
          <a:xfrm>
            <a:off x="1377950" y="3587750"/>
            <a:ext cx="6845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8" name="Rectangle 12"/>
          <p:cNvSpPr>
            <a:spLocks noChangeArrowheads="1"/>
          </p:cNvSpPr>
          <p:nvPr/>
        </p:nvSpPr>
        <p:spPr bwMode="auto">
          <a:xfrm>
            <a:off x="1377950" y="4121150"/>
            <a:ext cx="6845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9" name="Rectangle 13"/>
          <p:cNvSpPr>
            <a:spLocks noChangeArrowheads="1"/>
          </p:cNvSpPr>
          <p:nvPr/>
        </p:nvSpPr>
        <p:spPr bwMode="auto">
          <a:xfrm>
            <a:off x="1377950" y="4654550"/>
            <a:ext cx="6845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50" name="Rectangle 14"/>
          <p:cNvSpPr>
            <a:spLocks noChangeArrowheads="1"/>
          </p:cNvSpPr>
          <p:nvPr/>
        </p:nvSpPr>
        <p:spPr bwMode="auto">
          <a:xfrm>
            <a:off x="1377950" y="5187950"/>
            <a:ext cx="6845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51" name="Text Box 15"/>
          <p:cNvSpPr txBox="1">
            <a:spLocks noChangeArrowheads="1"/>
          </p:cNvSpPr>
          <p:nvPr/>
        </p:nvSpPr>
        <p:spPr bwMode="auto">
          <a:xfrm>
            <a:off x="0" y="6096000"/>
            <a:ext cx="937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006600"/>
                </a:solidFill>
              </a:rPr>
              <a:t>Elicited stakeholders’ objectives &amp; combined them into 1 hierarchy</a:t>
            </a:r>
          </a:p>
        </p:txBody>
      </p:sp>
      <p:pic>
        <p:nvPicPr>
          <p:cNvPr id="17" name="Picture 16" descr="INFORMS® Online - Institute for Operations Research and the Management Sciences"/>
          <p:cNvPicPr/>
          <p:nvPr/>
        </p:nvPicPr>
        <p:blipFill>
          <a:blip r:embed="rId3">
            <a:extLst>
              <a:ext uri="{28A0092B-C50C-407E-A947-70E740481C1C}">
                <a14:useLocalDpi xmlns:a14="http://schemas.microsoft.com/office/drawing/2010/main" val="0"/>
              </a:ext>
            </a:extLst>
          </a:blip>
          <a:srcRect/>
          <a:stretch>
            <a:fillRect/>
          </a:stretch>
        </p:blipFill>
        <p:spPr bwMode="auto">
          <a:xfrm>
            <a:off x="7722524" y="0"/>
            <a:ext cx="1386840" cy="491836"/>
          </a:xfrm>
          <a:prstGeom prst="rect">
            <a:avLst/>
          </a:prstGeom>
          <a:noFill/>
          <a:ln>
            <a:noFill/>
          </a:ln>
        </p:spPr>
      </p:pic>
    </p:spTree>
    <p:extLst>
      <p:ext uri="{BB962C8B-B14F-4D97-AF65-F5344CB8AC3E}">
        <p14:creationId xmlns:p14="http://schemas.microsoft.com/office/powerpoint/2010/main" val="185854479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Grp="1" noChangeArrowheads="1"/>
          </p:cNvSpPr>
          <p:nvPr>
            <p:ph type="sldNum" sz="quarter" idx="11"/>
          </p:nvPr>
        </p:nvSpPr>
        <p:spPr>
          <a:xfrm>
            <a:off x="8464434" y="6457950"/>
            <a:ext cx="609600" cy="365125"/>
          </a:xfrm>
        </p:spPr>
        <p:txBody>
          <a:bodyPr/>
          <a:lstStyle/>
          <a:p>
            <a:fld id="{654031F6-3975-4378-8095-75A64F457EEF}" type="slidenum">
              <a:rPr lang="en-US" altLang="zh-CN"/>
              <a:pPr/>
              <a:t>8</a:t>
            </a:fld>
            <a:endParaRPr lang="en-US" altLang="zh-CN" dirty="0"/>
          </a:p>
        </p:txBody>
      </p:sp>
      <p:sp>
        <p:nvSpPr>
          <p:cNvPr id="118786" name="Rectangle 2"/>
          <p:cNvSpPr>
            <a:spLocks noGrp="1" noChangeArrowheads="1"/>
          </p:cNvSpPr>
          <p:nvPr>
            <p:ph type="title" idx="4294967295"/>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normAutofit fontScale="90000"/>
          </a:bodyPr>
          <a:lstStyle/>
          <a:p>
            <a:r>
              <a:rPr lang="en-US" altLang="en-US" sz="3600" smtClean="0">
                <a:solidFill>
                  <a:schemeClr val="tx1"/>
                </a:solidFill>
              </a:rPr>
              <a:t>ADD BRANCHES TO </a:t>
            </a:r>
            <a:br>
              <a:rPr lang="en-US" altLang="en-US" sz="3600" smtClean="0">
                <a:solidFill>
                  <a:schemeClr val="tx1"/>
                </a:solidFill>
              </a:rPr>
            </a:br>
            <a:r>
              <a:rPr lang="en-US" altLang="en-US" sz="3600" smtClean="0">
                <a:solidFill>
                  <a:schemeClr val="tx1"/>
                </a:solidFill>
              </a:rPr>
              <a:t>MAIN CATEGORIES</a:t>
            </a:r>
          </a:p>
        </p:txBody>
      </p:sp>
      <p:sp>
        <p:nvSpPr>
          <p:cNvPr id="118787" name="Rectangle 3"/>
          <p:cNvSpPr>
            <a:spLocks noChangeArrowheads="1"/>
          </p:cNvSpPr>
          <p:nvPr/>
        </p:nvSpPr>
        <p:spPr bwMode="auto">
          <a:xfrm>
            <a:off x="822325" y="1798638"/>
            <a:ext cx="8016875" cy="514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r>
              <a:rPr lang="en-US" altLang="en-US" sz="3200" dirty="0">
                <a:solidFill>
                  <a:srgbClr val="FF3300"/>
                </a:solidFill>
                <a:latin typeface="Times New Roman" pitchFamily="18" charset="0"/>
              </a:rPr>
              <a:t>IMPROVE COST EFFICIENCY</a:t>
            </a:r>
            <a:endParaRPr lang="en-US" altLang="en-US" sz="3200" dirty="0">
              <a:latin typeface="Times New Roman" pitchFamily="18" charset="0"/>
            </a:endParaRPr>
          </a:p>
          <a:p>
            <a:pPr eaLnBrk="0" hangingPunct="0"/>
            <a:endParaRPr lang="en-US" altLang="en-US" sz="2800" dirty="0">
              <a:latin typeface="Times New Roman" pitchFamily="18" charset="0"/>
            </a:endParaRPr>
          </a:p>
          <a:p>
            <a:pPr eaLnBrk="0" hangingPunct="0"/>
            <a:r>
              <a:rPr lang="en-US" altLang="en-US" sz="2800" dirty="0">
                <a:solidFill>
                  <a:srgbClr val="336600"/>
                </a:solidFill>
                <a:latin typeface="Times New Roman" pitchFamily="18" charset="0"/>
              </a:rPr>
              <a:t>MAINTAIN 	</a:t>
            </a:r>
            <a:r>
              <a:rPr lang="en-US" altLang="en-US" sz="2800" dirty="0">
                <a:solidFill>
                  <a:srgbClr val="3333FF"/>
                </a:solidFill>
                <a:latin typeface="Times New Roman" pitchFamily="18" charset="0"/>
              </a:rPr>
              <a:t>ALLOCATE WELL  </a:t>
            </a:r>
            <a:r>
              <a:rPr lang="en-US" altLang="en-US" sz="2800" dirty="0">
                <a:solidFill>
                  <a:schemeClr val="bg2"/>
                </a:solidFill>
                <a:latin typeface="Times New Roman" pitchFamily="18" charset="0"/>
              </a:rPr>
              <a:t>MAINTAIN</a:t>
            </a:r>
            <a:endParaRPr lang="en-US" altLang="en-US" sz="2800" dirty="0">
              <a:solidFill>
                <a:srgbClr val="336600"/>
              </a:solidFill>
              <a:latin typeface="Times New Roman" pitchFamily="18" charset="0"/>
            </a:endParaRPr>
          </a:p>
          <a:p>
            <a:pPr eaLnBrk="0" hangingPunct="0"/>
            <a:r>
              <a:rPr lang="en-US" altLang="en-US" sz="2800" dirty="0">
                <a:solidFill>
                  <a:srgbClr val="336600"/>
                </a:solidFill>
                <a:latin typeface="Times New Roman" pitchFamily="18" charset="0"/>
              </a:rPr>
              <a:t>EFFICIENT	           </a:t>
            </a:r>
            <a:r>
              <a:rPr lang="en-US" altLang="en-US" sz="2800" dirty="0">
                <a:solidFill>
                  <a:srgbClr val="3333FF"/>
                </a:solidFill>
                <a:latin typeface="Times New Roman" pitchFamily="18" charset="0"/>
              </a:rPr>
              <a:t>REVENUES AND     </a:t>
            </a:r>
            <a:r>
              <a:rPr lang="en-US" altLang="en-US" sz="2800" dirty="0">
                <a:solidFill>
                  <a:schemeClr val="bg2"/>
                </a:solidFill>
                <a:latin typeface="Times New Roman" pitchFamily="18" charset="0"/>
              </a:rPr>
              <a:t>EFFICIENT</a:t>
            </a:r>
            <a:br>
              <a:rPr lang="en-US" altLang="en-US" sz="2800" dirty="0">
                <a:solidFill>
                  <a:schemeClr val="bg2"/>
                </a:solidFill>
                <a:latin typeface="Times New Roman" pitchFamily="18" charset="0"/>
              </a:rPr>
            </a:br>
            <a:r>
              <a:rPr lang="en-US" altLang="en-US" sz="2800" dirty="0">
                <a:solidFill>
                  <a:srgbClr val="3F714E"/>
                </a:solidFill>
                <a:latin typeface="Times New Roman" pitchFamily="18" charset="0"/>
              </a:rPr>
              <a:t>U</a:t>
            </a:r>
            <a:r>
              <a:rPr lang="en-US" altLang="en-US" sz="2800" dirty="0">
                <a:solidFill>
                  <a:srgbClr val="336600"/>
                </a:solidFill>
                <a:latin typeface="Times New Roman" pitchFamily="18" charset="0"/>
              </a:rPr>
              <a:t>SE OF FUNDS        </a:t>
            </a:r>
            <a:r>
              <a:rPr lang="en-US" altLang="en-US" sz="2800" dirty="0">
                <a:solidFill>
                  <a:srgbClr val="3333FF"/>
                </a:solidFill>
                <a:latin typeface="Times New Roman" pitchFamily="18" charset="0"/>
              </a:rPr>
              <a:t>EXPENSES             </a:t>
            </a:r>
            <a:r>
              <a:rPr lang="en-US" altLang="en-US" sz="2800" dirty="0">
                <a:solidFill>
                  <a:schemeClr val="bg2"/>
                </a:solidFill>
                <a:latin typeface="Times New Roman" pitchFamily="18" charset="0"/>
              </a:rPr>
              <a:t>USE OF</a:t>
            </a:r>
            <a:endParaRPr lang="en-US" altLang="en-US" sz="2800" dirty="0">
              <a:solidFill>
                <a:srgbClr val="3333FF"/>
              </a:solidFill>
              <a:latin typeface="Times New Roman" pitchFamily="18" charset="0"/>
            </a:endParaRPr>
          </a:p>
          <a:p>
            <a:pPr eaLnBrk="0" hangingPunct="0"/>
            <a:r>
              <a:rPr lang="en-US" altLang="en-US" sz="2800" dirty="0">
                <a:solidFill>
                  <a:srgbClr val="336600"/>
                </a:solidFill>
                <a:latin typeface="Times New Roman" pitchFamily="18" charset="0"/>
              </a:rPr>
              <a:t>						         </a:t>
            </a:r>
            <a:r>
              <a:rPr lang="en-US" altLang="en-US" sz="2800" dirty="0">
                <a:solidFill>
                  <a:schemeClr val="bg2"/>
                </a:solidFill>
                <a:latin typeface="Times New Roman" pitchFamily="18" charset="0"/>
              </a:rPr>
              <a:t>TIME</a:t>
            </a:r>
          </a:p>
          <a:p>
            <a:pPr eaLnBrk="0" hangingPunct="0"/>
            <a:endParaRPr lang="en-US" altLang="en-US" sz="2800" dirty="0">
              <a:solidFill>
                <a:srgbClr val="336600"/>
              </a:solidFill>
              <a:latin typeface="Times New Roman" pitchFamily="18" charset="0"/>
            </a:endParaRPr>
          </a:p>
          <a:p>
            <a:pPr eaLnBrk="0" hangingPunct="0"/>
            <a:endParaRPr lang="en-US" altLang="en-US" sz="2800" dirty="0">
              <a:solidFill>
                <a:srgbClr val="336600"/>
              </a:solidFill>
              <a:latin typeface="Times New Roman" pitchFamily="18" charset="0"/>
            </a:endParaRPr>
          </a:p>
          <a:p>
            <a:pPr eaLnBrk="0" hangingPunct="0"/>
            <a:r>
              <a:rPr lang="en-US" altLang="en-US" sz="2400" dirty="0">
                <a:solidFill>
                  <a:srgbClr val="336600"/>
                </a:solidFill>
                <a:latin typeface="Times New Roman" pitchFamily="18" charset="0"/>
              </a:rPr>
              <a:t>  EXPLOIT         BALANCE DUES     REMOVE</a:t>
            </a:r>
            <a:endParaRPr lang="en-US" altLang="en-US" sz="2800" dirty="0">
              <a:solidFill>
                <a:srgbClr val="336600"/>
              </a:solidFill>
              <a:latin typeface="Times New Roman" pitchFamily="18" charset="0"/>
            </a:endParaRPr>
          </a:p>
          <a:p>
            <a:pPr eaLnBrk="0" hangingPunct="0"/>
            <a:r>
              <a:rPr lang="en-US" altLang="en-US" sz="2400" dirty="0">
                <a:solidFill>
                  <a:srgbClr val="336600"/>
                </a:solidFill>
                <a:latin typeface="Times New Roman" pitchFamily="18" charset="0"/>
              </a:rPr>
              <a:t>ECONOMIES     RATE &amp; FEE-          DOUBLED</a:t>
            </a:r>
          </a:p>
          <a:p>
            <a:pPr eaLnBrk="0" hangingPunct="0"/>
            <a:r>
              <a:rPr lang="en-US" altLang="en-US" sz="2400" dirty="0">
                <a:solidFill>
                  <a:srgbClr val="336600"/>
                </a:solidFill>
                <a:latin typeface="Times New Roman" pitchFamily="18" charset="0"/>
              </a:rPr>
              <a:t>OF SCALE         FOR-SERVICE</a:t>
            </a:r>
            <a:r>
              <a:rPr lang="en-US" altLang="en-US" sz="2800" dirty="0">
                <a:solidFill>
                  <a:srgbClr val="336600"/>
                </a:solidFill>
                <a:latin typeface="Times New Roman" pitchFamily="18" charset="0"/>
              </a:rPr>
              <a:t>           </a:t>
            </a:r>
            <a:r>
              <a:rPr lang="en-US" altLang="en-US" sz="2400" dirty="0">
                <a:solidFill>
                  <a:srgbClr val="336600"/>
                </a:solidFill>
                <a:latin typeface="Times New Roman" pitchFamily="18" charset="0"/>
              </a:rPr>
              <a:t>DUES</a:t>
            </a:r>
          </a:p>
          <a:p>
            <a:pPr eaLnBrk="0" hangingPunct="0"/>
            <a:r>
              <a:rPr lang="en-US" altLang="en-US" sz="2400" dirty="0">
                <a:solidFill>
                  <a:srgbClr val="336600"/>
                </a:solidFill>
                <a:latin typeface="Times New Roman" pitchFamily="18" charset="0"/>
              </a:rPr>
              <a:t>	</a:t>
            </a:r>
            <a:endParaRPr lang="en-US" altLang="en-US" sz="2800" dirty="0">
              <a:latin typeface="Times New Roman" pitchFamily="18" charset="0"/>
            </a:endParaRPr>
          </a:p>
        </p:txBody>
      </p:sp>
      <p:sp>
        <p:nvSpPr>
          <p:cNvPr id="118788" name="Line 4"/>
          <p:cNvSpPr>
            <a:spLocks noChangeShapeType="1"/>
          </p:cNvSpPr>
          <p:nvPr/>
        </p:nvSpPr>
        <p:spPr bwMode="auto">
          <a:xfrm>
            <a:off x="1981200" y="22860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89" name="Rectangle 5"/>
          <p:cNvSpPr>
            <a:spLocks noChangeArrowheads="1"/>
          </p:cNvSpPr>
          <p:nvPr/>
        </p:nvSpPr>
        <p:spPr bwMode="auto">
          <a:xfrm>
            <a:off x="844550" y="2673350"/>
            <a:ext cx="2654300" cy="173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0" name="Rectangle 6"/>
          <p:cNvSpPr>
            <a:spLocks noChangeArrowheads="1"/>
          </p:cNvSpPr>
          <p:nvPr/>
        </p:nvSpPr>
        <p:spPr bwMode="auto">
          <a:xfrm>
            <a:off x="3587750" y="2673350"/>
            <a:ext cx="3035300" cy="173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1" name="Rectangle 7"/>
          <p:cNvSpPr>
            <a:spLocks noChangeArrowheads="1"/>
          </p:cNvSpPr>
          <p:nvPr/>
        </p:nvSpPr>
        <p:spPr bwMode="auto">
          <a:xfrm>
            <a:off x="823768" y="1689100"/>
            <a:ext cx="7759700" cy="596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2" name="Rectangle 8"/>
          <p:cNvSpPr>
            <a:spLocks noChangeArrowheads="1"/>
          </p:cNvSpPr>
          <p:nvPr/>
        </p:nvSpPr>
        <p:spPr bwMode="auto">
          <a:xfrm>
            <a:off x="768350" y="5334000"/>
            <a:ext cx="2044700" cy="1130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3" name="Rectangle 9"/>
          <p:cNvSpPr>
            <a:spLocks noChangeArrowheads="1"/>
          </p:cNvSpPr>
          <p:nvPr/>
        </p:nvSpPr>
        <p:spPr bwMode="auto">
          <a:xfrm>
            <a:off x="2978150" y="5334000"/>
            <a:ext cx="2349500" cy="1130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4" name="Rectangle 10"/>
          <p:cNvSpPr>
            <a:spLocks noChangeArrowheads="1"/>
          </p:cNvSpPr>
          <p:nvPr/>
        </p:nvSpPr>
        <p:spPr bwMode="auto">
          <a:xfrm>
            <a:off x="5568950" y="5327650"/>
            <a:ext cx="1663700" cy="1130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5" name="Line 11"/>
          <p:cNvSpPr>
            <a:spLocks noChangeShapeType="1"/>
          </p:cNvSpPr>
          <p:nvPr/>
        </p:nvSpPr>
        <p:spPr bwMode="auto">
          <a:xfrm>
            <a:off x="4953000" y="22860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6" name="Line 12"/>
          <p:cNvSpPr>
            <a:spLocks noChangeShapeType="1"/>
          </p:cNvSpPr>
          <p:nvPr/>
        </p:nvSpPr>
        <p:spPr bwMode="auto">
          <a:xfrm>
            <a:off x="1447800" y="4419600"/>
            <a:ext cx="0" cy="908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7" name="Line 13"/>
          <p:cNvSpPr>
            <a:spLocks noChangeShapeType="1"/>
          </p:cNvSpPr>
          <p:nvPr/>
        </p:nvSpPr>
        <p:spPr bwMode="auto">
          <a:xfrm>
            <a:off x="2209800" y="4419600"/>
            <a:ext cx="1524000" cy="908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8" name="Line 14"/>
          <p:cNvSpPr>
            <a:spLocks noChangeShapeType="1"/>
          </p:cNvSpPr>
          <p:nvPr/>
        </p:nvSpPr>
        <p:spPr bwMode="auto">
          <a:xfrm>
            <a:off x="3124200" y="4419600"/>
            <a:ext cx="2667000" cy="908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9" name="Rectangle 15"/>
          <p:cNvSpPr>
            <a:spLocks noChangeArrowheads="1"/>
          </p:cNvSpPr>
          <p:nvPr/>
        </p:nvSpPr>
        <p:spPr bwMode="auto">
          <a:xfrm>
            <a:off x="6711950" y="2673350"/>
            <a:ext cx="1968500" cy="173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00" name="Line 16"/>
          <p:cNvSpPr>
            <a:spLocks noChangeShapeType="1"/>
          </p:cNvSpPr>
          <p:nvPr/>
        </p:nvSpPr>
        <p:spPr bwMode="auto">
          <a:xfrm>
            <a:off x="7467600" y="22860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8" name="Picture 17" descr="INFORMS® Online - Institute for Operations Research and the Management Sciences"/>
          <p:cNvPicPr/>
          <p:nvPr/>
        </p:nvPicPr>
        <p:blipFill>
          <a:blip r:embed="rId2">
            <a:extLst>
              <a:ext uri="{28A0092B-C50C-407E-A947-70E740481C1C}">
                <a14:useLocalDpi xmlns:a14="http://schemas.microsoft.com/office/drawing/2010/main" val="0"/>
              </a:ext>
            </a:extLst>
          </a:blip>
          <a:srcRect/>
          <a:stretch>
            <a:fillRect/>
          </a:stretch>
        </p:blipFill>
        <p:spPr bwMode="auto">
          <a:xfrm>
            <a:off x="7743305" y="0"/>
            <a:ext cx="1386840" cy="491836"/>
          </a:xfrm>
          <a:prstGeom prst="rect">
            <a:avLst/>
          </a:prstGeom>
          <a:noFill/>
          <a:ln>
            <a:noFill/>
          </a:ln>
        </p:spPr>
      </p:pic>
    </p:spTree>
    <p:extLst>
      <p:ext uri="{BB962C8B-B14F-4D97-AF65-F5344CB8AC3E}">
        <p14:creationId xmlns:p14="http://schemas.microsoft.com/office/powerpoint/2010/main" val="722201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a:xfrm>
            <a:off x="8229600" y="6400800"/>
            <a:ext cx="838200" cy="365125"/>
          </a:xfrm>
        </p:spPr>
        <p:txBody>
          <a:bodyPr/>
          <a:lstStyle/>
          <a:p>
            <a:fld id="{7EFA32A8-786E-4ACD-9AD5-29D2E314C2D7}" type="slidenum">
              <a:rPr lang="en-US" altLang="zh-CN"/>
              <a:pPr/>
              <a:t>9</a:t>
            </a:fld>
            <a:endParaRPr lang="en-US" altLang="zh-CN" dirty="0"/>
          </a:p>
        </p:txBody>
      </p:sp>
      <p:sp>
        <p:nvSpPr>
          <p:cNvPr id="120834" name="Rectangle 2"/>
          <p:cNvSpPr>
            <a:spLocks noGrp="1" noChangeArrowheads="1"/>
          </p:cNvSpPr>
          <p:nvPr>
            <p:ph type="title" idx="4294967295"/>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altLang="en-US" smtClean="0">
                <a:solidFill>
                  <a:srgbClr val="3333FF"/>
                </a:solidFill>
              </a:rPr>
              <a:t>VALUE RATING SCALE</a:t>
            </a:r>
          </a:p>
        </p:txBody>
      </p:sp>
      <p:sp>
        <p:nvSpPr>
          <p:cNvPr id="120835" name="Rectangle 3"/>
          <p:cNvSpPr>
            <a:spLocks noGrp="1" noChangeArrowheads="1"/>
          </p:cNvSpPr>
          <p:nvPr>
            <p:ph type="body" idx="4294967295"/>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ormAutofit/>
          </a:bodyPr>
          <a:lstStyle/>
          <a:p>
            <a:pPr marL="0" indent="0">
              <a:buNone/>
            </a:pPr>
            <a:r>
              <a:rPr lang="en-US" altLang="en-US" dirty="0" smtClean="0"/>
              <a:t>2:  SEEN BY </a:t>
            </a:r>
            <a:r>
              <a:rPr lang="en-US" altLang="en-US" dirty="0" smtClean="0">
                <a:solidFill>
                  <a:srgbClr val="FF0000"/>
                </a:solidFill>
              </a:rPr>
              <a:t>AVERAGE MEMBER </a:t>
            </a:r>
            <a:r>
              <a:rPr lang="en-US" altLang="en-US" dirty="0" smtClean="0"/>
              <a:t>AS </a:t>
            </a:r>
            <a:r>
              <a:rPr lang="en-US" altLang="en-US" dirty="0" smtClean="0">
                <a:solidFill>
                  <a:srgbClr val="FF0000"/>
                </a:solidFill>
              </a:rPr>
              <a:t>IMPROVED</a:t>
            </a:r>
          </a:p>
          <a:p>
            <a:pPr marL="0" indent="0">
              <a:buNone/>
            </a:pPr>
            <a:r>
              <a:rPr lang="en-US" altLang="en-US" dirty="0" smtClean="0"/>
              <a:t>1:  SEEN BY </a:t>
            </a:r>
            <a:r>
              <a:rPr lang="en-US" altLang="en-US" dirty="0" smtClean="0">
                <a:solidFill>
                  <a:srgbClr val="FF0000"/>
                </a:solidFill>
              </a:rPr>
              <a:t>OFFICERS</a:t>
            </a:r>
            <a:r>
              <a:rPr lang="en-US" altLang="en-US" dirty="0" smtClean="0"/>
              <a:t> AS </a:t>
            </a:r>
            <a:r>
              <a:rPr lang="en-US" altLang="en-US" dirty="0" smtClean="0">
                <a:solidFill>
                  <a:srgbClr val="FF0000"/>
                </a:solidFill>
              </a:rPr>
              <a:t>IMPROVED</a:t>
            </a:r>
            <a:r>
              <a:rPr lang="en-US" altLang="en-US" dirty="0" smtClean="0"/>
              <a:t/>
            </a:r>
            <a:br>
              <a:rPr lang="en-US" altLang="en-US" dirty="0" smtClean="0"/>
            </a:br>
            <a:r>
              <a:rPr lang="en-US" altLang="en-US" dirty="0" smtClean="0"/>
              <a:t>      BUT NOT BY AVERAGE MEMBER</a:t>
            </a:r>
          </a:p>
          <a:p>
            <a:pPr marL="0" indent="0">
              <a:buNone/>
            </a:pPr>
            <a:r>
              <a:rPr lang="en-US" altLang="en-US" dirty="0" smtClean="0"/>
              <a:t>0:  </a:t>
            </a:r>
            <a:r>
              <a:rPr lang="en-US" altLang="en-US" dirty="0" smtClean="0">
                <a:solidFill>
                  <a:srgbClr val="FF0000"/>
                </a:solidFill>
              </a:rPr>
              <a:t>NO CHANGE</a:t>
            </a:r>
          </a:p>
          <a:p>
            <a:pPr marL="0" indent="0">
              <a:buNone/>
            </a:pPr>
            <a:r>
              <a:rPr lang="en-US" altLang="en-US" dirty="0" smtClean="0"/>
              <a:t>-1:  SEEN BY </a:t>
            </a:r>
            <a:r>
              <a:rPr lang="en-US" altLang="en-US" dirty="0" smtClean="0">
                <a:solidFill>
                  <a:srgbClr val="FF0000"/>
                </a:solidFill>
              </a:rPr>
              <a:t>OFFICERS</a:t>
            </a:r>
            <a:r>
              <a:rPr lang="en-US" altLang="en-US" dirty="0" smtClean="0"/>
              <a:t> AS </a:t>
            </a:r>
            <a:r>
              <a:rPr lang="en-US" altLang="en-US" dirty="0" smtClean="0">
                <a:solidFill>
                  <a:srgbClr val="FF0000"/>
                </a:solidFill>
              </a:rPr>
              <a:t>WORSE</a:t>
            </a:r>
          </a:p>
          <a:p>
            <a:pPr marL="0" indent="0">
              <a:buNone/>
            </a:pPr>
            <a:r>
              <a:rPr lang="en-US" altLang="en-US" dirty="0" smtClean="0"/>
              <a:t>-2:  SEEN BY </a:t>
            </a:r>
            <a:r>
              <a:rPr lang="en-US" altLang="en-US" dirty="0" smtClean="0">
                <a:solidFill>
                  <a:srgbClr val="FF0000"/>
                </a:solidFill>
              </a:rPr>
              <a:t>AVERAGE MEMBER </a:t>
            </a:r>
            <a:r>
              <a:rPr lang="en-US" altLang="en-US" dirty="0" smtClean="0"/>
              <a:t>AS </a:t>
            </a:r>
            <a:r>
              <a:rPr lang="en-US" altLang="en-US" dirty="0" smtClean="0">
                <a:solidFill>
                  <a:srgbClr val="FF0000"/>
                </a:solidFill>
              </a:rPr>
              <a:t>WORSE</a:t>
            </a:r>
            <a:r>
              <a:rPr lang="en-US" altLang="en-US" dirty="0" smtClean="0"/>
              <a:t/>
            </a:r>
            <a:br>
              <a:rPr lang="en-US" altLang="en-US" dirty="0" smtClean="0"/>
            </a:br>
            <a:r>
              <a:rPr lang="en-US" altLang="en-US" dirty="0" smtClean="0"/>
              <a:t/>
            </a:r>
            <a:br>
              <a:rPr lang="en-US" altLang="en-US" dirty="0" smtClean="0"/>
            </a:br>
            <a:endParaRPr lang="en-US" altLang="en-US" dirty="0" smtClean="0"/>
          </a:p>
        </p:txBody>
      </p:sp>
      <p:pic>
        <p:nvPicPr>
          <p:cNvPr id="5" name="Picture 4" descr="INFORMS® Online - Institute for Operations Research and the Management Sciences"/>
          <p:cNvPicPr/>
          <p:nvPr/>
        </p:nvPicPr>
        <p:blipFill>
          <a:blip r:embed="rId3">
            <a:extLst>
              <a:ext uri="{28A0092B-C50C-407E-A947-70E740481C1C}">
                <a14:useLocalDpi xmlns:a14="http://schemas.microsoft.com/office/drawing/2010/main" val="0"/>
              </a:ext>
            </a:extLst>
          </a:blip>
          <a:srcRect/>
          <a:stretch>
            <a:fillRect/>
          </a:stretch>
        </p:blipFill>
        <p:spPr bwMode="auto">
          <a:xfrm>
            <a:off x="7757160" y="-10391"/>
            <a:ext cx="1386840" cy="491836"/>
          </a:xfrm>
          <a:prstGeom prst="rect">
            <a:avLst/>
          </a:prstGeom>
          <a:noFill/>
          <a:ln>
            <a:noFill/>
          </a:ln>
        </p:spPr>
      </p:pic>
    </p:spTree>
    <p:extLst>
      <p:ext uri="{BB962C8B-B14F-4D97-AF65-F5344CB8AC3E}">
        <p14:creationId xmlns:p14="http://schemas.microsoft.com/office/powerpoint/2010/main" val="256681463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TotalTime>
  <Words>2590</Words>
  <Application>Microsoft Office PowerPoint</Application>
  <PresentationFormat>On-screen Show (4:3)</PresentationFormat>
  <Paragraphs>699</Paragraphs>
  <Slides>66</Slides>
  <Notes>6</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66</vt:i4>
      </vt:variant>
    </vt:vector>
  </HeadingPairs>
  <TitlesOfParts>
    <vt:vector size="72" baseType="lpstr">
      <vt:lpstr>Office Theme</vt:lpstr>
      <vt:lpstr>Clip</vt:lpstr>
      <vt:lpstr>Document</vt:lpstr>
      <vt:lpstr>Worksheet</vt:lpstr>
      <vt:lpstr>Chart</vt:lpstr>
      <vt:lpstr>MS Org Chart</vt:lpstr>
      <vt:lpstr>TEACHING MULTI-OBJECTIVE MULTI-STAKEHOLDER DECISION MODELING WITH CASES      L. Robin Keller*, Jay Simon** *    University of California, Irvine, USA       President, INFORMS (INFORMS.org) **  Defense Resources Management Institute, USA   </vt:lpstr>
      <vt:lpstr>PowerPoint Presentation</vt:lpstr>
      <vt:lpstr>Keeney’s Personal Objectives </vt:lpstr>
      <vt:lpstr>MULTIPLE OBJECTIVE DECISIONS UNDER CERTAINTY  </vt:lpstr>
      <vt:lpstr>MERGER DECISION </vt:lpstr>
      <vt:lpstr>ORSA/TIMS COOPERATION ALTERNATIVES</vt:lpstr>
      <vt:lpstr>ORSA/TIMS MERGER OBJECTIVES</vt:lpstr>
      <vt:lpstr>ADD BRANCHES TO  MAIN CATEGORIES</vt:lpstr>
      <vt:lpstr>VALUE RATING SCALE</vt:lpstr>
      <vt:lpstr>INTERPRETATION OF  “MEASURABLE” VALUE RATINGS</vt:lpstr>
      <vt:lpstr>JUDGED VALUE RATING SCORES</vt:lpstr>
      <vt:lpstr>WEIGHTS FOR OBJECTIVES</vt:lpstr>
      <vt:lpstr>  </vt:lpstr>
      <vt:lpstr>COMPUTE WEIGHTED AVERAGE OF  VALUE RATINGS</vt:lpstr>
      <vt:lpstr>PowerPoint Presentation</vt:lpstr>
      <vt:lpstr>RESULTS</vt:lpstr>
      <vt:lpstr>OUTCOME</vt:lpstr>
      <vt:lpstr>Perspectives of Multiple Stakeholders  can help…</vt:lpstr>
      <vt:lpstr>Multiple-Stakeholder Decision Making                  The StarKist Tuna Fishing Decision </vt:lpstr>
      <vt:lpstr>Problem: Purse seine nets from boats can catch dolphins along with tuna fish image source http://www.crownprince.com/nets-tuna.htm</vt:lpstr>
      <vt:lpstr>PowerPoint Presentation</vt:lpstr>
      <vt:lpstr>PowerPoint Presentation</vt:lpstr>
      <vt:lpstr>PowerPoint Presentation</vt:lpstr>
      <vt:lpstr>PowerPoint Presentation</vt:lpstr>
      <vt:lpstr>Home Depot Case</vt:lpstr>
      <vt:lpstr>Background</vt:lpstr>
      <vt:lpstr>Background</vt:lpstr>
      <vt:lpstr>Home Depot Case</vt:lpstr>
      <vt:lpstr>Case Instructions</vt:lpstr>
      <vt:lpstr>Spreadsheet Structure for Each Stakeholder</vt:lpstr>
      <vt:lpstr>Identify group’s objectives</vt:lpstr>
      <vt:lpstr>PowerPoint Presentation</vt:lpstr>
      <vt:lpstr>  Home Depot in San Juan Capistrano?</vt:lpstr>
      <vt:lpstr>Moving Sliders on Weights  Dynamically Changes Graph</vt:lpstr>
      <vt:lpstr>Moving Sliders on Weights  Dynamically Changes Graph</vt:lpstr>
      <vt:lpstr>Case Discussion</vt:lpstr>
      <vt:lpstr>  What do you think:   Yes or No?</vt:lpstr>
      <vt:lpstr>Example Home Depot Case Perspectives     </vt:lpstr>
      <vt:lpstr>Each Alternative from Different Stakeholders’ Viewpoints </vt:lpstr>
      <vt:lpstr>Each Stakeholder’s View of  Different Alternatives</vt:lpstr>
      <vt:lpstr>Appendix 1. Hospital capital budgets  Don Kleinmuntz, former INFORMS President (now at Univ. of Notre Dame) (http://mendoza.nd.edu/research-and-faculty/directory/don-kleinmuntz/)   started  Strata Decision Technology (http://www.stratadecision.com/ )  to create Excel-based (or bigger database) software  to aid hospital administrators in capital budgeting  (choosing a set of expensive projects to fund),  w/ an additive multiple attribute measurable value function + linear programming (Excel Solver or LINDO for knapsack problem)    Their original capital budgeting software was StrataCap ,  new product is (cloud-based) Strata Jazz   http://www.stratadecision.com/our-solutions/capital-and-equipment  Video, in 1 out of 5 US hospitals:  http://www.stratadecision.com/our-company/our-history    </vt:lpstr>
      <vt:lpstr> </vt:lpstr>
      <vt:lpstr> </vt:lpstr>
      <vt:lpstr>   Appendix 2. Planning for potassium iodide (KI) distribution for thyroid risk from radioactive iodine exposure  Evaluate plans for distribution of potassium iodide (KI) to protect against thyroid cancer, when there will be radioactive iodine exposure as a result of an incident at a U.S. nuclear power plant.   The types of KI distribution plans include the following: • Predistribute to households, schools,hospitals, etc.  —Via mail  —Via voluntary pickup • Stockpile at evacuation reception centers • Do not predistribute   T. Feng, L. R. Keller, “A Multiple-Objective Decision Analysis for Terrorism Protection: Potassium Iodide Distribution in Nuclear Incidents”, Decision Analysis, (June 2006), 3 (2): 76-93. http://pubsonline.informs.org/doi/abs/10.1287/deca.1060.0072 (supplement has Excel file)  Much of this material is at http://faculty.sites.uci.edu/lrkeller/classes/   Based on book: http://www.nap.edu/catalog/10868/distribution-and-administration-of-potassium-iodide-in-the-event-of-a-nuclear-incident      </vt:lpstr>
      <vt:lpstr>                        KI study Objectives  Minimize Radioactive Iodine Risk To Thyroid  Maximize KI Availability  Optimize Ability To Take KI On Time  Minimize Harm From Inappropriate KI Administration Minimize Harm From Other Aspects Of Incident  KI Procedures Don’t Impede Evacuation  Avert Mortality/Morbidity From Radiation Or Accidents Minimize Panic/Anxiety Due To KI Procedures KI Procedures’ Resource Use Not Excessive Simple KI Procedures Before/During Incident Educate Public To Respond To Incidents</vt:lpstr>
      <vt:lpstr>Appendix 3. Biological  Biological clock multi-objective utility model with  weights on objectives changing over time (maximizing family life quality, social life quality, career life quality)     CAREER WOMEN MIGHT WANT TO HAVE CHILDREN ASAP LiveScience, Nov. 9, 2007 -- A new mathematical model developed by professor  Ralph Keeney and doctoral student Dinah Vernik of Duke's Fuqua School of Business could help women decide the optimal time in their lives to have kids…  http://www.livescience.com/health/071109-women-children.html    Video of authors talking about paper: https://www.youtube.com/watch?v=mZxXf1W6FxM  “Analysis of the Biological Clock Decision”, RL Keeney, D Vernik, http://dx.doi.org/10.1287/deca.1070.0094  2007 , 4(3), 114 - 135 (supplement has the Excel file and a user guide)  </vt:lpstr>
      <vt:lpstr>  Appendix 4. Multi-objective Prostate Cancer Treatment Choice  Jay Simon worked for a firm that had a prostate cancer decision analysis website to help potential patients make their treatment decision.   Side effects reduce quality of life score multiplicatively  Survival from prostate cancer without impotence or incontinence = 90  Survival from prostate cancer with incontinence = 90(80%) =72  Survival from prostate cancer with impotence = 90(60%) = 54  Survival from prostate cancer with impotence and incontinence = 90(80%)(60%) = 43.2  (new site, with more focus on info. :  http://www.prostatesmart.info/)    “Decision Making with Prostate Cancer: A Multiple-Objective Model with Uncertainty”, Jay Simon, 2009  39(3), 218 - 227, http://pubsonline.informs.org/doi/abs/10.1287/inte.1080.0406 </vt:lpstr>
      <vt:lpstr>Appendix 5.  Andy Grove’s Prostate Cancer</vt:lpstr>
      <vt:lpstr>Andy Grove’s Prostate Cancer</vt:lpstr>
      <vt:lpstr>Andy Grove’s Prostate Cancer</vt:lpstr>
      <vt:lpstr>PowerPoint Presentation</vt:lpstr>
      <vt:lpstr>PowerPoint Presentation</vt:lpstr>
      <vt:lpstr>PowerPoint Presentation</vt:lpstr>
      <vt:lpstr>Keeney’s Professional Objectives </vt:lpstr>
      <vt:lpstr>Objectives for Keeney’s son’s name</vt:lpstr>
      <vt:lpstr> </vt:lpstr>
      <vt:lpstr> </vt:lpstr>
      <vt:lpstr>Methodology</vt:lpstr>
      <vt:lpstr>Teaching Notes: Skills Students Can Learn</vt:lpstr>
      <vt:lpstr>Teaching Notes: Skills Students Can Learn</vt:lpstr>
      <vt:lpstr>Teaching Notes:  Typical Student Questions &amp; Errors</vt:lpstr>
      <vt:lpstr>Case Objectives and Pedagogical Benefits</vt:lpstr>
      <vt:lpstr>Stakeholders</vt:lpstr>
      <vt:lpstr>PowerPoint Presentation</vt:lpstr>
      <vt:lpstr>PowerPoint Presentation</vt:lpstr>
      <vt:lpstr>PowerPoint Presentation</vt:lpstr>
    </vt:vector>
  </TitlesOfParts>
  <Company>UC Irvine | Paul Merage School of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MULTI-OBJECTIVE MULTI-STAKEHOLDER DECISION MODELING WITH CASES   L. Robin Keller*, Jay Simon**   *    University of California, Irvine, USA **  Defense Resources Management Institute, USA</dc:title>
  <dc:creator>Robin Keller</dc:creator>
  <cp:lastModifiedBy>Robin Keller</cp:lastModifiedBy>
  <cp:revision>62</cp:revision>
  <cp:lastPrinted>2015-03-03T00:58:52Z</cp:lastPrinted>
  <dcterms:created xsi:type="dcterms:W3CDTF">2015-02-28T06:10:45Z</dcterms:created>
  <dcterms:modified xsi:type="dcterms:W3CDTF">2015-03-03T01:00:31Z</dcterms:modified>
</cp:coreProperties>
</file>