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258" r:id="rId3"/>
    <p:sldId id="259" r:id="rId4"/>
    <p:sldId id="303" r:id="rId5"/>
    <p:sldId id="261" r:id="rId6"/>
    <p:sldId id="260" r:id="rId7"/>
    <p:sldId id="263" r:id="rId8"/>
    <p:sldId id="264" r:id="rId9"/>
    <p:sldId id="262" r:id="rId10"/>
    <p:sldId id="265" r:id="rId11"/>
    <p:sldId id="266" r:id="rId12"/>
    <p:sldId id="267" r:id="rId13"/>
    <p:sldId id="296" r:id="rId14"/>
    <p:sldId id="284" r:id="rId15"/>
    <p:sldId id="293" r:id="rId16"/>
    <p:sldId id="292" r:id="rId17"/>
    <p:sldId id="294" r:id="rId18"/>
    <p:sldId id="269" r:id="rId19"/>
    <p:sldId id="295" r:id="rId20"/>
    <p:sldId id="270" r:id="rId21"/>
    <p:sldId id="271" r:id="rId22"/>
    <p:sldId id="286" r:id="rId23"/>
    <p:sldId id="272" r:id="rId24"/>
    <p:sldId id="273" r:id="rId25"/>
    <p:sldId id="274" r:id="rId26"/>
    <p:sldId id="275" r:id="rId27"/>
    <p:sldId id="276" r:id="rId28"/>
    <p:sldId id="277" r:id="rId29"/>
    <p:sldId id="278" r:id="rId30"/>
    <p:sldId id="279" r:id="rId31"/>
    <p:sldId id="280" r:id="rId32"/>
    <p:sldId id="281" r:id="rId33"/>
    <p:sldId id="298" r:id="rId34"/>
    <p:sldId id="256" r:id="rId35"/>
    <p:sldId id="285" r:id="rId36"/>
    <p:sldId id="299" r:id="rId37"/>
    <p:sldId id="287" r:id="rId38"/>
    <p:sldId id="288" r:id="rId39"/>
    <p:sldId id="300" r:id="rId40"/>
    <p:sldId id="301" r:id="rId41"/>
    <p:sldId id="302" r:id="rId42"/>
    <p:sldId id="282" r:id="rId43"/>
    <p:sldId id="283"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8" d="100"/>
          <a:sy n="88" d="100"/>
        </p:scale>
        <p:origin x="-2674" y="-797"/>
      </p:cViewPr>
      <p:guideLst>
        <p:guide orient="horz" pos="2160"/>
        <p:guide pos="2880"/>
      </p:guideLst>
    </p:cSldViewPr>
  </p:slideViewPr>
  <p:notesTextViewPr>
    <p:cViewPr>
      <p:scale>
        <a:sx n="1" d="1"/>
        <a:sy n="1" d="1"/>
      </p:scale>
      <p:origin x="0" y="0"/>
    </p:cViewPr>
  </p:notesTextViewPr>
  <p:sorterViewPr>
    <p:cViewPr>
      <p:scale>
        <a:sx n="100" d="100"/>
        <a:sy n="100" d="100"/>
      </p:scale>
      <p:origin x="0" y="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R\Dropbox\markov\paper\V1%208-28%20Cancer%20paper%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R\Dropbox\markov\paper\V1%208-28%20Cancer%20paper%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chemo only</c:v>
          </c:tx>
          <c:invertIfNegative val="0"/>
          <c:cat>
            <c:strRef>
              <c:f>Sheet1!$A$1:$A$5</c:f>
              <c:strCache>
                <c:ptCount val="5"/>
                <c:pt idx="0">
                  <c:v>respond</c:v>
                </c:pt>
                <c:pt idx="1">
                  <c:v>Progress </c:v>
                </c:pt>
                <c:pt idx="2">
                  <c:v>Limited complications</c:v>
                </c:pt>
                <c:pt idx="3">
                  <c:v>Severe complications</c:v>
                </c:pt>
                <c:pt idx="4">
                  <c:v>Die</c:v>
                </c:pt>
              </c:strCache>
            </c:strRef>
          </c:cat>
          <c:val>
            <c:numRef>
              <c:f>Sheet1!$B$1:$B$5</c:f>
              <c:numCache>
                <c:formatCode>General</c:formatCode>
                <c:ptCount val="5"/>
                <c:pt idx="0">
                  <c:v>524</c:v>
                </c:pt>
                <c:pt idx="1">
                  <c:v>262</c:v>
                </c:pt>
                <c:pt idx="2">
                  <c:v>809</c:v>
                </c:pt>
                <c:pt idx="3">
                  <c:v>4076</c:v>
                </c:pt>
                <c:pt idx="4">
                  <c:v>0</c:v>
                </c:pt>
              </c:numCache>
            </c:numRef>
          </c:val>
        </c:ser>
        <c:ser>
          <c:idx val="1"/>
          <c:order val="1"/>
          <c:tx>
            <c:v>chemo+beva</c:v>
          </c:tx>
          <c:invertIfNegative val="0"/>
          <c:cat>
            <c:strRef>
              <c:f>Sheet1!$A$1:$A$5</c:f>
              <c:strCache>
                <c:ptCount val="5"/>
                <c:pt idx="0">
                  <c:v>respond</c:v>
                </c:pt>
                <c:pt idx="1">
                  <c:v>Progress </c:v>
                </c:pt>
                <c:pt idx="2">
                  <c:v>Limited complications</c:v>
                </c:pt>
                <c:pt idx="3">
                  <c:v>Severe complications</c:v>
                </c:pt>
                <c:pt idx="4">
                  <c:v>Die</c:v>
                </c:pt>
              </c:strCache>
            </c:strRef>
          </c:cat>
          <c:val>
            <c:numRef>
              <c:f>Sheet1!$C$1:$C$5</c:f>
              <c:numCache>
                <c:formatCode>General</c:formatCode>
                <c:ptCount val="5"/>
                <c:pt idx="0">
                  <c:v>7540</c:v>
                </c:pt>
                <c:pt idx="1">
                  <c:v>262</c:v>
                </c:pt>
                <c:pt idx="2">
                  <c:v>7825</c:v>
                </c:pt>
                <c:pt idx="3">
                  <c:v>4249</c:v>
                </c:pt>
                <c:pt idx="4">
                  <c:v>0</c:v>
                </c:pt>
              </c:numCache>
            </c:numRef>
          </c:val>
        </c:ser>
        <c:dLbls>
          <c:showLegendKey val="0"/>
          <c:showVal val="0"/>
          <c:showCatName val="0"/>
          <c:showSerName val="0"/>
          <c:showPercent val="0"/>
          <c:showBubbleSize val="0"/>
        </c:dLbls>
        <c:gapWidth val="150"/>
        <c:axId val="48423680"/>
        <c:axId val="48425216"/>
      </c:barChart>
      <c:catAx>
        <c:axId val="48423680"/>
        <c:scaling>
          <c:orientation val="minMax"/>
        </c:scaling>
        <c:delete val="0"/>
        <c:axPos val="b"/>
        <c:numFmt formatCode="General" sourceLinked="0"/>
        <c:majorTickMark val="out"/>
        <c:minorTickMark val="none"/>
        <c:tickLblPos val="nextTo"/>
        <c:crossAx val="48425216"/>
        <c:crosses val="autoZero"/>
        <c:auto val="1"/>
        <c:lblAlgn val="ctr"/>
        <c:lblOffset val="100"/>
        <c:noMultiLvlLbl val="0"/>
      </c:catAx>
      <c:valAx>
        <c:axId val="48425216"/>
        <c:scaling>
          <c:orientation val="minMax"/>
        </c:scaling>
        <c:delete val="0"/>
        <c:axPos val="l"/>
        <c:majorGridlines/>
        <c:numFmt formatCode="General" sourceLinked="1"/>
        <c:majorTickMark val="out"/>
        <c:minorTickMark val="none"/>
        <c:tickLblPos val="nextTo"/>
        <c:crossAx val="484236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Costs vs. Overall Survival Months of </a:t>
            </a:r>
          </a:p>
          <a:p>
            <a:pPr>
              <a:defRPr/>
            </a:pPr>
            <a:r>
              <a:rPr lang="en-US" sz="2000" dirty="0"/>
              <a:t>Two Treatments </a:t>
            </a:r>
          </a:p>
        </c:rich>
      </c:tx>
      <c:layout/>
      <c:overlay val="0"/>
    </c:title>
    <c:autoTitleDeleted val="0"/>
    <c:plotArea>
      <c:layout/>
      <c:scatterChart>
        <c:scatterStyle val="lineMarker"/>
        <c:varyColors val="0"/>
        <c:ser>
          <c:idx val="0"/>
          <c:order val="0"/>
          <c:tx>
            <c:strRef>
              <c:f>'Fig. 3 Cost Effectiveness '!$A$3</c:f>
              <c:strCache>
                <c:ptCount val="1"/>
                <c:pt idx="0">
                  <c:v>Cost</c:v>
                </c:pt>
              </c:strCache>
            </c:strRef>
          </c:tx>
          <c:spPr>
            <a:ln cap="sq" cmpd="sng">
              <a:solidFill>
                <a:schemeClr val="tx1"/>
              </a:solidFill>
              <a:prstDash val="solid"/>
            </a:ln>
          </c:spPr>
          <c:marker>
            <c:symbol val="circle"/>
            <c:size val="7"/>
            <c:spPr>
              <a:solidFill>
                <a:schemeClr val="tx1"/>
              </a:solidFill>
            </c:spPr>
          </c:marker>
          <c:dLbls>
            <c:dLbl>
              <c:idx val="0"/>
              <c:layout>
                <c:manualLayout>
                  <c:x val="-0.11967508869083665"/>
                  <c:y val="-9.3907243797746974E-3"/>
                </c:manualLayout>
              </c:layout>
              <c:numFmt formatCode="&quot;$&quot;#,##0" sourceLinked="0"/>
              <c:spPr/>
              <c:txPr>
                <a:bodyPr/>
                <a:lstStyle/>
                <a:p>
                  <a:pPr>
                    <a:defRPr sz="1400">
                      <a:solidFill>
                        <a:srgbClr val="00B0F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7160742901280829E-3"/>
                  <c:y val="-3.3524904214559385E-2"/>
                </c:manualLayout>
              </c:layout>
              <c:tx>
                <c:rich>
                  <a:bodyPr/>
                  <a:lstStyle/>
                  <a:p>
                    <a:pPr>
                      <a:defRPr sz="1400">
                        <a:solidFill>
                          <a:srgbClr val="00B0F0"/>
                        </a:solidFill>
                      </a:defRPr>
                    </a:pPr>
                    <a:r>
                      <a:rPr lang="en-US" sz="1400" dirty="0">
                        <a:solidFill>
                          <a:srgbClr val="FF0000"/>
                        </a:solidFill>
                      </a:rPr>
                      <a:t>$79,099</a:t>
                    </a:r>
                    <a:endParaRPr lang="en-US" dirty="0">
                      <a:solidFill>
                        <a:srgbClr val="FF0000"/>
                      </a:solidFill>
                    </a:endParaRPr>
                  </a:p>
                </c:rich>
              </c:tx>
              <c:numFmt formatCode="&quot;$&quot;#,##0" sourceLinked="0"/>
              <c:spPr/>
              <c:dLblPos val="r"/>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a:lstStyle/>
              <a:p>
                <a:pPr>
                  <a:defRPr sz="1400">
                    <a:solidFill>
                      <a:srgbClr val="00B0F0"/>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'Fig. 3 Cost Effectiveness '!$B$2:$C$2</c:f>
              <c:numCache>
                <c:formatCode>General</c:formatCode>
                <c:ptCount val="2"/>
                <c:pt idx="0">
                  <c:v>14.7</c:v>
                </c:pt>
                <c:pt idx="1">
                  <c:v>17.7</c:v>
                </c:pt>
              </c:numCache>
            </c:numRef>
          </c:xVal>
          <c:yVal>
            <c:numRef>
              <c:f>'Fig. 3 Cost Effectiveness '!$B$3:$C$3</c:f>
              <c:numCache>
                <c:formatCode>"$"#,##0</c:formatCode>
                <c:ptCount val="2"/>
                <c:pt idx="0">
                  <c:v>5938</c:v>
                </c:pt>
                <c:pt idx="1">
                  <c:v>79099</c:v>
                </c:pt>
              </c:numCache>
            </c:numRef>
          </c:yVal>
          <c:smooth val="0"/>
        </c:ser>
        <c:ser>
          <c:idx val="1"/>
          <c:order val="1"/>
          <c:tx>
            <c:strRef>
              <c:f>'Fig. 3 Cost Effectiveness '!$A$4</c:f>
              <c:strCache>
                <c:ptCount val="1"/>
              </c:strCache>
            </c:strRef>
          </c:tx>
          <c:spPr>
            <a:ln>
              <a:solidFill>
                <a:schemeClr val="tx2">
                  <a:lumMod val="75000"/>
                </a:schemeClr>
              </a:solidFill>
              <a:prstDash val="sysDot"/>
            </a:ln>
          </c:spPr>
          <c:marker>
            <c:symbol val="triangle"/>
            <c:size val="5"/>
            <c:spPr>
              <a:solidFill>
                <a:schemeClr val="tx2">
                  <a:lumMod val="75000"/>
                </a:schemeClr>
              </a:solidFill>
            </c:spPr>
          </c:marker>
          <c:dLbls>
            <c:dLbl>
              <c:idx val="1"/>
              <c:layout>
                <c:manualLayout>
                  <c:x val="-5.1440329218106996E-3"/>
                  <c:y val="0"/>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quot;$&quot;#,##0" sourceLinked="0"/>
            <c:spPr>
              <a:noFill/>
              <a:ln>
                <a:noFill/>
              </a:ln>
              <a:effectLst/>
            </c:spPr>
            <c:txPr>
              <a:bodyPr/>
              <a:lstStyle/>
              <a:p>
                <a:pPr>
                  <a:defRPr sz="700"/>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xVal>
            <c:numRef>
              <c:f>'Fig. 3 Cost Effectiveness '!$B$2:$C$2</c:f>
              <c:numCache>
                <c:formatCode>General</c:formatCode>
                <c:ptCount val="2"/>
                <c:pt idx="0">
                  <c:v>14.7</c:v>
                </c:pt>
                <c:pt idx="1">
                  <c:v>17.7</c:v>
                </c:pt>
              </c:numCache>
            </c:numRef>
          </c:xVal>
          <c:yVal>
            <c:numRef>
              <c:f>'Fig. 3 Cost Effectiveness '!$B$4:$C$4</c:f>
              <c:numCache>
                <c:formatCode>General</c:formatCode>
                <c:ptCount val="2"/>
              </c:numCache>
            </c:numRef>
          </c:yVal>
          <c:smooth val="0"/>
        </c:ser>
        <c:ser>
          <c:idx val="2"/>
          <c:order val="2"/>
          <c:tx>
            <c:strRef>
              <c:f>'Fig. 3 Cost Effectiveness '!$A$5</c:f>
              <c:strCache>
                <c:ptCount val="1"/>
              </c:strCache>
            </c:strRef>
          </c:tx>
          <c:marker>
            <c:symbol val="square"/>
            <c:size val="5"/>
            <c:spPr>
              <a:solidFill>
                <a:srgbClr val="92D050"/>
              </a:solidFill>
            </c:spPr>
          </c:marker>
          <c:dLbls>
            <c:dLbl>
              <c:idx val="1"/>
              <c:layout>
                <c:manualLayout>
                  <c:x val="-7.851376034136083E-3"/>
                  <c:y val="0"/>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quot;$&quot;#,##0" sourceLinked="0"/>
            <c:spPr>
              <a:noFill/>
              <a:ln>
                <a:noFill/>
              </a:ln>
              <a:effectLst/>
            </c:spPr>
            <c:txPr>
              <a:bodyPr/>
              <a:lstStyle/>
              <a:p>
                <a:pPr>
                  <a:defRPr sz="700"/>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xVal>
            <c:numRef>
              <c:f>'Fig. 3 Cost Effectiveness '!$B$2:$C$2</c:f>
              <c:numCache>
                <c:formatCode>General</c:formatCode>
                <c:ptCount val="2"/>
                <c:pt idx="0">
                  <c:v>14.7</c:v>
                </c:pt>
                <c:pt idx="1">
                  <c:v>17.7</c:v>
                </c:pt>
              </c:numCache>
            </c:numRef>
          </c:xVal>
          <c:yVal>
            <c:numRef>
              <c:f>'Fig. 3 Cost Effectiveness '!$B$5:$C$5</c:f>
              <c:numCache>
                <c:formatCode>General</c:formatCode>
                <c:ptCount val="2"/>
              </c:numCache>
            </c:numRef>
          </c:yVal>
          <c:smooth val="0"/>
        </c:ser>
        <c:dLbls>
          <c:showLegendKey val="0"/>
          <c:showVal val="0"/>
          <c:showCatName val="0"/>
          <c:showSerName val="0"/>
          <c:showPercent val="0"/>
          <c:showBubbleSize val="0"/>
        </c:dLbls>
        <c:axId val="56003968"/>
        <c:axId val="56014336"/>
      </c:scatterChart>
      <c:valAx>
        <c:axId val="56003968"/>
        <c:scaling>
          <c:orientation val="minMax"/>
          <c:max val="18"/>
          <c:min val="10"/>
        </c:scaling>
        <c:delete val="0"/>
        <c:axPos val="b"/>
        <c:title>
          <c:tx>
            <c:rich>
              <a:bodyPr/>
              <a:lstStyle/>
              <a:p>
                <a:pPr>
                  <a:defRPr sz="1200"/>
                </a:pPr>
                <a:r>
                  <a:rPr lang="en-US" sz="2000" dirty="0"/>
                  <a:t>Overall</a:t>
                </a:r>
                <a:r>
                  <a:rPr lang="en-US" sz="2000" baseline="0" dirty="0"/>
                  <a:t> Survival in Months</a:t>
                </a:r>
                <a:r>
                  <a:rPr lang="en-US" sz="2000" dirty="0"/>
                  <a:t> </a:t>
                </a:r>
              </a:p>
              <a:p>
                <a:pPr>
                  <a:defRPr sz="1200"/>
                </a:pPr>
                <a:r>
                  <a:rPr lang="en-US" sz="1600" dirty="0">
                    <a:solidFill>
                      <a:srgbClr val="00B0F0"/>
                    </a:solidFill>
                  </a:rPr>
                  <a:t>14.7 months with Chemo Alone </a:t>
                </a:r>
                <a:r>
                  <a:rPr lang="en-US" sz="1600" dirty="0"/>
                  <a:t>vs.</a:t>
                </a:r>
                <a:r>
                  <a:rPr lang="en-US" sz="1600" baseline="0" dirty="0"/>
                  <a:t> </a:t>
                </a:r>
              </a:p>
              <a:p>
                <a:pPr>
                  <a:defRPr sz="1200"/>
                </a:pPr>
                <a:r>
                  <a:rPr lang="en-US" sz="1600" baseline="0" dirty="0">
                    <a:solidFill>
                      <a:srgbClr val="FF0000"/>
                    </a:solidFill>
                  </a:rPr>
                  <a:t>17.7 months with Chemo + Bevacizumab</a:t>
                </a:r>
                <a:r>
                  <a:rPr lang="en-US" sz="1600" dirty="0">
                    <a:solidFill>
                      <a:srgbClr val="FF0000"/>
                    </a:solidFill>
                  </a:rPr>
                  <a:t> </a:t>
                </a:r>
              </a:p>
            </c:rich>
          </c:tx>
          <c:layout/>
          <c:overlay val="0"/>
        </c:title>
        <c:numFmt formatCode="General" sourceLinked="1"/>
        <c:majorTickMark val="out"/>
        <c:minorTickMark val="in"/>
        <c:tickLblPos val="nextTo"/>
        <c:crossAx val="56014336"/>
        <c:crosses val="autoZero"/>
        <c:crossBetween val="midCat"/>
        <c:majorUnit val="1"/>
        <c:minorUnit val="0.5"/>
      </c:valAx>
      <c:valAx>
        <c:axId val="56014336"/>
        <c:scaling>
          <c:orientation val="minMax"/>
          <c:max val="80000"/>
          <c:min val="0"/>
        </c:scaling>
        <c:delete val="0"/>
        <c:axPos val="l"/>
        <c:majorGridlines>
          <c:spPr>
            <a:ln>
              <a:noFill/>
            </a:ln>
          </c:spPr>
        </c:majorGridlines>
        <c:title>
          <c:tx>
            <c:rich>
              <a:bodyPr/>
              <a:lstStyle/>
              <a:p>
                <a:pPr>
                  <a:defRPr/>
                </a:pPr>
                <a:r>
                  <a:rPr lang="en-US"/>
                  <a:t>Treatment Cost</a:t>
                </a:r>
              </a:p>
            </c:rich>
          </c:tx>
          <c:layout/>
          <c:overlay val="0"/>
        </c:title>
        <c:numFmt formatCode="&quot;$&quot;#,##0" sourceLinked="0"/>
        <c:majorTickMark val="out"/>
        <c:minorTickMark val="in"/>
        <c:tickLblPos val="nextTo"/>
        <c:crossAx val="56003968"/>
        <c:crosses val="autoZero"/>
        <c:crossBetween val="midCat"/>
        <c:majorUnit val="20000"/>
        <c:minorUnit val="5000"/>
      </c:valAx>
      <c:spPr>
        <a:noFill/>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Costs vs. Quality Adjusted Life Months of </a:t>
            </a:r>
          </a:p>
          <a:p>
            <a:pPr>
              <a:defRPr/>
            </a:pPr>
            <a:r>
              <a:rPr lang="en-US" sz="1400"/>
              <a:t>Two Treatments for 3 Bevacizumab Cost Levels </a:t>
            </a:r>
          </a:p>
          <a:p>
            <a:pPr>
              <a:defRPr/>
            </a:pPr>
            <a:r>
              <a:rPr lang="en-US" sz="900"/>
              <a:t>(100%, 50%, or 25% of Current Cost)</a:t>
            </a:r>
          </a:p>
        </c:rich>
      </c:tx>
      <c:layout/>
      <c:overlay val="0"/>
    </c:title>
    <c:autoTitleDeleted val="0"/>
    <c:plotArea>
      <c:layout/>
      <c:scatterChart>
        <c:scatterStyle val="lineMarker"/>
        <c:varyColors val="0"/>
        <c:ser>
          <c:idx val="0"/>
          <c:order val="0"/>
          <c:tx>
            <c:strRef>
              <c:f>'Fig. 4 3 Beva cost levels'!$A$3</c:f>
              <c:strCache>
                <c:ptCount val="1"/>
                <c:pt idx="0">
                  <c:v>Current Cost</c:v>
                </c:pt>
              </c:strCache>
            </c:strRef>
          </c:tx>
          <c:spPr>
            <a:ln cap="sq">
              <a:solidFill>
                <a:srgbClr val="FF0000"/>
              </a:solidFill>
              <a:prstDash val="sysDash"/>
            </a:ln>
          </c:spPr>
          <c:marker>
            <c:spPr>
              <a:solidFill>
                <a:srgbClr val="FF0000"/>
              </a:solidFill>
            </c:spPr>
          </c:marker>
          <c:dLbls>
            <c:dLbl>
              <c:idx val="0"/>
              <c:layout>
                <c:manualLayout>
                  <c:x val="-8.4876543209876545E-2"/>
                  <c:y val="0"/>
                </c:manualLayout>
              </c:layout>
              <c:numFmt formatCode="&quot;$&quot;#,##0" sourceLinked="0"/>
              <c:spPr/>
              <c:txPr>
                <a:bodyPr/>
                <a:lstStyle/>
                <a:p>
                  <a:pPr>
                    <a:defRPr sz="1200">
                      <a:solidFill>
                        <a:srgbClr val="00B0F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716049382716049E-3"/>
                  <c:y val="0"/>
                </c:manualLayout>
              </c:layout>
              <c:numFmt formatCode="&quot;$&quot;#,##0" sourceLinked="0"/>
              <c:spPr/>
              <c:txPr>
                <a:bodyPr/>
                <a:lstStyle/>
                <a:p>
                  <a:pPr>
                    <a:defRPr sz="1200">
                      <a:solidFill>
                        <a:srgbClr val="FF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a:lstStyle/>
              <a:p>
                <a:pPr>
                  <a:defRPr sz="1200">
                    <a:solidFill>
                      <a:srgbClr val="00B0F0"/>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'Fig. 4 3 Beva cost levels'!$B$2:$C$2</c:f>
              <c:numCache>
                <c:formatCode>General</c:formatCode>
                <c:ptCount val="2"/>
                <c:pt idx="0">
                  <c:v>11.17</c:v>
                </c:pt>
                <c:pt idx="1">
                  <c:v>13.85</c:v>
                </c:pt>
              </c:numCache>
            </c:numRef>
          </c:xVal>
          <c:yVal>
            <c:numRef>
              <c:f>'Fig. 4 3 Beva cost levels'!$B$3:$C$3</c:f>
              <c:numCache>
                <c:formatCode>"$"#,##0</c:formatCode>
                <c:ptCount val="2"/>
                <c:pt idx="0">
                  <c:v>5938</c:v>
                </c:pt>
                <c:pt idx="1">
                  <c:v>79099</c:v>
                </c:pt>
              </c:numCache>
            </c:numRef>
          </c:yVal>
          <c:smooth val="0"/>
        </c:ser>
        <c:ser>
          <c:idx val="1"/>
          <c:order val="1"/>
          <c:tx>
            <c:strRef>
              <c:f>'Fig. 4 3 Beva cost levels'!$A$4</c:f>
              <c:strCache>
                <c:ptCount val="1"/>
                <c:pt idx="0">
                  <c:v>50% Current Cost</c:v>
                </c:pt>
              </c:strCache>
            </c:strRef>
          </c:tx>
          <c:spPr>
            <a:ln>
              <a:solidFill>
                <a:schemeClr val="tx2">
                  <a:lumMod val="75000"/>
                </a:schemeClr>
              </a:solidFill>
              <a:prstDash val="sysDot"/>
            </a:ln>
          </c:spPr>
          <c:marker>
            <c:symbol val="triangle"/>
            <c:size val="5"/>
            <c:spPr>
              <a:solidFill>
                <a:schemeClr val="tx2">
                  <a:lumMod val="75000"/>
                </a:schemeClr>
              </a:solidFill>
            </c:spPr>
          </c:marker>
          <c:dLbls>
            <c:dLbl>
              <c:idx val="1"/>
              <c:layout>
                <c:manualLayout>
                  <c:x val="-5.1440329218106996E-3"/>
                  <c:y val="0"/>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a:lstStyle/>
              <a:p>
                <a:pPr>
                  <a:defRPr sz="700"/>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xVal>
            <c:numRef>
              <c:f>'Fig. 4 3 Beva cost levels'!$B$2:$C$2</c:f>
              <c:numCache>
                <c:formatCode>General</c:formatCode>
                <c:ptCount val="2"/>
                <c:pt idx="0">
                  <c:v>11.17</c:v>
                </c:pt>
                <c:pt idx="1">
                  <c:v>13.85</c:v>
                </c:pt>
              </c:numCache>
            </c:numRef>
          </c:xVal>
          <c:yVal>
            <c:numRef>
              <c:f>'Fig. 4 3 Beva cost levels'!$B$4:$C$4</c:f>
              <c:numCache>
                <c:formatCode>"$"#,##0</c:formatCode>
                <c:ptCount val="2"/>
                <c:pt idx="0">
                  <c:v>5938</c:v>
                </c:pt>
                <c:pt idx="1">
                  <c:v>43570</c:v>
                </c:pt>
              </c:numCache>
            </c:numRef>
          </c:yVal>
          <c:smooth val="0"/>
        </c:ser>
        <c:ser>
          <c:idx val="2"/>
          <c:order val="2"/>
          <c:tx>
            <c:strRef>
              <c:f>'Fig. 4 3 Beva cost levels'!$A$5</c:f>
              <c:strCache>
                <c:ptCount val="1"/>
                <c:pt idx="0">
                  <c:v>25% Current Cost</c:v>
                </c:pt>
              </c:strCache>
            </c:strRef>
          </c:tx>
          <c:marker>
            <c:symbol val="square"/>
            <c:size val="5"/>
            <c:spPr>
              <a:solidFill>
                <a:srgbClr val="92D050"/>
              </a:solidFill>
            </c:spPr>
          </c:marker>
          <c:dLbls>
            <c:dLbl>
              <c:idx val="1"/>
              <c:layout>
                <c:manualLayout>
                  <c:x val="-7.851376034136083E-3"/>
                  <c:y val="0"/>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a:lstStyle/>
              <a:p>
                <a:pPr>
                  <a:defRPr sz="700"/>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xVal>
            <c:numRef>
              <c:f>'Fig. 4 3 Beva cost levels'!$B$2:$C$2</c:f>
              <c:numCache>
                <c:formatCode>General</c:formatCode>
                <c:ptCount val="2"/>
                <c:pt idx="0">
                  <c:v>11.17</c:v>
                </c:pt>
                <c:pt idx="1">
                  <c:v>13.85</c:v>
                </c:pt>
              </c:numCache>
            </c:numRef>
          </c:xVal>
          <c:yVal>
            <c:numRef>
              <c:f>'Fig. 4 3 Beva cost levels'!$B$5:$C$5</c:f>
              <c:numCache>
                <c:formatCode>"$"#,##0</c:formatCode>
                <c:ptCount val="2"/>
                <c:pt idx="0">
                  <c:v>5938</c:v>
                </c:pt>
                <c:pt idx="1">
                  <c:v>25806</c:v>
                </c:pt>
              </c:numCache>
            </c:numRef>
          </c:yVal>
          <c:smooth val="0"/>
        </c:ser>
        <c:dLbls>
          <c:showLegendKey val="0"/>
          <c:showVal val="0"/>
          <c:showCatName val="0"/>
          <c:showSerName val="0"/>
          <c:showPercent val="0"/>
          <c:showBubbleSize val="0"/>
        </c:dLbls>
        <c:axId val="56056832"/>
        <c:axId val="56079488"/>
      </c:scatterChart>
      <c:valAx>
        <c:axId val="56056832"/>
        <c:scaling>
          <c:orientation val="minMax"/>
          <c:max val="15"/>
          <c:min val="10"/>
        </c:scaling>
        <c:delete val="0"/>
        <c:axPos val="b"/>
        <c:title>
          <c:tx>
            <c:rich>
              <a:bodyPr/>
              <a:lstStyle/>
              <a:p>
                <a:pPr>
                  <a:defRPr/>
                </a:pPr>
                <a:r>
                  <a:rPr lang="en-US" sz="1200" dirty="0"/>
                  <a:t>Quality Adjusted Life months </a:t>
                </a:r>
              </a:p>
              <a:p>
                <a:pPr>
                  <a:defRPr/>
                </a:pPr>
                <a:r>
                  <a:rPr lang="en-US" sz="1050" dirty="0">
                    <a:solidFill>
                      <a:srgbClr val="00B0F0"/>
                    </a:solidFill>
                  </a:rPr>
                  <a:t>11.2 months with Chemo Alone </a:t>
                </a:r>
                <a:r>
                  <a:rPr lang="en-US" sz="1050" dirty="0"/>
                  <a:t>vs.</a:t>
                </a:r>
                <a:r>
                  <a:rPr lang="en-US" sz="1050" baseline="0" dirty="0"/>
                  <a:t> </a:t>
                </a:r>
              </a:p>
              <a:p>
                <a:pPr>
                  <a:defRPr/>
                </a:pPr>
                <a:r>
                  <a:rPr lang="en-US" sz="1050" baseline="0" dirty="0">
                    <a:solidFill>
                      <a:srgbClr val="FF0000"/>
                    </a:solidFill>
                  </a:rPr>
                  <a:t>13.9 months with Chemo + Bevacizumab</a:t>
                </a:r>
                <a:r>
                  <a:rPr lang="en-US" sz="1050" dirty="0">
                    <a:solidFill>
                      <a:srgbClr val="FF0000"/>
                    </a:solidFill>
                  </a:rPr>
                  <a:t> </a:t>
                </a:r>
              </a:p>
            </c:rich>
          </c:tx>
          <c:layout/>
          <c:overlay val="0"/>
        </c:title>
        <c:numFmt formatCode="General" sourceLinked="1"/>
        <c:majorTickMark val="out"/>
        <c:minorTickMark val="in"/>
        <c:tickLblPos val="nextTo"/>
        <c:crossAx val="56079488"/>
        <c:crosses val="autoZero"/>
        <c:crossBetween val="midCat"/>
        <c:majorUnit val="1"/>
        <c:minorUnit val="0.5"/>
      </c:valAx>
      <c:valAx>
        <c:axId val="56079488"/>
        <c:scaling>
          <c:orientation val="minMax"/>
          <c:max val="80000"/>
          <c:min val="0"/>
        </c:scaling>
        <c:delete val="0"/>
        <c:axPos val="l"/>
        <c:majorGridlines>
          <c:spPr>
            <a:ln>
              <a:noFill/>
            </a:ln>
          </c:spPr>
        </c:majorGridlines>
        <c:title>
          <c:tx>
            <c:rich>
              <a:bodyPr/>
              <a:lstStyle/>
              <a:p>
                <a:pPr>
                  <a:defRPr/>
                </a:pPr>
                <a:r>
                  <a:rPr lang="en-US"/>
                  <a:t>Treatment Cost</a:t>
                </a:r>
              </a:p>
            </c:rich>
          </c:tx>
          <c:layout/>
          <c:overlay val="0"/>
        </c:title>
        <c:numFmt formatCode="&quot;$&quot;#,##0" sourceLinked="0"/>
        <c:majorTickMark val="out"/>
        <c:minorTickMark val="in"/>
        <c:tickLblPos val="nextTo"/>
        <c:crossAx val="56056832"/>
        <c:crosses val="autoZero"/>
        <c:crossBetween val="midCat"/>
        <c:majorUnit val="20000"/>
        <c:minorUnit val="5000"/>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DF0CAB1-DD39-4EC5-92B1-BC2012CC5330}" type="datetimeFigureOut">
              <a:rPr lang="en-US" smtClean="0"/>
              <a:t>3/5/2016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395A3F0-B6A4-46F3-8710-4B2426CC6F2B}" type="slidenum">
              <a:rPr lang="en-US" smtClean="0"/>
              <a:t>‹#›</a:t>
            </a:fld>
            <a:endParaRPr lang="en-US"/>
          </a:p>
        </p:txBody>
      </p:sp>
    </p:spTree>
    <p:extLst>
      <p:ext uri="{BB962C8B-B14F-4D97-AF65-F5344CB8AC3E}">
        <p14:creationId xmlns:p14="http://schemas.microsoft.com/office/powerpoint/2010/main" val="4175524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FE273D6-4716-484F-AEA1-01158884B304}" type="datetimeFigureOut">
              <a:rPr lang="en-US" smtClean="0"/>
              <a:t>3/5/2016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1E16578-F4F8-4ED1-9E14-8605621811E7}" type="slidenum">
              <a:rPr lang="en-US" smtClean="0"/>
              <a:t>‹#›</a:t>
            </a:fld>
            <a:endParaRPr lang="en-US"/>
          </a:p>
        </p:txBody>
      </p:sp>
    </p:spTree>
    <p:extLst>
      <p:ext uri="{BB962C8B-B14F-4D97-AF65-F5344CB8AC3E}">
        <p14:creationId xmlns:p14="http://schemas.microsoft.com/office/powerpoint/2010/main" val="359738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A947E9-E1CB-4E02-943A-EF4AF5B12C3A}" type="slidenum">
              <a:rPr lang="en-US" smtClean="0"/>
              <a:t>1</a:t>
            </a:fld>
            <a:endParaRPr lang="en-US"/>
          </a:p>
        </p:txBody>
      </p:sp>
    </p:spTree>
    <p:extLst>
      <p:ext uri="{BB962C8B-B14F-4D97-AF65-F5344CB8AC3E}">
        <p14:creationId xmlns:p14="http://schemas.microsoft.com/office/powerpoint/2010/main" val="209484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A947E9-E1CB-4E02-943A-EF4AF5B12C3A}" type="slidenum">
              <a:rPr lang="en-US" smtClean="0"/>
              <a:t>2</a:t>
            </a:fld>
            <a:endParaRPr lang="en-US"/>
          </a:p>
        </p:txBody>
      </p:sp>
    </p:spTree>
    <p:extLst>
      <p:ext uri="{BB962C8B-B14F-4D97-AF65-F5344CB8AC3E}">
        <p14:creationId xmlns:p14="http://schemas.microsoft.com/office/powerpoint/2010/main" val="209484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A947E9-E1CB-4E02-943A-EF4AF5B12C3A}" type="slidenum">
              <a:rPr lang="en-US" smtClean="0"/>
              <a:t>3</a:t>
            </a:fld>
            <a:endParaRPr lang="en-US"/>
          </a:p>
        </p:txBody>
      </p:sp>
    </p:spTree>
    <p:extLst>
      <p:ext uri="{BB962C8B-B14F-4D97-AF65-F5344CB8AC3E}">
        <p14:creationId xmlns:p14="http://schemas.microsoft.com/office/powerpoint/2010/main" val="209484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47E9-E1CB-4E02-943A-EF4AF5B12C3A}" type="slidenum">
              <a:rPr lang="en-US" smtClean="0"/>
              <a:t>7</a:t>
            </a:fld>
            <a:endParaRPr lang="en-US"/>
          </a:p>
        </p:txBody>
      </p:sp>
    </p:spTree>
    <p:extLst>
      <p:ext uri="{BB962C8B-B14F-4D97-AF65-F5344CB8AC3E}">
        <p14:creationId xmlns:p14="http://schemas.microsoft.com/office/powerpoint/2010/main" val="221847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47E9-E1CB-4E02-943A-EF4AF5B12C3A}" type="slidenum">
              <a:rPr lang="en-US" smtClean="0"/>
              <a:t>9</a:t>
            </a:fld>
            <a:endParaRPr lang="en-US"/>
          </a:p>
        </p:txBody>
      </p:sp>
    </p:spTree>
    <p:extLst>
      <p:ext uri="{BB962C8B-B14F-4D97-AF65-F5344CB8AC3E}">
        <p14:creationId xmlns:p14="http://schemas.microsoft.com/office/powerpoint/2010/main" val="247621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04A7B33-147B-4BBD-9B25-B4F04AC5F9EA}" type="slidenum">
              <a:rPr lang="zh-CN" altLang="en-US" smtClean="0"/>
              <a:t>10</a:t>
            </a:fld>
            <a:endParaRPr lang="zh-CN" altLang="en-US"/>
          </a:p>
        </p:txBody>
      </p:sp>
    </p:spTree>
    <p:extLst>
      <p:ext uri="{BB962C8B-B14F-4D97-AF65-F5344CB8AC3E}">
        <p14:creationId xmlns:p14="http://schemas.microsoft.com/office/powerpoint/2010/main" val="198000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47E9-E1CB-4E02-943A-EF4AF5B12C3A}" type="slidenum">
              <a:rPr lang="en-US" smtClean="0"/>
              <a:t>24</a:t>
            </a:fld>
            <a:endParaRPr lang="en-US"/>
          </a:p>
        </p:txBody>
      </p:sp>
    </p:spTree>
    <p:extLst>
      <p:ext uri="{BB962C8B-B14F-4D97-AF65-F5344CB8AC3E}">
        <p14:creationId xmlns:p14="http://schemas.microsoft.com/office/powerpoint/2010/main" val="225268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A947E9-E1CB-4E02-943A-EF4AF5B12C3A}" type="slidenum">
              <a:rPr lang="en-US" smtClean="0"/>
              <a:t>26</a:t>
            </a:fld>
            <a:endParaRPr lang="en-US"/>
          </a:p>
        </p:txBody>
      </p:sp>
    </p:spTree>
    <p:extLst>
      <p:ext uri="{BB962C8B-B14F-4D97-AF65-F5344CB8AC3E}">
        <p14:creationId xmlns:p14="http://schemas.microsoft.com/office/powerpoint/2010/main" val="148613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A947E9-E1CB-4E02-943A-EF4AF5B12C3A}" type="slidenum">
              <a:rPr lang="en-US" smtClean="0"/>
              <a:t>30</a:t>
            </a:fld>
            <a:endParaRPr lang="en-US"/>
          </a:p>
        </p:txBody>
      </p:sp>
    </p:spTree>
    <p:extLst>
      <p:ext uri="{BB962C8B-B14F-4D97-AF65-F5344CB8AC3E}">
        <p14:creationId xmlns:p14="http://schemas.microsoft.com/office/powerpoint/2010/main" val="148613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6BE787-4603-4BAB-8ADB-BBCD5E2959FF}" type="datetimeFigureOut">
              <a:rPr lang="en-US" smtClean="0"/>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7A0E3-31CD-46CC-9F49-5950FE898C97}" type="slidenum">
              <a:rPr lang="en-US" smtClean="0"/>
              <a:t>‹#›</a:t>
            </a:fld>
            <a:endParaRPr lang="en-US"/>
          </a:p>
        </p:txBody>
      </p:sp>
    </p:spTree>
    <p:extLst>
      <p:ext uri="{BB962C8B-B14F-4D97-AF65-F5344CB8AC3E}">
        <p14:creationId xmlns:p14="http://schemas.microsoft.com/office/powerpoint/2010/main" val="82696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BE787-4603-4BAB-8ADB-BBCD5E2959FF}" type="datetimeFigureOut">
              <a:rPr lang="en-US" smtClean="0"/>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7A0E3-31CD-46CC-9F49-5950FE898C97}" type="slidenum">
              <a:rPr lang="en-US" smtClean="0"/>
              <a:t>‹#›</a:t>
            </a:fld>
            <a:endParaRPr lang="en-US"/>
          </a:p>
        </p:txBody>
      </p:sp>
    </p:spTree>
    <p:extLst>
      <p:ext uri="{BB962C8B-B14F-4D97-AF65-F5344CB8AC3E}">
        <p14:creationId xmlns:p14="http://schemas.microsoft.com/office/powerpoint/2010/main" val="212237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BE787-4603-4BAB-8ADB-BBCD5E2959FF}" type="datetimeFigureOut">
              <a:rPr lang="en-US" smtClean="0"/>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7A0E3-31CD-46CC-9F49-5950FE898C97}" type="slidenum">
              <a:rPr lang="en-US" smtClean="0"/>
              <a:t>‹#›</a:t>
            </a:fld>
            <a:endParaRPr lang="en-US"/>
          </a:p>
        </p:txBody>
      </p:sp>
    </p:spTree>
    <p:extLst>
      <p:ext uri="{BB962C8B-B14F-4D97-AF65-F5344CB8AC3E}">
        <p14:creationId xmlns:p14="http://schemas.microsoft.com/office/powerpoint/2010/main" val="48708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BE787-4603-4BAB-8ADB-BBCD5E2959FF}" type="datetimeFigureOut">
              <a:rPr lang="en-US" smtClean="0"/>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7A0E3-31CD-46CC-9F49-5950FE898C97}" type="slidenum">
              <a:rPr lang="en-US" smtClean="0"/>
              <a:t>‹#›</a:t>
            </a:fld>
            <a:endParaRPr lang="en-US"/>
          </a:p>
        </p:txBody>
      </p:sp>
    </p:spTree>
    <p:extLst>
      <p:ext uri="{BB962C8B-B14F-4D97-AF65-F5344CB8AC3E}">
        <p14:creationId xmlns:p14="http://schemas.microsoft.com/office/powerpoint/2010/main" val="3249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6BE787-4603-4BAB-8ADB-BBCD5E2959FF}" type="datetimeFigureOut">
              <a:rPr lang="en-US" smtClean="0"/>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7A0E3-31CD-46CC-9F49-5950FE898C97}" type="slidenum">
              <a:rPr lang="en-US" smtClean="0"/>
              <a:t>‹#›</a:t>
            </a:fld>
            <a:endParaRPr lang="en-US"/>
          </a:p>
        </p:txBody>
      </p:sp>
    </p:spTree>
    <p:extLst>
      <p:ext uri="{BB962C8B-B14F-4D97-AF65-F5344CB8AC3E}">
        <p14:creationId xmlns:p14="http://schemas.microsoft.com/office/powerpoint/2010/main" val="262823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6BE787-4603-4BAB-8ADB-BBCD5E2959FF}" type="datetimeFigureOut">
              <a:rPr lang="en-US" smtClean="0"/>
              <a:t>3/5/2016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7A0E3-31CD-46CC-9F49-5950FE898C97}" type="slidenum">
              <a:rPr lang="en-US" smtClean="0"/>
              <a:t>‹#›</a:t>
            </a:fld>
            <a:endParaRPr lang="en-US"/>
          </a:p>
        </p:txBody>
      </p:sp>
    </p:spTree>
    <p:extLst>
      <p:ext uri="{BB962C8B-B14F-4D97-AF65-F5344CB8AC3E}">
        <p14:creationId xmlns:p14="http://schemas.microsoft.com/office/powerpoint/2010/main" val="17743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6BE787-4603-4BAB-8ADB-BBCD5E2959FF}" type="datetimeFigureOut">
              <a:rPr lang="en-US" smtClean="0"/>
              <a:t>3/5/2016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37A0E3-31CD-46CC-9F49-5950FE898C97}" type="slidenum">
              <a:rPr lang="en-US" smtClean="0"/>
              <a:t>‹#›</a:t>
            </a:fld>
            <a:endParaRPr lang="en-US"/>
          </a:p>
        </p:txBody>
      </p:sp>
    </p:spTree>
    <p:extLst>
      <p:ext uri="{BB962C8B-B14F-4D97-AF65-F5344CB8AC3E}">
        <p14:creationId xmlns:p14="http://schemas.microsoft.com/office/powerpoint/2010/main" val="315933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6BE787-4603-4BAB-8ADB-BBCD5E2959FF}" type="datetimeFigureOut">
              <a:rPr lang="en-US" smtClean="0"/>
              <a:t>3/5/2016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37A0E3-31CD-46CC-9F49-5950FE898C97}" type="slidenum">
              <a:rPr lang="en-US" smtClean="0"/>
              <a:t>‹#›</a:t>
            </a:fld>
            <a:endParaRPr lang="en-US"/>
          </a:p>
        </p:txBody>
      </p:sp>
    </p:spTree>
    <p:extLst>
      <p:ext uri="{BB962C8B-B14F-4D97-AF65-F5344CB8AC3E}">
        <p14:creationId xmlns:p14="http://schemas.microsoft.com/office/powerpoint/2010/main" val="50094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BE787-4603-4BAB-8ADB-BBCD5E2959FF}" type="datetimeFigureOut">
              <a:rPr lang="en-US" smtClean="0"/>
              <a:t>3/5/2016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37A0E3-31CD-46CC-9F49-5950FE898C97}" type="slidenum">
              <a:rPr lang="en-US" smtClean="0"/>
              <a:t>‹#›</a:t>
            </a:fld>
            <a:endParaRPr lang="en-US"/>
          </a:p>
        </p:txBody>
      </p:sp>
    </p:spTree>
    <p:extLst>
      <p:ext uri="{BB962C8B-B14F-4D97-AF65-F5344CB8AC3E}">
        <p14:creationId xmlns:p14="http://schemas.microsoft.com/office/powerpoint/2010/main" val="343171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6BE787-4603-4BAB-8ADB-BBCD5E2959FF}" type="datetimeFigureOut">
              <a:rPr lang="en-US" smtClean="0"/>
              <a:t>3/5/2016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7A0E3-31CD-46CC-9F49-5950FE898C97}" type="slidenum">
              <a:rPr lang="en-US" smtClean="0"/>
              <a:t>‹#›</a:t>
            </a:fld>
            <a:endParaRPr lang="en-US"/>
          </a:p>
        </p:txBody>
      </p:sp>
    </p:spTree>
    <p:extLst>
      <p:ext uri="{BB962C8B-B14F-4D97-AF65-F5344CB8AC3E}">
        <p14:creationId xmlns:p14="http://schemas.microsoft.com/office/powerpoint/2010/main" val="76221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6BE787-4603-4BAB-8ADB-BBCD5E2959FF}" type="datetimeFigureOut">
              <a:rPr lang="en-US" smtClean="0"/>
              <a:t>3/5/2016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7A0E3-31CD-46CC-9F49-5950FE898C97}" type="slidenum">
              <a:rPr lang="en-US" smtClean="0"/>
              <a:t>‹#›</a:t>
            </a:fld>
            <a:endParaRPr lang="en-US"/>
          </a:p>
        </p:txBody>
      </p:sp>
    </p:spTree>
    <p:extLst>
      <p:ext uri="{BB962C8B-B14F-4D97-AF65-F5344CB8AC3E}">
        <p14:creationId xmlns:p14="http://schemas.microsoft.com/office/powerpoint/2010/main" val="272152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BE787-4603-4BAB-8ADB-BBCD5E2959FF}" type="datetimeFigureOut">
              <a:rPr lang="en-US" smtClean="0"/>
              <a:t>3/5/2016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7A0E3-31CD-46CC-9F49-5950FE898C97}" type="slidenum">
              <a:rPr lang="en-US" smtClean="0"/>
              <a:t>‹#›</a:t>
            </a:fld>
            <a:endParaRPr lang="en-US"/>
          </a:p>
        </p:txBody>
      </p:sp>
    </p:spTree>
    <p:extLst>
      <p:ext uri="{BB962C8B-B14F-4D97-AF65-F5344CB8AC3E}">
        <p14:creationId xmlns:p14="http://schemas.microsoft.com/office/powerpoint/2010/main" val="1923071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treeage.com/"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users.iems.northwestern.edu/~hazen/StoTreeOv.html"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faculty.sites.uci.edu/lrkeller/cuban-operations-research-conference-2016/" TargetMode="External"/><Relationship Id="rId2" Type="http://schemas.openxmlformats.org/officeDocument/2006/relationships/hyperlink" Target="https://www.r-project.org/"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faculty.sites.uci.edu/lrkeller/cuban-operations-research-conference-2016/"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faculty.sites.uci.edu/lrkeller/cuban-operations-research-conference-201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57400"/>
            <a:ext cx="8915400" cy="3127375"/>
          </a:xfrm>
        </p:spPr>
        <p:txBody>
          <a:bodyPr>
            <a:normAutofit fontScale="90000"/>
          </a:bodyPr>
          <a:lstStyle/>
          <a:p>
            <a:r>
              <a:rPr lang="en-US" sz="4200" dirty="0" smtClean="0">
                <a:latin typeface="Times New Roman" panose="02020603050405020304" pitchFamily="18" charset="0"/>
                <a:cs typeface="Times New Roman" panose="02020603050405020304" pitchFamily="18" charset="0"/>
              </a:rPr>
              <a:t>A MARKOV DECISION TREE MODEL </a:t>
            </a:r>
            <a:br>
              <a:rPr lang="en-US" sz="4200" dirty="0" smtClean="0">
                <a:latin typeface="Times New Roman" panose="02020603050405020304" pitchFamily="18" charset="0"/>
                <a:cs typeface="Times New Roman" panose="02020603050405020304" pitchFamily="18" charset="0"/>
              </a:rPr>
            </a:br>
            <a:r>
              <a:rPr lang="en-US" sz="4200" dirty="0" smtClean="0">
                <a:latin typeface="Times New Roman" panose="02020603050405020304" pitchFamily="18" charset="0"/>
                <a:cs typeface="Times New Roman" panose="02020603050405020304" pitchFamily="18" charset="0"/>
              </a:rPr>
              <a:t>TO EVALUATE COST-EFFECTIVENESS</a:t>
            </a:r>
            <a:br>
              <a:rPr lang="en-US" sz="4200" dirty="0" smtClean="0">
                <a:latin typeface="Times New Roman" panose="02020603050405020304" pitchFamily="18" charset="0"/>
                <a:cs typeface="Times New Roman" panose="02020603050405020304" pitchFamily="18" charset="0"/>
              </a:rPr>
            </a:br>
            <a:r>
              <a:rPr lang="en-US" sz="4200" dirty="0" smtClean="0">
                <a:latin typeface="Times New Roman" panose="02020603050405020304" pitchFamily="18" charset="0"/>
                <a:cs typeface="Times New Roman" panose="02020603050405020304" pitchFamily="18" charset="0"/>
              </a:rPr>
              <a:t>OF CERVICAL CANCER TREATMENTS</a:t>
            </a:r>
            <a:r>
              <a:rPr lang="en-US" sz="3100" dirty="0" smtClean="0"/>
              <a:t/>
            </a:r>
            <a:br>
              <a:rPr lang="en-US" sz="3100" dirty="0" smtClean="0"/>
            </a:br>
            <a:r>
              <a:rPr lang="es-ES" sz="3600" dirty="0" smtClean="0">
                <a:solidFill>
                  <a:srgbClr val="00B050"/>
                </a:solidFill>
                <a:latin typeface="Times New Roman" panose="02020603050405020304" pitchFamily="18" charset="0"/>
                <a:cs typeface="Times New Roman" panose="02020603050405020304" pitchFamily="18" charset="0"/>
              </a:rPr>
              <a:t>Un modelo de </a:t>
            </a:r>
            <a:r>
              <a:rPr lang="es-ES" sz="3600" dirty="0" err="1" smtClean="0">
                <a:solidFill>
                  <a:srgbClr val="00B050"/>
                </a:solidFill>
                <a:latin typeface="Times New Roman" panose="02020603050405020304" pitchFamily="18" charset="0"/>
                <a:cs typeface="Times New Roman" panose="02020603050405020304" pitchFamily="18" charset="0"/>
              </a:rPr>
              <a:t>Markov</a:t>
            </a:r>
            <a:r>
              <a:rPr lang="es-ES" sz="3600" dirty="0" smtClean="0">
                <a:solidFill>
                  <a:srgbClr val="00B050"/>
                </a:solidFill>
                <a:latin typeface="Times New Roman" panose="02020603050405020304" pitchFamily="18" charset="0"/>
                <a:cs typeface="Times New Roman" panose="02020603050405020304" pitchFamily="18" charset="0"/>
              </a:rPr>
              <a:t> en un árbol de decisión </a:t>
            </a:r>
            <a:br>
              <a:rPr lang="es-ES" sz="3600" dirty="0" smtClean="0">
                <a:solidFill>
                  <a:srgbClr val="00B050"/>
                </a:solidFill>
                <a:latin typeface="Times New Roman" panose="02020603050405020304" pitchFamily="18" charset="0"/>
                <a:cs typeface="Times New Roman" panose="02020603050405020304" pitchFamily="18" charset="0"/>
              </a:rPr>
            </a:br>
            <a:r>
              <a:rPr lang="es-ES" sz="3600" dirty="0" smtClean="0">
                <a:solidFill>
                  <a:srgbClr val="00B050"/>
                </a:solidFill>
                <a:latin typeface="Times New Roman" panose="02020603050405020304" pitchFamily="18" charset="0"/>
                <a:cs typeface="Times New Roman" panose="02020603050405020304" pitchFamily="18" charset="0"/>
              </a:rPr>
              <a:t>para un análisis del coste-efectividad del</a:t>
            </a:r>
            <a:br>
              <a:rPr lang="es-ES" sz="3600" dirty="0" smtClean="0">
                <a:solidFill>
                  <a:srgbClr val="00B050"/>
                </a:solidFill>
                <a:latin typeface="Times New Roman" panose="02020603050405020304" pitchFamily="18" charset="0"/>
                <a:cs typeface="Times New Roman" panose="02020603050405020304" pitchFamily="18" charset="0"/>
              </a:rPr>
            </a:br>
            <a:r>
              <a:rPr lang="es-ES" sz="3600" dirty="0" smtClean="0">
                <a:solidFill>
                  <a:srgbClr val="00B050"/>
                </a:solidFill>
                <a:latin typeface="Times New Roman" panose="02020603050405020304" pitchFamily="18" charset="0"/>
                <a:cs typeface="Times New Roman" panose="02020603050405020304" pitchFamily="18" charset="0"/>
              </a:rPr>
              <a:t>tratamientos de cáncer de cuello uterino</a:t>
            </a:r>
            <a:r>
              <a:rPr lang="en-US" sz="3100" dirty="0" smtClean="0">
                <a:latin typeface="Times New Roman" panose="02020603050405020304" pitchFamily="18" charset="0"/>
                <a:cs typeface="Times New Roman" panose="02020603050405020304" pitchFamily="18" charset="0"/>
              </a:rPr>
              <a:t> </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a:r>
            <a:br>
              <a:rPr lang="en-US" sz="3100" dirty="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L. Robin </a:t>
            </a:r>
            <a:r>
              <a:rPr lang="en-US" sz="2200" dirty="0" err="1" smtClean="0">
                <a:latin typeface="Times New Roman" panose="02020603050405020304" pitchFamily="18" charset="0"/>
                <a:cs typeface="Times New Roman" panose="02020603050405020304" pitchFamily="18" charset="0"/>
              </a:rPr>
              <a:t>Keller</a:t>
            </a:r>
            <a:r>
              <a:rPr lang="en-US" sz="2200" baseline="30000" dirty="0" err="1" smtClean="0">
                <a:latin typeface="Symbol" panose="05050102010706020507" pitchFamily="18" charset="2"/>
                <a:cs typeface="Times New Roman" panose="02020603050405020304" pitchFamily="18" charset="0"/>
              </a:rPr>
              <a:t>D</a:t>
            </a:r>
            <a:r>
              <a:rPr lang="en-US" sz="2200" dirty="0" smtClean="0">
                <a:latin typeface="Times New Roman" panose="02020603050405020304" pitchFamily="18" charset="0"/>
                <a:cs typeface="Times New Roman" panose="02020603050405020304" pitchFamily="18" charset="0"/>
              </a:rPr>
              <a:t>*</a:t>
            </a:r>
            <a:r>
              <a:rPr lang="en-US" sz="2200" baseline="300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Jiaru Bai*                Cristina del Campo</a:t>
            </a:r>
            <a:r>
              <a:rPr lang="en-US" sz="2200" baseline="30000" dirty="0" smtClean="0">
                <a:latin typeface="Times New Roman" panose="02020603050405020304" pitchFamily="18" charset="0"/>
                <a:cs typeface="Times New Roman" panose="02020603050405020304" pitchFamily="18" charset="0"/>
              </a:rPr>
              <a:t>*#</a:t>
            </a:r>
            <a:br>
              <a:rPr lang="en-US" sz="2200" baseline="300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1100" dirty="0" smtClean="0">
                <a:latin typeface="Times New Roman" panose="02020603050405020304" pitchFamily="18" charset="0"/>
                <a:cs typeface="Times New Roman" panose="02020603050405020304" pitchFamily="18" charset="0"/>
              </a:rPr>
              <a:t/>
            </a:r>
            <a:br>
              <a:rPr lang="en-US" sz="1100" dirty="0" smtClean="0">
                <a:latin typeface="Times New Roman" panose="02020603050405020304" pitchFamily="18" charset="0"/>
                <a:cs typeface="Times New Roman" panose="02020603050405020304" pitchFamily="18" charset="0"/>
              </a:rPr>
            </a:br>
            <a:r>
              <a:rPr lang="en-US" sz="1100" dirty="0" smtClean="0">
                <a:latin typeface="Times New Roman" panose="02020603050405020304" pitchFamily="18" charset="0"/>
                <a:cs typeface="Times New Roman" panose="02020603050405020304" pitchFamily="18" charset="0"/>
              </a:rPr>
              <a:t> </a:t>
            </a:r>
            <a:br>
              <a:rPr lang="en-US" sz="1100" dirty="0" smtClean="0">
                <a:latin typeface="Times New Roman" panose="02020603050405020304" pitchFamily="18" charset="0"/>
                <a:cs typeface="Times New Roman" panose="02020603050405020304" pitchFamily="18" charset="0"/>
              </a:rPr>
            </a:br>
            <a:r>
              <a:rPr lang="en-US" dirty="0" smtClean="0">
                <a:effectLst/>
                <a:latin typeface="Times New Roman" panose="02020603050405020304" pitchFamily="18" charset="0"/>
                <a:cs typeface="Times New Roman" panose="02020603050405020304" pitchFamily="18" charset="0"/>
              </a:rPr>
              <a:t/>
            </a:r>
            <a:br>
              <a:rPr lang="en-US" dirty="0" smtClean="0">
                <a:effectLst/>
                <a:latin typeface="Times New Roman" panose="02020603050405020304" pitchFamily="18" charset="0"/>
                <a:cs typeface="Times New Roman" panose="02020603050405020304" pitchFamily="18" charset="0"/>
              </a:rPr>
            </a:br>
            <a:r>
              <a:rPr lang="en-US" dirty="0" smtClean="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8600" y="5173980"/>
            <a:ext cx="8686800" cy="1676400"/>
          </a:xfrm>
        </p:spPr>
        <p:txBody>
          <a:bodyPr>
            <a:normAutofit fontScale="92500"/>
          </a:bodyPr>
          <a:lstStyle/>
          <a:p>
            <a:pPr algn="ctr"/>
            <a:endParaRPr lang="en-US" sz="2100" dirty="0" smtClean="0">
              <a:latin typeface="Times New Roman" panose="02020603050405020304" pitchFamily="18" charset="0"/>
              <a:cs typeface="Times New Roman" panose="02020603050405020304" pitchFamily="18" charset="0"/>
            </a:endParaRPr>
          </a:p>
          <a:p>
            <a:pPr algn="ctr"/>
            <a:endParaRPr lang="en-US" sz="2100" dirty="0">
              <a:latin typeface="Times New Roman" panose="02020603050405020304" pitchFamily="18" charset="0"/>
              <a:cs typeface="Times New Roman" panose="02020603050405020304" pitchFamily="18" charset="0"/>
            </a:endParaRPr>
          </a:p>
          <a:p>
            <a:r>
              <a:rPr lang="en-US" sz="1600" baseline="30000" dirty="0" err="1" smtClean="0">
                <a:latin typeface="Symbol" panose="05050102010706020507" pitchFamily="18" charset="2"/>
                <a:cs typeface="Times New Roman" panose="02020603050405020304" pitchFamily="18" charset="0"/>
              </a:rPr>
              <a:t>D</a:t>
            </a:r>
            <a:r>
              <a:rPr lang="en-US" sz="1600" dirty="0" err="1" smtClean="0">
                <a:latin typeface="Times New Roman" panose="02020603050405020304" pitchFamily="18" charset="0"/>
                <a:cs typeface="Times New Roman" panose="02020603050405020304" pitchFamily="18" charset="0"/>
              </a:rPr>
              <a:t>Past</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President, </a:t>
            </a:r>
            <a:r>
              <a:rPr lang="en-US" sz="1600" dirty="0" smtClean="0">
                <a:latin typeface="Times New Roman" panose="02020603050405020304" pitchFamily="18" charset="0"/>
                <a:cs typeface="Times New Roman" panose="02020603050405020304" pitchFamily="18" charset="0"/>
              </a:rPr>
              <a:t>INFORMS, *</a:t>
            </a:r>
            <a:r>
              <a:rPr lang="en-US" sz="1600" dirty="0">
                <a:latin typeface="Times New Roman" panose="02020603050405020304" pitchFamily="18" charset="0"/>
                <a:cs typeface="Times New Roman" panose="02020603050405020304" pitchFamily="18" charset="0"/>
              </a:rPr>
              <a:t>University </a:t>
            </a:r>
            <a:r>
              <a:rPr lang="en-US" sz="1600" dirty="0" smtClean="0">
                <a:latin typeface="Times New Roman" panose="02020603050405020304" pitchFamily="18" charset="0"/>
                <a:cs typeface="Times New Roman" panose="02020603050405020304" pitchFamily="18" charset="0"/>
              </a:rPr>
              <a:t>of California, Irvine, USA,</a:t>
            </a:r>
          </a:p>
          <a:p>
            <a:pPr algn="ctr"/>
            <a:r>
              <a:rPr lang="en-US" sz="1600" baseline="300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Universidad </a:t>
            </a:r>
            <a:r>
              <a:rPr lang="en-US" sz="1600" dirty="0" err="1" smtClean="0">
                <a:latin typeface="Times New Roman" panose="02020603050405020304" pitchFamily="18" charset="0"/>
                <a:cs typeface="Times New Roman" panose="02020603050405020304" pitchFamily="18" charset="0"/>
              </a:rPr>
              <a:t>Complutense</a:t>
            </a:r>
            <a:r>
              <a:rPr lang="en-US" sz="1600" dirty="0" smtClean="0">
                <a:latin typeface="Times New Roman" panose="02020603050405020304" pitchFamily="18" charset="0"/>
                <a:cs typeface="Times New Roman" panose="02020603050405020304" pitchFamily="18" charset="0"/>
              </a:rPr>
              <a:t> de Madrid, </a:t>
            </a:r>
            <a:r>
              <a:rPr lang="es-ES" sz="1600" dirty="0" smtClean="0">
                <a:latin typeface="Times New Roman" panose="02020603050405020304" pitchFamily="18" charset="0"/>
                <a:cs typeface="Times New Roman" panose="02020603050405020304" pitchFamily="18" charset="0"/>
              </a:rPr>
              <a:t>España</a:t>
            </a:r>
            <a:endParaRPr lang="en-US" sz="1600" dirty="0" smtClean="0">
              <a:latin typeface="Times New Roman" panose="02020603050405020304" pitchFamily="18" charset="0"/>
              <a:cs typeface="Times New Roman" panose="02020603050405020304" pitchFamily="18" charset="0"/>
            </a:endParaRPr>
          </a:p>
          <a:p>
            <a:r>
              <a:rPr lang="en-US" sz="1600" dirty="0" smtClean="0">
                <a:solidFill>
                  <a:schemeClr val="tx1"/>
                </a:solidFill>
              </a:rPr>
              <a:t>12th INTERNATIONAL CONFERENCE ON OPERATIONS RESEARCH, La </a:t>
            </a:r>
            <a:r>
              <a:rPr lang="en-US" sz="1600" dirty="0">
                <a:solidFill>
                  <a:schemeClr val="tx1"/>
                </a:solidFill>
              </a:rPr>
              <a:t>Habana, </a:t>
            </a:r>
            <a:r>
              <a:rPr lang="en-US" sz="1600" dirty="0" smtClean="0">
                <a:solidFill>
                  <a:schemeClr val="tx1"/>
                </a:solidFill>
              </a:rPr>
              <a:t>CUBA, Plenary, March 10, 2016</a:t>
            </a:r>
            <a:endParaRPr lang="en-US" sz="1900" dirty="0">
              <a:solidFill>
                <a:schemeClr val="tx1"/>
              </a:solidFill>
            </a:endParaRPr>
          </a:p>
        </p:txBody>
      </p:sp>
      <p:pic>
        <p:nvPicPr>
          <p:cNvPr id="5" name="Picture 21" descr="C:\Users\Primary\treeage\workspace\Other Projects\cervical cancer\state diagram.bmp"/>
          <p:cNvPicPr/>
          <p:nvPr/>
        </p:nvPicPr>
        <p:blipFill rotWithShape="1">
          <a:blip r:embed="rId3">
            <a:extLst>
              <a:ext uri="{28A0092B-C50C-407E-A947-70E740481C1C}">
                <a14:useLocalDpi xmlns:a14="http://schemas.microsoft.com/office/drawing/2010/main" val="0"/>
              </a:ext>
            </a:extLst>
          </a:blip>
          <a:srcRect l="6796" t="6250" r="16505" b="10937"/>
          <a:stretch/>
        </p:blipFill>
        <p:spPr bwMode="auto">
          <a:xfrm>
            <a:off x="2209800" y="3276600"/>
            <a:ext cx="4572000" cy="1600200"/>
          </a:xfrm>
          <a:prstGeom prst="rect">
            <a:avLst/>
          </a:prstGeom>
          <a:noFill/>
          <a:ln>
            <a:noFill/>
          </a:ln>
        </p:spPr>
      </p:pic>
      <p:pic>
        <p:nvPicPr>
          <p:cNvPr id="1026" name="Picture 3" descr="Robin Keller"/>
          <p:cNvPicPr>
            <a:picLocks noChangeAspect="1" noChangeArrowheads="1"/>
          </p:cNvPicPr>
          <p:nvPr/>
        </p:nvPicPr>
        <p:blipFill>
          <a:blip r:embed="rId4">
            <a:extLst>
              <a:ext uri="{28A0092B-C50C-407E-A947-70E740481C1C}">
                <a14:useLocalDpi xmlns:a14="http://schemas.microsoft.com/office/drawing/2010/main" val="0"/>
              </a:ext>
            </a:extLst>
          </a:blip>
          <a:srcRect l="13483" t="2844" r="19101" b="23222"/>
          <a:stretch>
            <a:fillRect/>
          </a:stretch>
        </p:blipFill>
        <p:spPr bwMode="auto">
          <a:xfrm>
            <a:off x="1674292" y="5219698"/>
            <a:ext cx="535508" cy="699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Robin Keller\Pictures\2012 Oct PhD Welcome Lunch...JIM L  Hank at home...Colleen and Cindy Keller birthdays\2012 PhD Welcome lunch\2012 PhD Welcome Lunch 137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5248275"/>
            <a:ext cx="542290" cy="645316"/>
          </a:xfrm>
          <a:prstGeom prst="rect">
            <a:avLst/>
          </a:prstGeom>
          <a:noFill/>
          <a:ln>
            <a:noFill/>
          </a:ln>
          <a:extLst/>
        </p:spPr>
      </p:pic>
      <p:pic>
        <p:nvPicPr>
          <p:cNvPr id="1028" name="Picture 4" descr="cristin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4879" y="5244938"/>
            <a:ext cx="556680" cy="64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017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1066800"/>
          </a:xfrm>
        </p:spPr>
        <p:txBody>
          <a:bodyPr numCol="2">
            <a:noAutofit/>
          </a:bodyPr>
          <a:lstStyle/>
          <a:p>
            <a:pPr marL="0" indent="0">
              <a:buNone/>
            </a:pPr>
            <a:r>
              <a:rPr lang="en-US" altLang="zh-CN" sz="2800" dirty="0" smtClean="0">
                <a:latin typeface="Times New Roman" panose="02020603050405020304" pitchFamily="18" charset="0"/>
                <a:cs typeface="Times New Roman" panose="02020603050405020304" pitchFamily="18" charset="0"/>
              </a:rPr>
              <a:t>A Markov tree has structure, probabilities, rewards (quality adjusted life years) &amp; termination condition.</a:t>
            </a:r>
            <a:endParaRPr lang="en-US" sz="2800" dirty="0" smtClean="0">
              <a:latin typeface="Times New Roman" panose="02020603050405020304" pitchFamily="18" charset="0"/>
              <a:cs typeface="Times New Roman" panose="02020603050405020304" pitchFamily="18" charset="0"/>
            </a:endParaRPr>
          </a:p>
          <a:p>
            <a:pPr marL="0" indent="0">
              <a:buNone/>
            </a:pPr>
            <a:r>
              <a:rPr lang="es-ES" sz="2400" dirty="0" smtClean="0">
                <a:solidFill>
                  <a:srgbClr val="00B050"/>
                </a:solidFill>
                <a:latin typeface="Times New Roman" panose="02020603050405020304" pitchFamily="18" charset="0"/>
                <a:cs typeface="Times New Roman" panose="02020603050405020304" pitchFamily="18" charset="0"/>
              </a:rPr>
              <a:t>Un </a:t>
            </a:r>
            <a:r>
              <a:rPr lang="es-ES" sz="2400" dirty="0">
                <a:solidFill>
                  <a:srgbClr val="00B050"/>
                </a:solidFill>
                <a:latin typeface="Times New Roman" panose="02020603050405020304" pitchFamily="18" charset="0"/>
                <a:cs typeface="Times New Roman" panose="02020603050405020304" pitchFamily="18" charset="0"/>
              </a:rPr>
              <a:t>árbol de </a:t>
            </a:r>
            <a:r>
              <a:rPr lang="es-ES" sz="2400" dirty="0" err="1">
                <a:solidFill>
                  <a:srgbClr val="00B050"/>
                </a:solidFill>
                <a:latin typeface="Times New Roman" panose="02020603050405020304" pitchFamily="18" charset="0"/>
                <a:cs typeface="Times New Roman" panose="02020603050405020304" pitchFamily="18" charset="0"/>
              </a:rPr>
              <a:t>Markov</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smtClean="0">
                <a:solidFill>
                  <a:srgbClr val="00B050"/>
                </a:solidFill>
                <a:latin typeface="Times New Roman" panose="02020603050405020304" pitchFamily="18" charset="0"/>
                <a:cs typeface="Times New Roman" panose="02020603050405020304" pitchFamily="18" charset="0"/>
              </a:rPr>
              <a:t>tiene </a:t>
            </a:r>
            <a:r>
              <a:rPr lang="es-ES" sz="2400" dirty="0" err="1" smtClean="0">
                <a:solidFill>
                  <a:srgbClr val="00B050"/>
                </a:solidFill>
                <a:latin typeface="Times New Roman" panose="02020603050405020304" pitchFamily="18" charset="0"/>
                <a:cs typeface="Times New Roman" panose="02020603050405020304" pitchFamily="18" charset="0"/>
              </a:rPr>
              <a:t>structura</a:t>
            </a:r>
            <a:r>
              <a:rPr lang="es-ES" sz="2400" dirty="0">
                <a:solidFill>
                  <a:srgbClr val="00B050"/>
                </a:solidFill>
                <a:latin typeface="Times New Roman" panose="02020603050405020304" pitchFamily="18" charset="0"/>
                <a:cs typeface="Times New Roman" panose="02020603050405020304" pitchFamily="18" charset="0"/>
              </a:rPr>
              <a:t>, las probabilidades, las recompensas (ajustados a la calidad de vida de años) y condición de terminación.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E7BEA842-233F-4523-B309-611AAF94D652}" type="slidenum">
              <a:rPr lang="en-US" smtClean="0"/>
              <a:t>10</a:t>
            </a:fld>
            <a:endParaRPr lang="en-US"/>
          </a:p>
        </p:txBody>
      </p:sp>
      <p:grpSp>
        <p:nvGrpSpPr>
          <p:cNvPr id="4" name="Group 3"/>
          <p:cNvGrpSpPr/>
          <p:nvPr/>
        </p:nvGrpSpPr>
        <p:grpSpPr>
          <a:xfrm>
            <a:off x="1143000" y="2057400"/>
            <a:ext cx="6781800" cy="4375666"/>
            <a:chOff x="1981200" y="2590800"/>
            <a:chExt cx="4427838" cy="3810000"/>
          </a:xfrm>
        </p:grpSpPr>
        <p:pic>
          <p:nvPicPr>
            <p:cNvPr id="9218" name="Picture 2" descr="C:\Users\sarah\AppData\Roaming\Tencent\Users\285891716\QQ\WinTemp\RichOle\HPMO0[U]`VBJ]780({QBXZB.jpg"/>
            <p:cNvPicPr>
              <a:picLocks noChangeAspect="1" noChangeArrowheads="1"/>
            </p:cNvPicPr>
            <p:nvPr/>
          </p:nvPicPr>
          <p:blipFill>
            <a:blip r:embed="rId3" cstate="print"/>
            <a:srcRect/>
            <a:stretch>
              <a:fillRect/>
            </a:stretch>
          </p:blipFill>
          <p:spPr bwMode="auto">
            <a:xfrm>
              <a:off x="1981200" y="2590800"/>
              <a:ext cx="4427838" cy="3810000"/>
            </a:xfrm>
            <a:prstGeom prst="rect">
              <a:avLst/>
            </a:prstGeom>
            <a:noFill/>
          </p:spPr>
        </p:pic>
        <p:sp>
          <p:nvSpPr>
            <p:cNvPr id="16" name="椭圆 15"/>
            <p:cNvSpPr/>
            <p:nvPr/>
          </p:nvSpPr>
          <p:spPr>
            <a:xfrm>
              <a:off x="5943600" y="2590800"/>
              <a:ext cx="304800" cy="3048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cxnSp>
          <p:nvCxnSpPr>
            <p:cNvPr id="18" name="直接箭头连接符 17"/>
            <p:cNvCxnSpPr>
              <a:endCxn id="10" idx="7"/>
            </p:cNvCxnSpPr>
            <p:nvPr/>
          </p:nvCxnSpPr>
          <p:spPr>
            <a:xfrm flipH="1">
              <a:off x="3200939" y="2823254"/>
              <a:ext cx="2742662" cy="1721015"/>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grpSp>
      <p:sp>
        <p:nvSpPr>
          <p:cNvPr id="10" name="椭圆 15"/>
          <p:cNvSpPr/>
          <p:nvPr/>
        </p:nvSpPr>
        <p:spPr>
          <a:xfrm>
            <a:off x="2667000" y="4245233"/>
            <a:ext cx="403239" cy="38010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椭圆 15"/>
          <p:cNvSpPr/>
          <p:nvPr/>
        </p:nvSpPr>
        <p:spPr>
          <a:xfrm>
            <a:off x="7211924" y="2476500"/>
            <a:ext cx="636676" cy="3048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2" name="椭圆 15"/>
          <p:cNvSpPr/>
          <p:nvPr/>
        </p:nvSpPr>
        <p:spPr>
          <a:xfrm>
            <a:off x="2626877" y="2484120"/>
            <a:ext cx="609600" cy="3048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cxnSp>
        <p:nvCxnSpPr>
          <p:cNvPr id="15" name="直接箭头连接符 17"/>
          <p:cNvCxnSpPr>
            <a:stCxn id="11" idx="3"/>
          </p:cNvCxnSpPr>
          <p:nvPr/>
        </p:nvCxnSpPr>
        <p:spPr>
          <a:xfrm flipH="1" flipV="1">
            <a:off x="3258401" y="2667000"/>
            <a:ext cx="4046762" cy="69663"/>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20" name="椭圆 15"/>
          <p:cNvSpPr/>
          <p:nvPr/>
        </p:nvSpPr>
        <p:spPr>
          <a:xfrm>
            <a:off x="5791200" y="2971800"/>
            <a:ext cx="381000" cy="30480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1" name="椭圆 15"/>
          <p:cNvSpPr/>
          <p:nvPr/>
        </p:nvSpPr>
        <p:spPr>
          <a:xfrm>
            <a:off x="2716219" y="5334000"/>
            <a:ext cx="430916" cy="30480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cxnSp>
        <p:nvCxnSpPr>
          <p:cNvPr id="22" name="直接箭头连接符 17"/>
          <p:cNvCxnSpPr>
            <a:stCxn id="20" idx="3"/>
          </p:cNvCxnSpPr>
          <p:nvPr/>
        </p:nvCxnSpPr>
        <p:spPr>
          <a:xfrm flipH="1">
            <a:off x="3147136" y="3231963"/>
            <a:ext cx="2699860" cy="2178141"/>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297022" y="6433066"/>
            <a:ext cx="4936835" cy="369332"/>
          </a:xfrm>
          <a:prstGeom prst="rect">
            <a:avLst/>
          </a:prstGeom>
          <a:noFill/>
        </p:spPr>
        <p:txBody>
          <a:bodyPr wrap="square" rtlCol="0">
            <a:spAutoFit/>
          </a:bodyPr>
          <a:lstStyle/>
          <a:p>
            <a:r>
              <a:rPr lang="en-US" dirty="0" smtClean="0"/>
              <a:t>Treeage.com software</a:t>
            </a:r>
            <a:endParaRPr lang="en-US" dirty="0"/>
          </a:p>
        </p:txBody>
      </p:sp>
    </p:spTree>
    <p:extLst>
      <p:ext uri="{BB962C8B-B14F-4D97-AF65-F5344CB8AC3E}">
        <p14:creationId xmlns:p14="http://schemas.microsoft.com/office/powerpoint/2010/main" val="1921526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r>
              <a:rPr lang="en-US" dirty="0" smtClean="0">
                <a:latin typeface="Times New Roman" panose="02020603050405020304" pitchFamily="18" charset="0"/>
                <a:cs typeface="Times New Roman" panose="02020603050405020304" pitchFamily="18" charset="0"/>
              </a:rPr>
              <a:t>Pros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066800"/>
            <a:ext cx="8686800" cy="5105400"/>
          </a:xfrm>
        </p:spPr>
        <p:txBody>
          <a:bodyPr numCol="2">
            <a:noAutofit/>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Simpler</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enables you to </a:t>
            </a:r>
            <a:r>
              <a:rPr lang="en-US" dirty="0" smtClean="0">
                <a:latin typeface="Times New Roman" panose="02020603050405020304" pitchFamily="18" charset="0"/>
                <a:cs typeface="Times New Roman" panose="02020603050405020304" pitchFamily="18" charset="0"/>
              </a:rPr>
              <a:t>conjecture in an </a:t>
            </a:r>
            <a:r>
              <a:rPr lang="en-US" dirty="0">
                <a:latin typeface="Times New Roman" panose="02020603050405020304" pitchFamily="18" charset="0"/>
                <a:cs typeface="Times New Roman" panose="02020603050405020304" pitchFamily="18" charset="0"/>
              </a:rPr>
              <a:t>unfinished </a:t>
            </a:r>
            <a:r>
              <a:rPr lang="en-US" dirty="0" smtClean="0">
                <a:latin typeface="Times New Roman" panose="02020603050405020304" pitchFamily="18" charset="0"/>
                <a:cs typeface="Times New Roman" panose="02020603050405020304" pitchFamily="18" charset="0"/>
              </a:rPr>
              <a:t>study with the </a:t>
            </a:r>
            <a:r>
              <a:rPr lang="en-US" dirty="0">
                <a:latin typeface="Times New Roman" panose="02020603050405020304" pitchFamily="18" charset="0"/>
                <a:cs typeface="Times New Roman" panose="02020603050405020304" pitchFamily="18" charset="0"/>
              </a:rPr>
              <a:t>estimated cost and </a:t>
            </a:r>
            <a:r>
              <a:rPr lang="en-US" dirty="0" smtClean="0">
                <a:latin typeface="Times New Roman" panose="02020603050405020304" pitchFamily="18" charset="0"/>
                <a:cs typeface="Times New Roman" panose="02020603050405020304" pitchFamily="18" charset="0"/>
              </a:rPr>
              <a:t>reward</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Monte </a:t>
            </a:r>
            <a:r>
              <a:rPr lang="en-US" dirty="0">
                <a:latin typeface="Times New Roman" panose="02020603050405020304" pitchFamily="18" charset="0"/>
                <a:cs typeface="Times New Roman" panose="02020603050405020304" pitchFamily="18" charset="0"/>
              </a:rPr>
              <a:t>Carlo </a:t>
            </a:r>
            <a:r>
              <a:rPr lang="en-US" dirty="0" smtClean="0">
                <a:latin typeface="Times New Roman" panose="02020603050405020304" pitchFamily="18" charset="0"/>
                <a:cs typeface="Times New Roman" panose="02020603050405020304" pitchFamily="18" charset="0"/>
              </a:rPr>
              <a:t>simulation to </a:t>
            </a:r>
            <a:r>
              <a:rPr lang="en-US" dirty="0">
                <a:latin typeface="Times New Roman" panose="02020603050405020304" pitchFamily="18" charset="0"/>
                <a:cs typeface="Times New Roman" panose="02020603050405020304" pitchFamily="18" charset="0"/>
              </a:rPr>
              <a:t>get the distribution rather than a single mean </a:t>
            </a:r>
            <a:r>
              <a:rPr lang="en-US" dirty="0" smtClean="0">
                <a:latin typeface="Times New Roman" panose="02020603050405020304" pitchFamily="18" charset="0"/>
                <a:cs typeface="Times New Roman" panose="02020603050405020304" pitchFamily="18" charset="0"/>
              </a:rPr>
              <a:t>estimate</a:t>
            </a:r>
          </a:p>
          <a:p>
            <a:pPr marL="0" indent="0">
              <a:buNone/>
            </a:pPr>
            <a:endParaRPr lang="es-ES" sz="2800" dirty="0">
              <a:solidFill>
                <a:srgbClr val="00B05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S" dirty="0" smtClean="0">
                <a:solidFill>
                  <a:srgbClr val="00B050"/>
                </a:solidFill>
                <a:latin typeface="Times New Roman" panose="02020603050405020304" pitchFamily="18" charset="0"/>
                <a:cs typeface="Times New Roman" panose="02020603050405020304" pitchFamily="18" charset="0"/>
              </a:rPr>
              <a:t>Más simple</a:t>
            </a:r>
          </a:p>
          <a:p>
            <a:pPr>
              <a:buFont typeface="Wingdings" panose="05000000000000000000" pitchFamily="2" charset="2"/>
              <a:buChar char="Ø"/>
            </a:pPr>
            <a:r>
              <a:rPr lang="es-ES" dirty="0" smtClean="0">
                <a:solidFill>
                  <a:srgbClr val="00B050"/>
                </a:solidFill>
                <a:latin typeface="Times New Roman" panose="02020603050405020304" pitchFamily="18" charset="0"/>
                <a:cs typeface="Times New Roman" panose="02020603050405020304" pitchFamily="18" charset="0"/>
              </a:rPr>
              <a:t>Se </a:t>
            </a:r>
            <a:r>
              <a:rPr lang="es-ES" dirty="0">
                <a:solidFill>
                  <a:srgbClr val="00B050"/>
                </a:solidFill>
                <a:latin typeface="Times New Roman" panose="02020603050405020304" pitchFamily="18" charset="0"/>
                <a:cs typeface="Times New Roman" panose="02020603050405020304" pitchFamily="18" charset="0"/>
              </a:rPr>
              <a:t>le permite a la conjetura en un estudio sin terminar con el costo estimado y la </a:t>
            </a:r>
            <a:r>
              <a:rPr lang="es-ES" dirty="0" smtClean="0">
                <a:solidFill>
                  <a:srgbClr val="00B050"/>
                </a:solidFill>
                <a:latin typeface="Times New Roman" panose="02020603050405020304" pitchFamily="18" charset="0"/>
                <a:cs typeface="Times New Roman" panose="02020603050405020304" pitchFamily="18" charset="0"/>
              </a:rPr>
              <a:t>recompensa</a:t>
            </a:r>
          </a:p>
          <a:p>
            <a:pPr>
              <a:buFont typeface="Wingdings" panose="05000000000000000000" pitchFamily="2" charset="2"/>
              <a:buChar char="Ø"/>
            </a:pPr>
            <a:r>
              <a:rPr lang="es-ES" dirty="0" smtClean="0">
                <a:solidFill>
                  <a:srgbClr val="00B050"/>
                </a:solidFill>
                <a:latin typeface="Times New Roman" panose="02020603050405020304" pitchFamily="18" charset="0"/>
                <a:cs typeface="Times New Roman" panose="02020603050405020304" pitchFamily="18" charset="0"/>
              </a:rPr>
              <a:t>Simulación </a:t>
            </a:r>
            <a:r>
              <a:rPr lang="es-ES" dirty="0">
                <a:solidFill>
                  <a:srgbClr val="00B050"/>
                </a:solidFill>
                <a:latin typeface="Times New Roman" panose="02020603050405020304" pitchFamily="18" charset="0"/>
                <a:cs typeface="Times New Roman" panose="02020603050405020304" pitchFamily="18" charset="0"/>
              </a:rPr>
              <a:t>de Monte Carlo </a:t>
            </a:r>
            <a:r>
              <a:rPr lang="es-ES" dirty="0" smtClean="0">
                <a:solidFill>
                  <a:srgbClr val="00B050"/>
                </a:solidFill>
                <a:latin typeface="Times New Roman" panose="02020603050405020304" pitchFamily="18" charset="0"/>
                <a:cs typeface="Times New Roman" panose="02020603050405020304" pitchFamily="18" charset="0"/>
              </a:rPr>
              <a:t>para </a:t>
            </a:r>
            <a:r>
              <a:rPr lang="es-ES" dirty="0">
                <a:solidFill>
                  <a:srgbClr val="00B050"/>
                </a:solidFill>
                <a:latin typeface="Times New Roman" panose="02020603050405020304" pitchFamily="18" charset="0"/>
                <a:cs typeface="Times New Roman" panose="02020603050405020304" pitchFamily="18" charset="0"/>
              </a:rPr>
              <a:t>obtener la distribución en lugar de una sola estimación de la </a:t>
            </a:r>
            <a:r>
              <a:rPr lang="es-ES" dirty="0" smtClean="0">
                <a:solidFill>
                  <a:srgbClr val="00B050"/>
                </a:solidFill>
                <a:latin typeface="Times New Roman" panose="02020603050405020304" pitchFamily="18" charset="0"/>
                <a:cs typeface="Times New Roman" panose="02020603050405020304" pitchFamily="18" charset="0"/>
              </a:rPr>
              <a:t>media</a:t>
            </a:r>
            <a:endParaRPr lang="en-US" sz="2000" dirty="0">
              <a:solidFill>
                <a:srgbClr val="00B050"/>
              </a:solidFill>
            </a:endParaRPr>
          </a:p>
        </p:txBody>
      </p:sp>
      <p:sp>
        <p:nvSpPr>
          <p:cNvPr id="4" name="灯片编号占位符 3"/>
          <p:cNvSpPr>
            <a:spLocks noGrp="1"/>
          </p:cNvSpPr>
          <p:nvPr>
            <p:ph type="sldNum" sz="quarter" idx="12"/>
          </p:nvPr>
        </p:nvSpPr>
        <p:spPr/>
        <p:txBody>
          <a:bodyPr/>
          <a:lstStyle/>
          <a:p>
            <a:fld id="{E7BEA842-233F-4523-B309-611AAF94D652}" type="slidenum">
              <a:rPr lang="en-US" smtClean="0"/>
              <a:t>11</a:t>
            </a:fld>
            <a:endParaRPr lang="en-US"/>
          </a:p>
        </p:txBody>
      </p:sp>
      <p:pic>
        <p:nvPicPr>
          <p:cNvPr id="6" name="Picture 2" descr="C:\Users\sarah\AppData\Roaming\Tencent\Users\285891716\QQ\WinTemp\RichOle\HPMO0[U]`VBJ]780({QBXZB.jpg"/>
          <p:cNvPicPr>
            <a:picLocks noChangeAspect="1" noChangeArrowheads="1"/>
          </p:cNvPicPr>
          <p:nvPr/>
        </p:nvPicPr>
        <p:blipFill>
          <a:blip r:embed="rId2" cstate="print"/>
          <a:srcRect/>
          <a:stretch>
            <a:fillRect/>
          </a:stretch>
        </p:blipFill>
        <p:spPr bwMode="auto">
          <a:xfrm>
            <a:off x="7467600" y="152400"/>
            <a:ext cx="1371600" cy="1600200"/>
          </a:xfrm>
          <a:prstGeom prst="rect">
            <a:avLst/>
          </a:prstGeom>
          <a:noFill/>
        </p:spPr>
      </p:pic>
    </p:spTree>
    <p:extLst>
      <p:ext uri="{BB962C8B-B14F-4D97-AF65-F5344CB8AC3E}">
        <p14:creationId xmlns:p14="http://schemas.microsoft.com/office/powerpoint/2010/main" val="1547866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274638"/>
            <a:ext cx="8382000" cy="1143000"/>
          </a:xfrm>
        </p:spPr>
        <p:txBody>
          <a:bodyPr>
            <a:normAutofit fontScale="90000"/>
          </a:bodyPr>
          <a:lstStyle/>
          <a:p>
            <a:r>
              <a:rPr lang="en-US" altLang="zh-CN" dirty="0" smtClean="0">
                <a:latin typeface="Times New Roman" panose="02020603050405020304" pitchFamily="18" charset="0"/>
                <a:cs typeface="Times New Roman" panose="02020603050405020304" pitchFamily="18" charset="0"/>
              </a:rPr>
              <a:t>Cons                         </a:t>
            </a:r>
            <a:r>
              <a:rPr lang="es-ES" dirty="0" smtClean="0">
                <a:solidFill>
                  <a:srgbClr val="00B050"/>
                </a:solidFill>
                <a:latin typeface="Times New Roman" panose="02020603050405020304" pitchFamily="18" charset="0"/>
                <a:cs typeface="Times New Roman" panose="02020603050405020304" pitchFamily="18" charset="0"/>
              </a:rPr>
              <a:t>Contras</a:t>
            </a:r>
            <a:r>
              <a:rPr lang="en-US" altLang="zh-CN" b="1" dirty="0"/>
              <a:t/>
            </a:r>
            <a:br>
              <a:rPr lang="en-US" altLang="zh-CN" b="1" dirty="0"/>
            </a:br>
            <a:endParaRPr lang="zh-CN" altLang="en-US" dirty="0"/>
          </a:p>
        </p:txBody>
      </p:sp>
      <p:sp>
        <p:nvSpPr>
          <p:cNvPr id="3" name="内容占位符 2"/>
          <p:cNvSpPr>
            <a:spLocks noGrp="1"/>
          </p:cNvSpPr>
          <p:nvPr>
            <p:ph idx="1"/>
          </p:nvPr>
        </p:nvSpPr>
        <p:spPr>
          <a:xfrm>
            <a:off x="38100" y="1524000"/>
            <a:ext cx="8991600" cy="5638800"/>
          </a:xfrm>
        </p:spPr>
        <p:txBody>
          <a:bodyPr numCol="2">
            <a:normAutofit fontScale="55000" lnSpcReduction="20000"/>
          </a:bodyPr>
          <a:lstStyle/>
          <a:p>
            <a:pPr>
              <a:buFont typeface="Wingdings" panose="05000000000000000000" pitchFamily="2" charset="2"/>
              <a:buChar char="Ø"/>
            </a:pPr>
            <a:r>
              <a:rPr lang="en-US" altLang="zh-CN" sz="4500" dirty="0" smtClean="0">
                <a:latin typeface="Times New Roman" panose="02020603050405020304" pitchFamily="18" charset="0"/>
                <a:cs typeface="Times New Roman" panose="02020603050405020304" pitchFamily="18" charset="0"/>
              </a:rPr>
              <a:t>Less </a:t>
            </a:r>
            <a:r>
              <a:rPr lang="en-US" altLang="zh-CN" sz="4500" dirty="0">
                <a:latin typeface="Times New Roman" panose="02020603050405020304" pitchFamily="18" charset="0"/>
                <a:cs typeface="Times New Roman" panose="02020603050405020304" pitchFamily="18" charset="0"/>
              </a:rPr>
              <a:t>useful when the survival time is short (a standard decision tree is preferred</a:t>
            </a:r>
            <a:r>
              <a:rPr lang="en-US" altLang="zh-CN" sz="45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altLang="zh-CN" sz="45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4500" dirty="0">
                <a:latin typeface="Times New Roman" panose="02020603050405020304" pitchFamily="18" charset="0"/>
                <a:cs typeface="Times New Roman" panose="02020603050405020304" pitchFamily="18" charset="0"/>
              </a:rPr>
              <a:t>O</a:t>
            </a:r>
            <a:r>
              <a:rPr lang="en-US" altLang="zh-CN" sz="4500" dirty="0" smtClean="0">
                <a:latin typeface="Times New Roman" panose="02020603050405020304" pitchFamily="18" charset="0"/>
                <a:cs typeface="Times New Roman" panose="02020603050405020304" pitchFamily="18" charset="0"/>
              </a:rPr>
              <a:t>nly </a:t>
            </a:r>
            <a:r>
              <a:rPr lang="en-US" altLang="zh-CN" sz="4500" dirty="0">
                <a:latin typeface="Times New Roman" panose="02020603050405020304" pitchFamily="18" charset="0"/>
                <a:cs typeface="Times New Roman" panose="02020603050405020304" pitchFamily="18" charset="0"/>
              </a:rPr>
              <a:t>has discrete time cycles (the transition is </a:t>
            </a:r>
            <a:r>
              <a:rPr lang="en-US" altLang="zh-CN" sz="4500" dirty="0" smtClean="0">
                <a:latin typeface="Times New Roman" panose="02020603050405020304" pitchFamily="18" charset="0"/>
                <a:cs typeface="Times New Roman" panose="02020603050405020304" pitchFamily="18" charset="0"/>
              </a:rPr>
              <a:t>not continuous)</a:t>
            </a:r>
          </a:p>
          <a:p>
            <a:pPr marL="0" indent="0">
              <a:buNone/>
            </a:pPr>
            <a:endParaRPr lang="en-US" altLang="zh-CN" sz="45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4500" dirty="0">
                <a:latin typeface="Times New Roman" panose="02020603050405020304" pitchFamily="18" charset="0"/>
                <a:cs typeface="Times New Roman" panose="02020603050405020304" pitchFamily="18" charset="0"/>
              </a:rPr>
              <a:t>W</a:t>
            </a:r>
            <a:r>
              <a:rPr lang="en-US" altLang="zh-CN" sz="4500" dirty="0" smtClean="0">
                <a:latin typeface="Times New Roman" panose="02020603050405020304" pitchFamily="18" charset="0"/>
                <a:cs typeface="Times New Roman" panose="02020603050405020304" pitchFamily="18" charset="0"/>
              </a:rPr>
              <a:t>e </a:t>
            </a:r>
            <a:r>
              <a:rPr lang="en-US" altLang="zh-CN" sz="4500" dirty="0">
                <a:latin typeface="Times New Roman" panose="02020603050405020304" pitchFamily="18" charset="0"/>
                <a:cs typeface="Times New Roman" panose="02020603050405020304" pitchFamily="18" charset="0"/>
              </a:rPr>
              <a:t>need to match the cycle of cost to the cycle of probability (may not have enough data, incur inaccuracy</a:t>
            </a:r>
            <a:r>
              <a:rPr lang="en-US" altLang="zh-CN" sz="4500" dirty="0" smtClean="0">
                <a:latin typeface="Times New Roman" panose="02020603050405020304" pitchFamily="18" charset="0"/>
                <a:cs typeface="Times New Roman" panose="02020603050405020304" pitchFamily="18" charset="0"/>
              </a:rPr>
              <a:t>)</a:t>
            </a:r>
          </a:p>
          <a:p>
            <a:pPr marL="0" indent="0">
              <a:buNone/>
            </a:pPr>
            <a:endParaRPr lang="en-US" altLang="zh-CN" sz="45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4500" dirty="0">
                <a:latin typeface="Times New Roman" panose="02020603050405020304" pitchFamily="18" charset="0"/>
                <a:cs typeface="Times New Roman" panose="02020603050405020304" pitchFamily="18" charset="0"/>
              </a:rPr>
              <a:t>M</a:t>
            </a:r>
            <a:r>
              <a:rPr lang="en-US" altLang="zh-CN" sz="4500" dirty="0" smtClean="0">
                <a:latin typeface="Times New Roman" panose="02020603050405020304" pitchFamily="18" charset="0"/>
                <a:cs typeface="Times New Roman" panose="02020603050405020304" pitchFamily="18" charset="0"/>
              </a:rPr>
              <a:t>ay </a:t>
            </a:r>
            <a:r>
              <a:rPr lang="en-US" altLang="zh-CN" sz="4500" dirty="0">
                <a:latin typeface="Times New Roman" panose="02020603050405020304" pitchFamily="18" charset="0"/>
                <a:cs typeface="Times New Roman" panose="02020603050405020304" pitchFamily="18" charset="0"/>
              </a:rPr>
              <a:t>not have stationary </a:t>
            </a:r>
            <a:r>
              <a:rPr lang="en-US" altLang="zh-CN" sz="4500" dirty="0" smtClean="0">
                <a:latin typeface="Times New Roman" panose="02020603050405020304" pitchFamily="18" charset="0"/>
                <a:cs typeface="Times New Roman" panose="02020603050405020304" pitchFamily="18" charset="0"/>
              </a:rPr>
              <a:t>probabilities</a:t>
            </a:r>
          </a:p>
          <a:p>
            <a:pPr>
              <a:buFont typeface="Wingdings" panose="05000000000000000000" pitchFamily="2" charset="2"/>
              <a:buChar char="Ø"/>
            </a:pPr>
            <a:endParaRPr lang="en-US" altLang="zh-CN" sz="3600" dirty="0" smtClean="0">
              <a:latin typeface="Times New Roman" panose="02020603050405020304" pitchFamily="18" charset="0"/>
              <a:cs typeface="Times New Roman" panose="02020603050405020304" pitchFamily="18" charset="0"/>
            </a:endParaRPr>
          </a:p>
          <a:p>
            <a:pPr marL="0" indent="0">
              <a:buNone/>
            </a:pPr>
            <a:endParaRPr lang="en-US" altLang="zh-CN"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S" sz="4500" dirty="0" smtClean="0">
                <a:solidFill>
                  <a:srgbClr val="00B050"/>
                </a:solidFill>
                <a:latin typeface="Times New Roman" panose="02020603050405020304" pitchFamily="18" charset="0"/>
                <a:cs typeface="Times New Roman" panose="02020603050405020304" pitchFamily="18" charset="0"/>
              </a:rPr>
              <a:t>Menos </a:t>
            </a:r>
            <a:r>
              <a:rPr lang="es-ES" sz="4500" dirty="0">
                <a:solidFill>
                  <a:srgbClr val="00B050"/>
                </a:solidFill>
                <a:latin typeface="Times New Roman" panose="02020603050405020304" pitchFamily="18" charset="0"/>
                <a:cs typeface="Times New Roman" panose="02020603050405020304" pitchFamily="18" charset="0"/>
              </a:rPr>
              <a:t>útil cuando el tiempo de supervivencia es corta (se prefiere un árbol de decisión estándar</a:t>
            </a:r>
            <a:r>
              <a:rPr lang="es-ES" sz="4500" dirty="0" smtClean="0">
                <a:solidFill>
                  <a:srgbClr val="00B050"/>
                </a:solidFill>
                <a:latin typeface="Times New Roman" panose="02020603050405020304" pitchFamily="18" charset="0"/>
                <a:cs typeface="Times New Roman" panose="02020603050405020304" pitchFamily="18" charset="0"/>
              </a:rPr>
              <a:t>)</a:t>
            </a:r>
            <a:endParaRPr lang="en-US" altLang="zh-CN" sz="4500" dirty="0" smtClean="0">
              <a:latin typeface="Times New Roman" panose="02020603050405020304" pitchFamily="18" charset="0"/>
              <a:cs typeface="Times New Roman" panose="02020603050405020304" pitchFamily="18" charset="0"/>
            </a:endParaRPr>
          </a:p>
          <a:p>
            <a:pPr>
              <a:lnSpc>
                <a:spcPct val="120000"/>
              </a:lnSpc>
              <a:spcBef>
                <a:spcPts val="0"/>
              </a:spcBef>
              <a:buFont typeface="Wingdings" panose="05000000000000000000" pitchFamily="2" charset="2"/>
              <a:buChar char="Ø"/>
            </a:pPr>
            <a:r>
              <a:rPr lang="es-ES" sz="4500" dirty="0" smtClean="0">
                <a:solidFill>
                  <a:srgbClr val="00B050"/>
                </a:solidFill>
                <a:latin typeface="Times New Roman" panose="02020603050405020304" pitchFamily="18" charset="0"/>
                <a:cs typeface="Times New Roman" panose="02020603050405020304" pitchFamily="18" charset="0"/>
              </a:rPr>
              <a:t>Sólo </a:t>
            </a:r>
            <a:r>
              <a:rPr lang="es-ES" sz="4500" dirty="0">
                <a:solidFill>
                  <a:srgbClr val="00B050"/>
                </a:solidFill>
                <a:latin typeface="Times New Roman" panose="02020603050405020304" pitchFamily="18" charset="0"/>
                <a:cs typeface="Times New Roman" panose="02020603050405020304" pitchFamily="18" charset="0"/>
              </a:rPr>
              <a:t>tiene ciclos de tiempo </a:t>
            </a:r>
            <a:endParaRPr lang="es-ES" sz="4500" dirty="0" smtClean="0">
              <a:solidFill>
                <a:srgbClr val="00B05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ES" sz="4500" dirty="0" smtClean="0">
                <a:solidFill>
                  <a:srgbClr val="00B050"/>
                </a:solidFill>
                <a:latin typeface="Times New Roman" panose="02020603050405020304" pitchFamily="18" charset="0"/>
                <a:cs typeface="Times New Roman" panose="02020603050405020304" pitchFamily="18" charset="0"/>
              </a:rPr>
              <a:t>    discretos </a:t>
            </a:r>
            <a:r>
              <a:rPr lang="es-ES" sz="3300" dirty="0" smtClean="0">
                <a:solidFill>
                  <a:srgbClr val="00B050"/>
                </a:solidFill>
                <a:latin typeface="Times New Roman" panose="02020603050405020304" pitchFamily="18" charset="0"/>
                <a:cs typeface="Times New Roman" panose="02020603050405020304" pitchFamily="18" charset="0"/>
              </a:rPr>
              <a:t>(</a:t>
            </a:r>
            <a:r>
              <a:rPr lang="es-ES" sz="3300" dirty="0">
                <a:solidFill>
                  <a:srgbClr val="00B050"/>
                </a:solidFill>
                <a:latin typeface="Times New Roman" panose="02020603050405020304" pitchFamily="18" charset="0"/>
                <a:cs typeface="Times New Roman" panose="02020603050405020304" pitchFamily="18" charset="0"/>
              </a:rPr>
              <a:t>la transición no es </a:t>
            </a:r>
            <a:r>
              <a:rPr lang="es-ES" sz="3300" dirty="0" smtClean="0">
                <a:solidFill>
                  <a:srgbClr val="00B050"/>
                </a:solidFill>
                <a:latin typeface="Times New Roman" panose="02020603050405020304" pitchFamily="18" charset="0"/>
                <a:cs typeface="Times New Roman" panose="02020603050405020304" pitchFamily="18" charset="0"/>
              </a:rPr>
              <a:t>continua)</a:t>
            </a:r>
          </a:p>
          <a:p>
            <a:pPr marL="0" indent="0">
              <a:lnSpc>
                <a:spcPct val="120000"/>
              </a:lnSpc>
              <a:spcBef>
                <a:spcPts val="0"/>
              </a:spcBef>
              <a:buNone/>
            </a:pPr>
            <a:endParaRPr lang="en-US" altLang="zh-CN" sz="3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S" sz="4500" dirty="0" smtClean="0">
                <a:solidFill>
                  <a:srgbClr val="00B050"/>
                </a:solidFill>
                <a:latin typeface="Times New Roman" panose="02020603050405020304" pitchFamily="18" charset="0"/>
                <a:cs typeface="Times New Roman" panose="02020603050405020304" pitchFamily="18" charset="0"/>
              </a:rPr>
              <a:t>Necesitamos </a:t>
            </a:r>
            <a:r>
              <a:rPr lang="es-ES" sz="4500" dirty="0">
                <a:solidFill>
                  <a:srgbClr val="00B050"/>
                </a:solidFill>
                <a:latin typeface="Times New Roman" panose="02020603050405020304" pitchFamily="18" charset="0"/>
                <a:cs typeface="Times New Roman" panose="02020603050405020304" pitchFamily="18" charset="0"/>
              </a:rPr>
              <a:t>para que coincida con el ciclo de costo para el ciclo de probabilidad (no tener suficientes datos, incurrir en inexactitudes</a:t>
            </a:r>
            <a:r>
              <a:rPr lang="es-ES" sz="4500" dirty="0" smtClean="0">
                <a:solidFill>
                  <a:srgbClr val="00B050"/>
                </a:solidFill>
                <a:latin typeface="Times New Roman" panose="02020603050405020304" pitchFamily="18" charset="0"/>
                <a:cs typeface="Times New Roman" panose="02020603050405020304" pitchFamily="18" charset="0"/>
              </a:rPr>
              <a:t>)</a:t>
            </a:r>
          </a:p>
          <a:p>
            <a:pPr marL="0" indent="0">
              <a:buNone/>
            </a:pPr>
            <a:endParaRPr lang="es-ES" sz="2200" dirty="0">
              <a:solidFill>
                <a:srgbClr val="00B05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S" sz="4500" dirty="0" smtClean="0">
                <a:solidFill>
                  <a:srgbClr val="00B050"/>
                </a:solidFill>
                <a:latin typeface="Times New Roman" panose="02020603050405020304" pitchFamily="18" charset="0"/>
                <a:cs typeface="Times New Roman" panose="02020603050405020304" pitchFamily="18" charset="0"/>
              </a:rPr>
              <a:t>No </a:t>
            </a:r>
            <a:r>
              <a:rPr lang="es-ES" sz="4500" dirty="0">
                <a:solidFill>
                  <a:srgbClr val="00B050"/>
                </a:solidFill>
                <a:latin typeface="Times New Roman" panose="02020603050405020304" pitchFamily="18" charset="0"/>
                <a:cs typeface="Times New Roman" panose="02020603050405020304" pitchFamily="18" charset="0"/>
              </a:rPr>
              <a:t>puede tener probabilidades </a:t>
            </a:r>
            <a:r>
              <a:rPr lang="es-ES" sz="4500" dirty="0" smtClean="0">
                <a:solidFill>
                  <a:srgbClr val="00B050"/>
                </a:solidFill>
                <a:latin typeface="Times New Roman" panose="02020603050405020304" pitchFamily="18" charset="0"/>
                <a:cs typeface="Times New Roman" panose="02020603050405020304" pitchFamily="18" charset="0"/>
              </a:rPr>
              <a:t>estacionarias</a:t>
            </a:r>
            <a:endParaRPr lang="zh-CN" altLang="en-US" sz="4500" dirty="0">
              <a:solidFill>
                <a:srgbClr val="00B05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zh-CN" sz="2800" dirty="0" smtClean="0"/>
          </a:p>
        </p:txBody>
      </p:sp>
      <p:sp>
        <p:nvSpPr>
          <p:cNvPr id="4" name="灯片编号占位符 3"/>
          <p:cNvSpPr>
            <a:spLocks noGrp="1"/>
          </p:cNvSpPr>
          <p:nvPr>
            <p:ph type="sldNum" sz="quarter" idx="12"/>
          </p:nvPr>
        </p:nvSpPr>
        <p:spPr/>
        <p:txBody>
          <a:bodyPr/>
          <a:lstStyle/>
          <a:p>
            <a:fld id="{E7BEA842-233F-4523-B309-611AAF94D652}" type="slidenum">
              <a:rPr lang="en-US" smtClean="0"/>
              <a:t>12</a:t>
            </a:fld>
            <a:endParaRPr lang="en-US"/>
          </a:p>
        </p:txBody>
      </p:sp>
      <p:pic>
        <p:nvPicPr>
          <p:cNvPr id="6" name="Picture 2" descr="C:\Users\sarah\AppData\Roaming\Tencent\Users\285891716\QQ\WinTemp\RichOle\HPMO0[U]`VBJ]780({QBXZB.jpg"/>
          <p:cNvPicPr>
            <a:picLocks noChangeAspect="1" noChangeArrowheads="1"/>
          </p:cNvPicPr>
          <p:nvPr/>
        </p:nvPicPr>
        <p:blipFill>
          <a:blip r:embed="rId2" cstate="print"/>
          <a:srcRect/>
          <a:stretch>
            <a:fillRect/>
          </a:stretch>
        </p:blipFill>
        <p:spPr bwMode="auto">
          <a:xfrm>
            <a:off x="7543800" y="152400"/>
            <a:ext cx="1295400" cy="1295400"/>
          </a:xfrm>
          <a:prstGeom prst="rect">
            <a:avLst/>
          </a:prstGeom>
          <a:noFill/>
        </p:spPr>
      </p:pic>
    </p:spTree>
    <p:extLst>
      <p:ext uri="{BB962C8B-B14F-4D97-AF65-F5344CB8AC3E}">
        <p14:creationId xmlns:p14="http://schemas.microsoft.com/office/powerpoint/2010/main" val="2381078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14400"/>
            <a:ext cx="4572000" cy="5324535"/>
          </a:xfrm>
          <a:prstGeom prst="rect">
            <a:avLst/>
          </a:prstGeom>
        </p:spPr>
        <p:txBody>
          <a:bodyPr>
            <a:spAutoFit/>
          </a:bodyPr>
          <a:lstStyle/>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cost-effectiveness of adding the new drug bevacizumab (with the brand name </a:t>
            </a:r>
            <a:r>
              <a:rPr lang="en-US" sz="3200" dirty="0" err="1" smtClean="0">
                <a:latin typeface="Times New Roman" panose="02020603050405020304" pitchFamily="18" charset="0"/>
                <a:cs typeface="Times New Roman" panose="02020603050405020304" pitchFamily="18" charset="0"/>
              </a:rPr>
              <a:t>Avastin</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to chemotherapy treatment of advanced cervical cancer is evaluated with a Markov decision tree analysis using </a:t>
            </a:r>
            <a:r>
              <a:rPr lang="en-US" sz="3200" dirty="0" smtClean="0">
                <a:latin typeface="Times New Roman" panose="02020603050405020304" pitchFamily="18" charset="0"/>
                <a:cs typeface="Times New Roman" panose="02020603050405020304" pitchFamily="18" charset="0"/>
              </a:rPr>
              <a:t>clinical </a:t>
            </a:r>
            <a:r>
              <a:rPr lang="en-US" sz="3200" dirty="0">
                <a:latin typeface="Times New Roman" panose="02020603050405020304" pitchFamily="18" charset="0"/>
                <a:cs typeface="Times New Roman" panose="02020603050405020304" pitchFamily="18" charset="0"/>
              </a:rPr>
              <a:t>trial </a:t>
            </a:r>
            <a:r>
              <a:rPr lang="en-US" sz="3200" dirty="0" smtClean="0">
                <a:latin typeface="Times New Roman" panose="02020603050405020304" pitchFamily="18" charset="0"/>
                <a:cs typeface="Times New Roman" panose="02020603050405020304" pitchFamily="18" charset="0"/>
              </a:rPr>
              <a:t>data. </a:t>
            </a:r>
          </a:p>
          <a:p>
            <a:endParaRPr lang="en-US" sz="2000" dirty="0"/>
          </a:p>
        </p:txBody>
      </p:sp>
      <p:sp>
        <p:nvSpPr>
          <p:cNvPr id="3" name="Rectangle 2"/>
          <p:cNvSpPr/>
          <p:nvPr/>
        </p:nvSpPr>
        <p:spPr>
          <a:xfrm>
            <a:off x="4632960" y="685800"/>
            <a:ext cx="4572000" cy="6494085"/>
          </a:xfrm>
          <a:prstGeom prst="rect">
            <a:avLst/>
          </a:prstGeom>
        </p:spPr>
        <p:txBody>
          <a:bodyPr>
            <a:spAutoFit/>
          </a:bodyPr>
          <a:lstStyle/>
          <a:p>
            <a:r>
              <a:rPr lang="es-ES" sz="3200" dirty="0" smtClean="0">
                <a:solidFill>
                  <a:srgbClr val="00B050"/>
                </a:solidFill>
                <a:latin typeface="Times New Roman" panose="02020603050405020304" pitchFamily="18" charset="0"/>
                <a:cs typeface="Times New Roman" panose="02020603050405020304" pitchFamily="18" charset="0"/>
              </a:rPr>
              <a:t>El </a:t>
            </a:r>
            <a:r>
              <a:rPr lang="es-ES" sz="3200" dirty="0">
                <a:solidFill>
                  <a:srgbClr val="00B050"/>
                </a:solidFill>
                <a:latin typeface="Times New Roman" panose="02020603050405020304" pitchFamily="18" charset="0"/>
                <a:cs typeface="Times New Roman" panose="02020603050405020304" pitchFamily="18" charset="0"/>
              </a:rPr>
              <a:t>coste-efectividad de añadir el nuevo fármaco </a:t>
            </a:r>
            <a:r>
              <a:rPr lang="es-ES" sz="3200" dirty="0" err="1">
                <a:solidFill>
                  <a:srgbClr val="00B050"/>
                </a:solidFill>
                <a:latin typeface="Times New Roman" panose="02020603050405020304" pitchFamily="18" charset="0"/>
                <a:cs typeface="Times New Roman" panose="02020603050405020304" pitchFamily="18" charset="0"/>
              </a:rPr>
              <a:t>bevacizumab</a:t>
            </a:r>
            <a:r>
              <a:rPr lang="es-ES" sz="3200" dirty="0">
                <a:solidFill>
                  <a:srgbClr val="00B050"/>
                </a:solidFill>
                <a:latin typeface="Times New Roman" panose="02020603050405020304" pitchFamily="18" charset="0"/>
                <a:cs typeface="Times New Roman" panose="02020603050405020304" pitchFamily="18" charset="0"/>
              </a:rPr>
              <a:t> </a:t>
            </a:r>
            <a:r>
              <a:rPr lang="es-ES" sz="3200" dirty="0" smtClean="0">
                <a:solidFill>
                  <a:srgbClr val="00B050"/>
                </a:solidFill>
                <a:latin typeface="Times New Roman" panose="02020603050405020304" pitchFamily="18" charset="0"/>
                <a:cs typeface="Times New Roman" panose="02020603050405020304" pitchFamily="18" charset="0"/>
              </a:rPr>
              <a:t>(nombre </a:t>
            </a:r>
            <a:r>
              <a:rPr lang="es-ES" sz="3200" dirty="0">
                <a:solidFill>
                  <a:srgbClr val="00B050"/>
                </a:solidFill>
                <a:latin typeface="Times New Roman" panose="02020603050405020304" pitchFamily="18" charset="0"/>
                <a:cs typeface="Times New Roman" panose="02020603050405020304" pitchFamily="18" charset="0"/>
              </a:rPr>
              <a:t>de marca </a:t>
            </a:r>
            <a:r>
              <a:rPr lang="es-ES" sz="3200" dirty="0" err="1" smtClean="0">
                <a:solidFill>
                  <a:srgbClr val="00B050"/>
                </a:solidFill>
                <a:latin typeface="Times New Roman" panose="02020603050405020304" pitchFamily="18" charset="0"/>
                <a:cs typeface="Times New Roman" panose="02020603050405020304" pitchFamily="18" charset="0"/>
              </a:rPr>
              <a:t>Avastin</a:t>
            </a:r>
            <a:r>
              <a:rPr lang="es-ES" sz="3200" dirty="0" smtClean="0">
                <a:solidFill>
                  <a:srgbClr val="00B050"/>
                </a:solidFill>
                <a:latin typeface="Times New Roman" panose="02020603050405020304" pitchFamily="18" charset="0"/>
                <a:cs typeface="Times New Roman" panose="02020603050405020304" pitchFamily="18" charset="0"/>
              </a:rPr>
              <a:t>) </a:t>
            </a:r>
            <a:r>
              <a:rPr lang="es-ES" sz="3200" dirty="0">
                <a:solidFill>
                  <a:srgbClr val="00B050"/>
                </a:solidFill>
                <a:latin typeface="Times New Roman" panose="02020603050405020304" pitchFamily="18" charset="0"/>
                <a:cs typeface="Times New Roman" panose="02020603050405020304" pitchFamily="18" charset="0"/>
              </a:rPr>
              <a:t>para el tratamiento de quimioterapia de cáncer de cuello uterino avanzado es evaluada con un análisis del árbol de decisión de </a:t>
            </a:r>
            <a:r>
              <a:rPr lang="es-ES" sz="3200" dirty="0" err="1">
                <a:solidFill>
                  <a:srgbClr val="00B050"/>
                </a:solidFill>
                <a:latin typeface="Times New Roman" panose="02020603050405020304" pitchFamily="18" charset="0"/>
                <a:cs typeface="Times New Roman" panose="02020603050405020304" pitchFamily="18" charset="0"/>
              </a:rPr>
              <a:t>Markov</a:t>
            </a:r>
            <a:r>
              <a:rPr lang="es-ES" sz="3200" dirty="0">
                <a:solidFill>
                  <a:srgbClr val="00B050"/>
                </a:solidFill>
                <a:latin typeface="Times New Roman" panose="02020603050405020304" pitchFamily="18" charset="0"/>
                <a:cs typeface="Times New Roman" panose="02020603050405020304" pitchFamily="18" charset="0"/>
              </a:rPr>
              <a:t> utilizando los </a:t>
            </a:r>
            <a:r>
              <a:rPr lang="es-ES" sz="3200" dirty="0" smtClean="0">
                <a:solidFill>
                  <a:srgbClr val="00B050"/>
                </a:solidFill>
                <a:latin typeface="Times New Roman" panose="02020603050405020304" pitchFamily="18" charset="0"/>
                <a:cs typeface="Times New Roman" panose="02020603050405020304" pitchFamily="18" charset="0"/>
              </a:rPr>
              <a:t>datos </a:t>
            </a:r>
            <a:r>
              <a:rPr lang="es-ES" sz="3200" dirty="0">
                <a:solidFill>
                  <a:srgbClr val="00B050"/>
                </a:solidFill>
                <a:latin typeface="Times New Roman" panose="02020603050405020304" pitchFamily="18" charset="0"/>
                <a:cs typeface="Times New Roman" panose="02020603050405020304" pitchFamily="18" charset="0"/>
              </a:rPr>
              <a:t>de los ensayos </a:t>
            </a:r>
            <a:r>
              <a:rPr lang="es-ES" sz="3200" dirty="0" smtClean="0">
                <a:solidFill>
                  <a:srgbClr val="00B050"/>
                </a:solidFill>
                <a:latin typeface="Times New Roman" panose="02020603050405020304" pitchFamily="18" charset="0"/>
                <a:cs typeface="Times New Roman" panose="02020603050405020304" pitchFamily="18" charset="0"/>
              </a:rPr>
              <a:t>clínicos. </a:t>
            </a:r>
          </a:p>
          <a:p>
            <a:endParaRPr lang="es-ES" sz="3200" dirty="0"/>
          </a:p>
        </p:txBody>
      </p:sp>
      <p:sp>
        <p:nvSpPr>
          <p:cNvPr id="4" name="Title 1"/>
          <p:cNvSpPr txBox="1">
            <a:spLocks/>
          </p:cNvSpPr>
          <p:nvPr/>
        </p:nvSpPr>
        <p:spPr>
          <a:xfrm>
            <a:off x="106680" y="274638"/>
            <a:ext cx="8458200" cy="563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Times New Roman" panose="02020603050405020304" pitchFamily="18" charset="0"/>
                <a:cs typeface="Times New Roman" panose="02020603050405020304" pitchFamily="18" charset="0"/>
              </a:rPr>
              <a:t>Example                                          </a:t>
            </a:r>
            <a:r>
              <a:rPr lang="en-US" sz="2800" dirty="0" err="1" smtClean="0">
                <a:solidFill>
                  <a:srgbClr val="00B050"/>
                </a:solidFill>
                <a:latin typeface="Times New Roman" panose="02020603050405020304" pitchFamily="18" charset="0"/>
                <a:cs typeface="Times New Roman" panose="02020603050405020304" pitchFamily="18" charset="0"/>
              </a:rPr>
              <a:t>Ejemplo</a:t>
            </a:r>
            <a:r>
              <a:rPr lang="en-US" altLang="zh-CN" sz="2000" dirty="0" smtClean="0">
                <a:solidFill>
                  <a:srgbClr val="00B050"/>
                </a:solidFill>
                <a:latin typeface="Times New Roman" panose="02020603050405020304" pitchFamily="18" charset="0"/>
                <a:cs typeface="Times New Roman" panose="02020603050405020304" pitchFamily="18" charset="0"/>
              </a:rPr>
              <a:t/>
            </a:r>
            <a:br>
              <a:rPr lang="en-US" altLang="zh-CN" sz="2000" dirty="0" smtClean="0">
                <a:solidFill>
                  <a:srgbClr val="00B050"/>
                </a:solidFill>
                <a:latin typeface="Times New Roman" panose="02020603050405020304" pitchFamily="18" charset="0"/>
                <a:cs typeface="Times New Roman" panose="02020603050405020304" pitchFamily="18" charset="0"/>
              </a:rPr>
            </a:br>
            <a:endParaRPr lang="en-US"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309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066800"/>
            <a:ext cx="23523388" cy="1323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409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5800" y="-6705600"/>
            <a:ext cx="50224267" cy="282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p:cNvSpPr/>
          <p:nvPr/>
        </p:nvSpPr>
        <p:spPr>
          <a:xfrm>
            <a:off x="6096000" y="228600"/>
            <a:ext cx="3200400" cy="1676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This example</a:t>
            </a:r>
            <a:endParaRPr lang="en-US" sz="4000" dirty="0"/>
          </a:p>
        </p:txBody>
      </p:sp>
      <p:sp>
        <p:nvSpPr>
          <p:cNvPr id="3" name="Rectangular Callout 2"/>
          <p:cNvSpPr/>
          <p:nvPr/>
        </p:nvSpPr>
        <p:spPr>
          <a:xfrm>
            <a:off x="7391400" y="3276600"/>
            <a:ext cx="1752600" cy="1143000"/>
          </a:xfrm>
          <a:prstGeom prst="wedgeRectCallout">
            <a:avLst>
              <a:gd name="adj1" fmla="val -55861"/>
              <a:gd name="adj2" fmla="val 73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New</a:t>
            </a:r>
          </a:p>
          <a:p>
            <a:pPr algn="ctr"/>
            <a:r>
              <a:rPr lang="en-US" sz="3600" dirty="0" smtClean="0"/>
              <a:t> paper</a:t>
            </a:r>
            <a:endParaRPr lang="en-US" sz="3600" dirty="0"/>
          </a:p>
        </p:txBody>
      </p:sp>
    </p:spTree>
    <p:extLst>
      <p:ext uri="{BB962C8B-B14F-4D97-AF65-F5344CB8AC3E}">
        <p14:creationId xmlns:p14="http://schemas.microsoft.com/office/powerpoint/2010/main" val="1132918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114554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744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2" y="468243"/>
            <a:ext cx="4572000" cy="5262979"/>
          </a:xfrm>
          <a:prstGeom prst="rect">
            <a:avLst/>
          </a:prstGeom>
        </p:spPr>
        <p:txBody>
          <a:bodyPr>
            <a:spAutoFit/>
          </a:bodyPr>
          <a:lstStyle/>
          <a:p>
            <a:r>
              <a:rPr lang="en-US" sz="2800" dirty="0">
                <a:latin typeface="Times New Roman" panose="02020603050405020304" pitchFamily="18" charset="0"/>
                <a:cs typeface="Times New Roman" panose="02020603050405020304" pitchFamily="18" charset="0"/>
              </a:rPr>
              <a:t>This </a:t>
            </a:r>
            <a:r>
              <a:rPr lang="en-US" sz="2800" dirty="0" smtClean="0">
                <a:latin typeface="Times New Roman" panose="02020603050405020304" pitchFamily="18" charset="0"/>
                <a:cs typeface="Times New Roman" panose="02020603050405020304" pitchFamily="18" charset="0"/>
              </a:rPr>
              <a:t>example </a:t>
            </a:r>
            <a:r>
              <a:rPr lang="en-US" sz="2800" dirty="0">
                <a:latin typeface="Times New Roman" panose="02020603050405020304" pitchFamily="18" charset="0"/>
                <a:cs typeface="Times New Roman" panose="02020603050405020304" pitchFamily="18" charset="0"/>
              </a:rPr>
              <a:t>is based on the full paper by Minion et al. (2015</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 research team in the western United States combining two operations researchers from the University of California, Irvine Merage School of Business with gynecological cancer surgeon physicians at the UCI School of Medicine and other physicians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0" y="474345"/>
            <a:ext cx="4572000" cy="6124754"/>
          </a:xfrm>
          <a:prstGeom prst="rect">
            <a:avLst/>
          </a:prstGeom>
        </p:spPr>
        <p:txBody>
          <a:bodyPr>
            <a:spAutoFit/>
          </a:bodyPr>
          <a:lstStyle/>
          <a:p>
            <a:r>
              <a:rPr lang="es-ES" sz="2800" dirty="0" smtClean="0">
                <a:solidFill>
                  <a:srgbClr val="00B050"/>
                </a:solidFill>
                <a:latin typeface="Times New Roman" panose="02020603050405020304" pitchFamily="18" charset="0"/>
                <a:cs typeface="Times New Roman" panose="02020603050405020304" pitchFamily="18" charset="0"/>
              </a:rPr>
              <a:t>Este ejemplo </a:t>
            </a:r>
            <a:r>
              <a:rPr lang="es-ES" sz="2800" dirty="0">
                <a:solidFill>
                  <a:srgbClr val="00B050"/>
                </a:solidFill>
                <a:latin typeface="Times New Roman" panose="02020603050405020304" pitchFamily="18" charset="0"/>
                <a:cs typeface="Times New Roman" panose="02020603050405020304" pitchFamily="18" charset="0"/>
              </a:rPr>
              <a:t>se basa en el trabajo completo por Minion et al. (2015</a:t>
            </a:r>
            <a:r>
              <a:rPr lang="es-ES" sz="2800" dirty="0" smtClean="0">
                <a:solidFill>
                  <a:srgbClr val="00B050"/>
                </a:solidFill>
                <a:latin typeface="Times New Roman" panose="02020603050405020304" pitchFamily="18" charset="0"/>
                <a:cs typeface="Times New Roman" panose="02020603050405020304" pitchFamily="18" charset="0"/>
              </a:rPr>
              <a:t>), </a:t>
            </a:r>
            <a:r>
              <a:rPr lang="es-ES" sz="2800" dirty="0">
                <a:solidFill>
                  <a:srgbClr val="00B050"/>
                </a:solidFill>
                <a:latin typeface="Times New Roman" panose="02020603050405020304" pitchFamily="18" charset="0"/>
                <a:cs typeface="Times New Roman" panose="02020603050405020304" pitchFamily="18" charset="0"/>
              </a:rPr>
              <a:t>un equipo de investigación en el oeste de los Estados Unidos que combina dos operaciones investigadores de la Universidad de California, Irvine Escuela </a:t>
            </a:r>
            <a:r>
              <a:rPr lang="es-ES" sz="2800" dirty="0" smtClean="0">
                <a:solidFill>
                  <a:srgbClr val="00B050"/>
                </a:solidFill>
                <a:latin typeface="Times New Roman" panose="02020603050405020304" pitchFamily="18" charset="0"/>
                <a:cs typeface="Times New Roman" panose="02020603050405020304" pitchFamily="18" charset="0"/>
              </a:rPr>
              <a:t>de Negocios </a:t>
            </a:r>
            <a:r>
              <a:rPr lang="es-ES" sz="2800" dirty="0">
                <a:solidFill>
                  <a:srgbClr val="00B050"/>
                </a:solidFill>
                <a:latin typeface="Times New Roman" panose="02020603050405020304" pitchFamily="18" charset="0"/>
                <a:cs typeface="Times New Roman" panose="02020603050405020304" pitchFamily="18" charset="0"/>
              </a:rPr>
              <a:t>con los médicos del cirujano del cáncer ginecológico en la Escuela de Medicina de la UCI y otros médicos.</a:t>
            </a:r>
            <a:r>
              <a:rPr lang="es-ES" sz="2800" dirty="0">
                <a:solidFill>
                  <a:srgbClr val="00B050"/>
                </a:solidFill>
              </a:rPr>
              <a:t/>
            </a:r>
            <a:br>
              <a:rPr lang="es-ES" sz="2800" dirty="0">
                <a:solidFill>
                  <a:srgbClr val="00B050"/>
                </a:solidFill>
              </a:rPr>
            </a:br>
            <a:endParaRPr lang="en-US" sz="2800" dirty="0">
              <a:solidFill>
                <a:srgbClr val="00B050"/>
              </a:solidFill>
            </a:endParaRPr>
          </a:p>
        </p:txBody>
      </p:sp>
    </p:spTree>
    <p:extLst>
      <p:ext uri="{BB962C8B-B14F-4D97-AF65-F5344CB8AC3E}">
        <p14:creationId xmlns:p14="http://schemas.microsoft.com/office/powerpoint/2010/main" val="666114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1143000"/>
          </a:xfrm>
        </p:spPr>
        <p:txBody>
          <a:bodyPr>
            <a:normAutofit fontScale="90000"/>
          </a:bodyPr>
          <a:lstStyle/>
          <a:p>
            <a:pPr algn="l"/>
            <a:r>
              <a:rPr lang="en-US" dirty="0" smtClean="0"/>
              <a:t>Suitability for a </a:t>
            </a:r>
            <a:br>
              <a:rPr lang="en-US" dirty="0" smtClean="0"/>
            </a:br>
            <a:r>
              <a:rPr lang="en-US" dirty="0" smtClean="0"/>
              <a:t>Markov model                </a:t>
            </a:r>
            <a:r>
              <a:rPr lang="en-US" sz="5300" dirty="0" smtClean="0">
                <a:solidFill>
                  <a:srgbClr val="00B050"/>
                </a:solidFill>
              </a:rPr>
              <a:t>L</a:t>
            </a:r>
            <a:r>
              <a:rPr lang="es-ES" sz="5300" dirty="0" smtClean="0">
                <a:solidFill>
                  <a:srgbClr val="00B050"/>
                </a:solidFill>
              </a:rPr>
              <a:t>a idoneidad</a:t>
            </a:r>
            <a:endParaRPr lang="en-US" sz="3100" dirty="0">
              <a:solidFill>
                <a:srgbClr val="00B050"/>
              </a:solidFill>
            </a:endParaRPr>
          </a:p>
        </p:txBody>
      </p:sp>
      <p:sp>
        <p:nvSpPr>
          <p:cNvPr id="3" name="Content Placeholder 2"/>
          <p:cNvSpPr>
            <a:spLocks noGrp="1"/>
          </p:cNvSpPr>
          <p:nvPr>
            <p:ph idx="1"/>
          </p:nvPr>
        </p:nvSpPr>
        <p:spPr>
          <a:xfrm>
            <a:off x="304800" y="1676400"/>
            <a:ext cx="8534400" cy="4952999"/>
          </a:xfrm>
        </p:spPr>
        <p:txBody>
          <a:bodyPr numCol="2">
            <a:noAutofit/>
          </a:bodyPr>
          <a:lstStyle/>
          <a:p>
            <a:r>
              <a:rPr lang="en-US" altLang="zh-CN" sz="2800" dirty="0" smtClean="0"/>
              <a:t>Survival </a:t>
            </a:r>
            <a:r>
              <a:rPr lang="en-US" altLang="zh-CN" sz="2800" dirty="0"/>
              <a:t>time is short (usually </a:t>
            </a:r>
            <a:r>
              <a:rPr lang="en-US" altLang="zh-CN" sz="2800" dirty="0" smtClean="0"/>
              <a:t>within 3 </a:t>
            </a:r>
            <a:r>
              <a:rPr lang="en-US" altLang="zh-CN" sz="2800" dirty="0"/>
              <a:t>years) but treatment cycle is almost a month, so </a:t>
            </a:r>
            <a:r>
              <a:rPr lang="en-US" altLang="zh-CN" sz="2800" dirty="0" smtClean="0"/>
              <a:t>a </a:t>
            </a:r>
            <a:r>
              <a:rPr lang="en-US" altLang="zh-CN" sz="2800" dirty="0"/>
              <a:t>M</a:t>
            </a:r>
            <a:r>
              <a:rPr lang="en-US" altLang="zh-CN" sz="2800" dirty="0" smtClean="0"/>
              <a:t>arkov </a:t>
            </a:r>
            <a:r>
              <a:rPr lang="en-US" altLang="zh-CN" sz="2800" dirty="0"/>
              <a:t>model is more </a:t>
            </a:r>
            <a:r>
              <a:rPr lang="en-US" altLang="zh-CN" sz="2800" dirty="0" smtClean="0"/>
              <a:t>convenient</a:t>
            </a:r>
          </a:p>
          <a:p>
            <a:r>
              <a:rPr lang="en-US" altLang="zh-CN" sz="2800" dirty="0" smtClean="0"/>
              <a:t>Several repeated states (</a:t>
            </a:r>
            <a:r>
              <a:rPr lang="en-US" altLang="zh-CN" sz="2800" dirty="0"/>
              <a:t>complications, respond, progress and die</a:t>
            </a:r>
            <a:r>
              <a:rPr lang="en-US" altLang="zh-CN" sz="2800" dirty="0" smtClean="0"/>
              <a:t>)</a:t>
            </a:r>
          </a:p>
          <a:p>
            <a:r>
              <a:rPr lang="en-US" altLang="zh-CN" sz="2800" dirty="0" smtClean="0"/>
              <a:t>Probabilities assumed to be stationary</a:t>
            </a:r>
          </a:p>
          <a:p>
            <a:endParaRPr lang="en-US" sz="2800" dirty="0"/>
          </a:p>
          <a:p>
            <a:endParaRPr lang="es-ES" sz="2400" dirty="0"/>
          </a:p>
          <a:p>
            <a:r>
              <a:rPr lang="es-ES" sz="2800" dirty="0">
                <a:solidFill>
                  <a:srgbClr val="00B050"/>
                </a:solidFill>
              </a:rPr>
              <a:t>El tiempo de supervivencia es corto </a:t>
            </a:r>
            <a:r>
              <a:rPr lang="es-ES" sz="2400" dirty="0">
                <a:solidFill>
                  <a:srgbClr val="00B050"/>
                </a:solidFill>
              </a:rPr>
              <a:t>(por lo general en </a:t>
            </a:r>
            <a:r>
              <a:rPr lang="es-ES" sz="2400" dirty="0" smtClean="0">
                <a:solidFill>
                  <a:srgbClr val="00B050"/>
                </a:solidFill>
              </a:rPr>
              <a:t>3años</a:t>
            </a:r>
            <a:r>
              <a:rPr lang="es-ES" sz="2400" dirty="0">
                <a:solidFill>
                  <a:srgbClr val="00B050"/>
                </a:solidFill>
              </a:rPr>
              <a:t>), pero el ciclo de tratamiento es de casi un mes, por lo que un modelo de </a:t>
            </a:r>
            <a:r>
              <a:rPr lang="es-ES" sz="2400" dirty="0" err="1">
                <a:solidFill>
                  <a:srgbClr val="00B050"/>
                </a:solidFill>
              </a:rPr>
              <a:t>Markov</a:t>
            </a:r>
            <a:r>
              <a:rPr lang="es-ES" sz="2400" dirty="0">
                <a:solidFill>
                  <a:srgbClr val="00B050"/>
                </a:solidFill>
              </a:rPr>
              <a:t> es más </a:t>
            </a:r>
            <a:r>
              <a:rPr lang="es-ES" sz="2400" dirty="0" smtClean="0">
                <a:solidFill>
                  <a:srgbClr val="00B050"/>
                </a:solidFill>
              </a:rPr>
              <a:t>conveniente</a:t>
            </a:r>
            <a:endParaRPr lang="es-ES" sz="2400" dirty="0">
              <a:solidFill>
                <a:srgbClr val="00B050"/>
              </a:solidFill>
            </a:endParaRPr>
          </a:p>
          <a:p>
            <a:r>
              <a:rPr lang="es-ES" sz="2800" dirty="0" smtClean="0">
                <a:solidFill>
                  <a:srgbClr val="00B050"/>
                </a:solidFill>
              </a:rPr>
              <a:t>Varios </a:t>
            </a:r>
            <a:r>
              <a:rPr lang="es-ES" sz="2800" dirty="0">
                <a:solidFill>
                  <a:srgbClr val="00B050"/>
                </a:solidFill>
              </a:rPr>
              <a:t>estados repetidas </a:t>
            </a:r>
            <a:r>
              <a:rPr lang="es-ES" sz="2400" dirty="0">
                <a:solidFill>
                  <a:srgbClr val="00B050"/>
                </a:solidFill>
              </a:rPr>
              <a:t>(complicaciones, responder, el progreso y morir</a:t>
            </a:r>
            <a:r>
              <a:rPr lang="es-ES" sz="2400" dirty="0" smtClean="0">
                <a:solidFill>
                  <a:srgbClr val="00B050"/>
                </a:solidFill>
              </a:rPr>
              <a:t>)</a:t>
            </a:r>
          </a:p>
          <a:p>
            <a:r>
              <a:rPr lang="es-ES" sz="2800" dirty="0" smtClean="0">
                <a:solidFill>
                  <a:srgbClr val="00B050"/>
                </a:solidFill>
              </a:rPr>
              <a:t>Las </a:t>
            </a:r>
            <a:r>
              <a:rPr lang="es-ES" sz="2800" dirty="0">
                <a:solidFill>
                  <a:srgbClr val="00B050"/>
                </a:solidFill>
              </a:rPr>
              <a:t>probabilidades se supone que son </a:t>
            </a:r>
            <a:r>
              <a:rPr lang="es-ES" sz="2800" dirty="0" smtClean="0">
                <a:solidFill>
                  <a:srgbClr val="00B050"/>
                </a:solidFill>
              </a:rPr>
              <a:t>estacionarios</a:t>
            </a:r>
            <a:endParaRPr lang="es-ES" sz="2800" dirty="0">
              <a:solidFill>
                <a:srgbClr val="00B050"/>
              </a:solidFill>
            </a:endParaRPr>
          </a:p>
          <a:p>
            <a:endParaRPr lang="en-US" altLang="zh-CN" sz="2400" dirty="0"/>
          </a:p>
          <a:p>
            <a:endParaRPr lang="en-US" dirty="0"/>
          </a:p>
        </p:txBody>
      </p:sp>
    </p:spTree>
    <p:extLst>
      <p:ext uri="{BB962C8B-B14F-4D97-AF65-F5344CB8AC3E}">
        <p14:creationId xmlns:p14="http://schemas.microsoft.com/office/powerpoint/2010/main" val="290018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2" y="305653"/>
            <a:ext cx="4572000" cy="5693866"/>
          </a:xfrm>
          <a:prstGeom prst="rect">
            <a:avLst/>
          </a:prstGeom>
        </p:spPr>
        <p:txBody>
          <a:bodyPr>
            <a:spAutoFit/>
          </a:bodyPr>
          <a:lstStyle/>
          <a:p>
            <a:r>
              <a:rPr lang="en-US" sz="2800" dirty="0" smtClean="0">
                <a:latin typeface="Times New Roman" panose="02020603050405020304" pitchFamily="18" charset="0"/>
                <a:cs typeface="Times New Roman" panose="02020603050405020304" pitchFamily="18" charset="0"/>
              </a:rPr>
              <a:t>Can </a:t>
            </a:r>
            <a:r>
              <a:rPr lang="en-US" sz="2800" dirty="0">
                <a:latin typeface="Times New Roman" panose="02020603050405020304" pitchFamily="18" charset="0"/>
                <a:cs typeface="Times New Roman" panose="02020603050405020304" pitchFamily="18" charset="0"/>
              </a:rPr>
              <a:t>show month-to-month probabilistic transitions of each patient via Monte Carlo simulation. </a:t>
            </a:r>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Allows </a:t>
            </a:r>
            <a:r>
              <a:rPr lang="en-US" sz="2800" dirty="0">
                <a:latin typeface="Times New Roman" panose="02020603050405020304" pitchFamily="18" charset="0"/>
                <a:cs typeface="Times New Roman" panose="02020603050405020304" pitchFamily="18" charset="0"/>
              </a:rPr>
              <a:t>physicians and patients to understand the probabilistic nature of cancer treatment, with some patients getting worse </a:t>
            </a:r>
            <a:r>
              <a:rPr lang="en-US" sz="2800" dirty="0" smtClean="0">
                <a:latin typeface="Times New Roman" panose="02020603050405020304" pitchFamily="18" charset="0"/>
                <a:cs typeface="Times New Roman" panose="02020603050405020304" pitchFamily="18" charset="0"/>
              </a:rPr>
              <a:t>and others </a:t>
            </a:r>
            <a:r>
              <a:rPr lang="en-US" sz="2800" dirty="0">
                <a:latin typeface="Times New Roman" panose="02020603050405020304" pitchFamily="18" charset="0"/>
                <a:cs typeface="Times New Roman" panose="02020603050405020304" pitchFamily="18" charset="0"/>
              </a:rPr>
              <a:t>staying in the state of responding successfully to treatment for more months. </a:t>
            </a:r>
          </a:p>
        </p:txBody>
      </p:sp>
      <p:sp>
        <p:nvSpPr>
          <p:cNvPr id="3" name="Rectangle 2"/>
          <p:cNvSpPr/>
          <p:nvPr/>
        </p:nvSpPr>
        <p:spPr>
          <a:xfrm>
            <a:off x="4548753" y="152400"/>
            <a:ext cx="4572000" cy="6555641"/>
          </a:xfrm>
          <a:prstGeom prst="rect">
            <a:avLst/>
          </a:prstGeom>
        </p:spPr>
        <p:txBody>
          <a:bodyPr>
            <a:spAutoFit/>
          </a:bodyPr>
          <a:lstStyle/>
          <a:p>
            <a:r>
              <a:rPr lang="es-ES" sz="2800" dirty="0" smtClean="0">
                <a:solidFill>
                  <a:srgbClr val="00B050"/>
                </a:solidFill>
                <a:latin typeface="Times New Roman" panose="02020603050405020304" pitchFamily="18" charset="0"/>
                <a:cs typeface="Times New Roman" panose="02020603050405020304" pitchFamily="18" charset="0"/>
              </a:rPr>
              <a:t>Puede </a:t>
            </a:r>
            <a:r>
              <a:rPr lang="es-ES" sz="2800" dirty="0">
                <a:solidFill>
                  <a:srgbClr val="00B050"/>
                </a:solidFill>
                <a:latin typeface="Times New Roman" panose="02020603050405020304" pitchFamily="18" charset="0"/>
                <a:cs typeface="Times New Roman" panose="02020603050405020304" pitchFamily="18" charset="0"/>
              </a:rPr>
              <a:t>mostrar de mes a mes transiciones probabilísticas de cada paciente a través de la simulación de Monte Carlo. </a:t>
            </a:r>
            <a:endParaRPr lang="es-ES" sz="2800" dirty="0" smtClean="0">
              <a:solidFill>
                <a:srgbClr val="00B050"/>
              </a:solidFill>
              <a:latin typeface="Times New Roman" panose="02020603050405020304" pitchFamily="18" charset="0"/>
              <a:cs typeface="Times New Roman" panose="02020603050405020304" pitchFamily="18" charset="0"/>
            </a:endParaRPr>
          </a:p>
          <a:p>
            <a:endParaRPr lang="es-ES" sz="2800" dirty="0">
              <a:solidFill>
                <a:srgbClr val="00B050"/>
              </a:solidFill>
              <a:latin typeface="Times New Roman" panose="02020603050405020304" pitchFamily="18" charset="0"/>
              <a:cs typeface="Times New Roman" panose="02020603050405020304" pitchFamily="18" charset="0"/>
            </a:endParaRPr>
          </a:p>
          <a:p>
            <a:r>
              <a:rPr lang="es-ES" sz="2800" dirty="0" smtClean="0">
                <a:solidFill>
                  <a:srgbClr val="00B050"/>
                </a:solidFill>
                <a:latin typeface="Times New Roman" panose="02020603050405020304" pitchFamily="18" charset="0"/>
                <a:cs typeface="Times New Roman" panose="02020603050405020304" pitchFamily="18" charset="0"/>
              </a:rPr>
              <a:t>Permite </a:t>
            </a:r>
            <a:r>
              <a:rPr lang="es-ES" sz="2800" dirty="0">
                <a:solidFill>
                  <a:srgbClr val="00B050"/>
                </a:solidFill>
                <a:latin typeface="Times New Roman" panose="02020603050405020304" pitchFamily="18" charset="0"/>
                <a:cs typeface="Times New Roman" panose="02020603050405020304" pitchFamily="18" charset="0"/>
              </a:rPr>
              <a:t>a los médicos y los pacientes a comprender la naturaleza probabilística de tratamiento contra el cáncer, con algunos pacientes que están empeorando </a:t>
            </a:r>
            <a:r>
              <a:rPr lang="es-ES" sz="2800" dirty="0" smtClean="0">
                <a:solidFill>
                  <a:srgbClr val="00B050"/>
                </a:solidFill>
                <a:latin typeface="Times New Roman" panose="02020603050405020304" pitchFamily="18" charset="0"/>
                <a:cs typeface="Times New Roman" panose="02020603050405020304" pitchFamily="18" charset="0"/>
              </a:rPr>
              <a:t>y otras </a:t>
            </a:r>
            <a:r>
              <a:rPr lang="es-ES" sz="2800" dirty="0">
                <a:solidFill>
                  <a:srgbClr val="00B050"/>
                </a:solidFill>
                <a:latin typeface="Times New Roman" panose="02020603050405020304" pitchFamily="18" charset="0"/>
                <a:cs typeface="Times New Roman" panose="02020603050405020304" pitchFamily="18" charset="0"/>
              </a:rPr>
              <a:t>permanecer en el estado de responder satisfactoriamente al tratamiento durante más meses.</a:t>
            </a:r>
            <a:endParaRPr lang="en-US" sz="2800" dirty="0">
              <a:solidFill>
                <a:srgbClr val="00B050"/>
              </a:solidFill>
              <a:latin typeface="Times New Roman" panose="02020603050405020304" pitchFamily="18" charset="0"/>
              <a:cs typeface="Times New Roman" panose="02020603050405020304" pitchFamily="18" charset="0"/>
            </a:endParaRPr>
          </a:p>
        </p:txBody>
      </p:sp>
      <p:pic>
        <p:nvPicPr>
          <p:cNvPr id="7170" name="Picture 2" descr="These Tools Can Troubleshoot Exchange Calendar Problems - Emai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132" y="1600200"/>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528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915400" cy="5943600"/>
          </a:xfrm>
        </p:spPr>
        <p:txBody>
          <a:bodyPr>
            <a:normAutofit fontScale="90000"/>
          </a:bodyPr>
          <a:lstStyle/>
          <a:p>
            <a:pPr algn="l"/>
            <a:r>
              <a:rPr lang="en-US" sz="2200" b="1" dirty="0" smtClean="0">
                <a:latin typeface="Times New Roman" panose="02020603050405020304" pitchFamily="18" charset="0"/>
                <a:cs typeface="Times New Roman" panose="02020603050405020304" pitchFamily="18" charset="0"/>
              </a:rPr>
              <a:t>                                                           Abstract</a:t>
            </a:r>
            <a:br>
              <a:rPr lang="en-US" sz="2200" b="1"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evaluated the cost-effectiveness of adding the new drug bevacizumab to chemotherapy treatment of advanced cervical cancer.  A Markov decision tree was created using recent clinical trial data. In the 5-year model, </a:t>
            </a:r>
            <a:r>
              <a:rPr lang="en-US" sz="2000" dirty="0" smtClean="0">
                <a:latin typeface="Times New Roman" panose="02020603050405020304" pitchFamily="18" charset="0"/>
                <a:cs typeface="Times New Roman" panose="02020603050405020304" pitchFamily="18" charset="0"/>
              </a:rPr>
              <a:t>patients </a:t>
            </a:r>
            <a:r>
              <a:rPr lang="en-US" sz="2000" dirty="0">
                <a:latin typeface="Times New Roman" panose="02020603050405020304" pitchFamily="18" charset="0"/>
                <a:cs typeface="Times New Roman" panose="02020603050405020304" pitchFamily="18" charset="0"/>
              </a:rPr>
              <a:t>transitioned through the following monthly states: response to the treatment, progression of the disease, minor complications, severe complications, and death. The 2013 US </a:t>
            </a:r>
            <a:r>
              <a:rPr lang="en-US" sz="2000" dirty="0" err="1">
                <a:latin typeface="Times New Roman" panose="02020603050405020304" pitchFamily="18" charset="0"/>
                <a:cs typeface="Times New Roman" panose="02020603050405020304" pitchFamily="18" charset="0"/>
              </a:rPr>
              <a:t>MediCare</a:t>
            </a:r>
            <a:r>
              <a:rPr lang="en-US" sz="2000" dirty="0">
                <a:latin typeface="Times New Roman" panose="02020603050405020304" pitchFamily="18" charset="0"/>
                <a:cs typeface="Times New Roman" panose="02020603050405020304" pitchFamily="18" charset="0"/>
              </a:rPr>
              <a:t> Services Drug Payment Table and Physician Fee Schedule provided costs, in US dollars</a:t>
            </a:r>
            <a:r>
              <a:rPr lang="en-US" sz="2000" dirty="0" smtClean="0">
                <a:latin typeface="Times New Roman" panose="02020603050405020304" pitchFamily="18" charset="0"/>
                <a:cs typeface="Times New Roman" panose="02020603050405020304" pitchFamily="18" charset="0"/>
              </a:rPr>
              <a:t>.</a:t>
            </a:r>
            <a:br>
              <a:rPr lang="en-US"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On average, patients survived 14.7 months at a US medical system cost of $5,938 with chemotherapy alone vs. 17.7 months at a cost of $79,097 with chemo plus bevacizumab. The estimated total cost of therapy with bevacizumab is approximately 13.3 times that for chemotherapy alone, adding $73,159 per 3.0 months of life gained.  So the incremental cost effectiveness ratio (ICER) is $24,386 extra cost/extra month</a:t>
            </a:r>
            <a:r>
              <a:rPr lang="en-US" sz="2000" dirty="0" smtClean="0">
                <a:latin typeface="Times New Roman" panose="02020603050405020304" pitchFamily="18" charset="0"/>
                <a:cs typeface="Times New Roman" panose="02020603050405020304" pitchFamily="18" charset="0"/>
              </a:rPr>
              <a:t>.</a:t>
            </a:r>
            <a:br>
              <a:rPr lang="en-US"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Patients experienced a health quality level each month depending on the treatment effectiveness and on any complications, ranging from 0 for death to 1 for the baseline of </a:t>
            </a:r>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month responding to advanced cervical cancer treatment. Patients survived 11.2 quality adjusted life months (</a:t>
            </a:r>
            <a:r>
              <a:rPr lang="en-US" sz="2000" dirty="0" err="1">
                <a:latin typeface="Times New Roman" panose="02020603050405020304" pitchFamily="18" charset="0"/>
                <a:cs typeface="Times New Roman" panose="02020603050405020304" pitchFamily="18" charset="0"/>
              </a:rPr>
              <a:t>QALmonths</a:t>
            </a:r>
            <a:r>
              <a:rPr lang="en-US" sz="2000" baseline="30000" dirty="0" err="1">
                <a:latin typeface="Times New Roman" panose="02020603050405020304" pitchFamily="18" charset="0"/>
                <a:cs typeface="Times New Roman" panose="02020603050405020304" pitchFamily="18" charset="0"/>
              </a:rPr>
              <a:t>cc</a:t>
            </a:r>
            <a:r>
              <a:rPr lang="en-US" sz="2000" dirty="0">
                <a:latin typeface="Times New Roman" panose="02020603050405020304" pitchFamily="18" charset="0"/>
                <a:cs typeface="Times New Roman" panose="02020603050405020304" pitchFamily="18" charset="0"/>
              </a:rPr>
              <a:t>) with chemo alone vs. 13.9 </a:t>
            </a:r>
            <a:r>
              <a:rPr lang="en-US" sz="2000" dirty="0" err="1">
                <a:latin typeface="Times New Roman" panose="02020603050405020304" pitchFamily="18" charset="0"/>
                <a:cs typeface="Times New Roman" panose="02020603050405020304" pitchFamily="18" charset="0"/>
              </a:rPr>
              <a:t>QALmonths</a:t>
            </a:r>
            <a:r>
              <a:rPr lang="en-US" sz="2000" baseline="30000" dirty="0" err="1">
                <a:latin typeface="Times New Roman" panose="02020603050405020304" pitchFamily="18" charset="0"/>
                <a:cs typeface="Times New Roman" panose="02020603050405020304" pitchFamily="18" charset="0"/>
              </a:rPr>
              <a:t>cc</a:t>
            </a:r>
            <a:r>
              <a:rPr lang="en-US" sz="2000" dirty="0">
                <a:latin typeface="Times New Roman" panose="02020603050405020304" pitchFamily="18" charset="0"/>
                <a:cs typeface="Times New Roman" panose="02020603050405020304" pitchFamily="18" charset="0"/>
              </a:rPr>
              <a:t> with chemo plus bevacizumab. The ICER ratio increased to $27,096/</a:t>
            </a:r>
            <a:r>
              <a:rPr lang="en-US" sz="2000" dirty="0" err="1">
                <a:latin typeface="Times New Roman" panose="02020603050405020304" pitchFamily="18" charset="0"/>
                <a:cs typeface="Times New Roman" panose="02020603050405020304" pitchFamily="18" charset="0"/>
              </a:rPr>
              <a:t>QALmonth</a:t>
            </a:r>
            <a:r>
              <a:rPr lang="en-US" sz="2000" baseline="30000" dirty="0" err="1">
                <a:latin typeface="Times New Roman" panose="02020603050405020304" pitchFamily="18" charset="0"/>
                <a:cs typeface="Times New Roman" panose="02020603050405020304" pitchFamily="18" charset="0"/>
              </a:rPr>
              <a:t>cc</a:t>
            </a:r>
            <a:r>
              <a:rPr lang="en-US" sz="2000" dirty="0">
                <a:latin typeface="Times New Roman" panose="02020603050405020304" pitchFamily="18" charset="0"/>
                <a:cs typeface="Times New Roman" panose="02020603050405020304" pitchFamily="18" charset="0"/>
              </a:rPr>
              <a:t> due to the smaller difference in </a:t>
            </a:r>
            <a:r>
              <a:rPr lang="en-US" sz="2000" dirty="0" err="1">
                <a:latin typeface="Times New Roman" panose="02020603050405020304" pitchFamily="18" charset="0"/>
                <a:cs typeface="Times New Roman" panose="02020603050405020304" pitchFamily="18" charset="0"/>
              </a:rPr>
              <a:t>QALmonths</a:t>
            </a:r>
            <a:r>
              <a:rPr lang="en-US" sz="2000" baseline="30000" dirty="0" err="1">
                <a:latin typeface="Times New Roman" panose="02020603050405020304" pitchFamily="18" charset="0"/>
                <a:cs typeface="Times New Roman" panose="02020603050405020304" pitchFamily="18" charset="0"/>
              </a:rPr>
              <a:t>cc</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Possible </a:t>
            </a:r>
            <a:r>
              <a:rPr lang="en-US" sz="2000" dirty="0">
                <a:latin typeface="Times New Roman" panose="02020603050405020304" pitchFamily="18" charset="0"/>
                <a:cs typeface="Times New Roman" panose="02020603050405020304" pitchFamily="18" charset="0"/>
              </a:rPr>
              <a:t>future cost reductions in bevacizumab or </a:t>
            </a:r>
            <a:r>
              <a:rPr lang="en-US" sz="2000" dirty="0" err="1">
                <a:latin typeface="Times New Roman" panose="02020603050405020304" pitchFamily="18" charset="0"/>
                <a:cs typeface="Times New Roman" panose="02020603050405020304" pitchFamily="18" charset="0"/>
              </a:rPr>
              <a:t>biosimilars</a:t>
            </a:r>
            <a:r>
              <a:rPr lang="en-US" sz="2000" dirty="0">
                <a:latin typeface="Times New Roman" panose="02020603050405020304" pitchFamily="18" charset="0"/>
                <a:cs typeface="Times New Roman" panose="02020603050405020304" pitchFamily="18" charset="0"/>
              </a:rPr>
              <a:t> would result in dramatic declines in the added cost of gaining more months of life.</a:t>
            </a:r>
            <a:r>
              <a:rPr lang="en-US" sz="1600" dirty="0"/>
              <a:t/>
            </a:r>
            <a:br>
              <a:rPr lang="en-US" sz="1600" dirty="0"/>
            </a:br>
            <a:r>
              <a:rPr lang="en-US" sz="1300" dirty="0"/>
              <a:t> </a:t>
            </a:r>
            <a:br>
              <a:rPr lang="en-US" sz="1300" dirty="0"/>
            </a:br>
            <a:endParaRPr lang="en-US" dirty="0">
              <a:solidFill>
                <a:srgbClr val="00B050"/>
              </a:solidFill>
            </a:endParaRPr>
          </a:p>
        </p:txBody>
      </p:sp>
      <p:sp>
        <p:nvSpPr>
          <p:cNvPr id="4" name="灯片编号占位符 3"/>
          <p:cNvSpPr>
            <a:spLocks noGrp="1"/>
          </p:cNvSpPr>
          <p:nvPr>
            <p:ph type="sldNum" sz="quarter" idx="12"/>
          </p:nvPr>
        </p:nvSpPr>
        <p:spPr>
          <a:xfrm>
            <a:off x="8534400" y="6324600"/>
            <a:ext cx="548640" cy="396240"/>
          </a:xfrm>
        </p:spPr>
        <p:txBody>
          <a:bodyPr/>
          <a:lstStyle/>
          <a:p>
            <a:fld id="{E7BEA842-233F-4523-B309-611AAF94D652}"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1805784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Markov Diagram/ </a:t>
            </a:r>
            <a:r>
              <a:rPr lang="en-US" dirty="0" err="1" smtClean="0">
                <a:solidFill>
                  <a:srgbClr val="00B050"/>
                </a:solidFill>
              </a:rPr>
              <a:t>Diagrama</a:t>
            </a:r>
            <a:r>
              <a:rPr lang="en-US" dirty="0" smtClean="0">
                <a:solidFill>
                  <a:srgbClr val="00B050"/>
                </a:solidFill>
              </a:rPr>
              <a:t/>
            </a:r>
            <a:br>
              <a:rPr lang="en-US" dirty="0" smtClean="0">
                <a:solidFill>
                  <a:srgbClr val="00B050"/>
                </a:solidFill>
              </a:rPr>
            </a:br>
            <a:r>
              <a:rPr lang="en-US" dirty="0" smtClean="0"/>
              <a:t>(</a:t>
            </a:r>
            <a:r>
              <a:rPr lang="en-US" dirty="0" err="1" smtClean="0"/>
              <a:t>Treeage</a:t>
            </a:r>
            <a:r>
              <a:rPr lang="en-US" dirty="0" smtClean="0"/>
              <a:t> software)</a:t>
            </a:r>
            <a:endParaRPr lang="en-US" dirty="0"/>
          </a:p>
        </p:txBody>
      </p:sp>
      <p:sp>
        <p:nvSpPr>
          <p:cNvPr id="5" name="灯片编号占位符 4"/>
          <p:cNvSpPr>
            <a:spLocks noGrp="1"/>
          </p:cNvSpPr>
          <p:nvPr>
            <p:ph type="sldNum" sz="quarter" idx="12"/>
          </p:nvPr>
        </p:nvSpPr>
        <p:spPr/>
        <p:txBody>
          <a:bodyPr/>
          <a:lstStyle/>
          <a:p>
            <a:fld id="{E7BEA842-233F-4523-B309-611AAF94D652}" type="slidenum">
              <a:rPr lang="en-US" smtClean="0"/>
              <a:t>20</a:t>
            </a:fld>
            <a:endParaRPr lang="en-US"/>
          </a:p>
        </p:txBody>
      </p:sp>
      <p:pic>
        <p:nvPicPr>
          <p:cNvPr id="4" name="Picture 21" descr="C:\Users\Primary\treeage\workspace\Other Projects\cervical cancer\state diagram.bmp"/>
          <p:cNvPicPr/>
          <p:nvPr/>
        </p:nvPicPr>
        <p:blipFill rotWithShape="1">
          <a:blip r:embed="rId2">
            <a:extLst>
              <a:ext uri="{28A0092B-C50C-407E-A947-70E740481C1C}">
                <a14:useLocalDpi xmlns:a14="http://schemas.microsoft.com/office/drawing/2010/main" val="0"/>
              </a:ext>
            </a:extLst>
          </a:blip>
          <a:srcRect l="6796" t="6250" r="16505" b="10937"/>
          <a:stretch/>
        </p:blipFill>
        <p:spPr bwMode="auto">
          <a:xfrm>
            <a:off x="1600200" y="1676400"/>
            <a:ext cx="6553200" cy="4419600"/>
          </a:xfrm>
          <a:prstGeom prst="rect">
            <a:avLst/>
          </a:prstGeom>
          <a:noFill/>
          <a:ln>
            <a:noFill/>
          </a:ln>
        </p:spPr>
      </p:pic>
    </p:spTree>
    <p:extLst>
      <p:ext uri="{BB962C8B-B14F-4D97-AF65-F5344CB8AC3E}">
        <p14:creationId xmlns:p14="http://schemas.microsoft.com/office/powerpoint/2010/main" val="2545187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parameters</a:t>
            </a:r>
            <a:endParaRPr lang="en-US" dirty="0"/>
          </a:p>
        </p:txBody>
      </p:sp>
      <p:sp>
        <p:nvSpPr>
          <p:cNvPr id="3" name="Content Placeholder 2"/>
          <p:cNvSpPr>
            <a:spLocks noGrp="1"/>
          </p:cNvSpPr>
          <p:nvPr>
            <p:ph idx="1"/>
          </p:nvPr>
        </p:nvSpPr>
        <p:spPr>
          <a:xfrm>
            <a:off x="304800" y="1600200"/>
            <a:ext cx="4038600" cy="4525963"/>
          </a:xfrm>
        </p:spPr>
        <p:txBody>
          <a:bodyPr>
            <a:normAutofit fontScale="25000" lnSpcReduction="20000"/>
          </a:bodyPr>
          <a:lstStyle/>
          <a:p>
            <a:pPr marL="0" indent="0">
              <a:buNone/>
            </a:pPr>
            <a:r>
              <a:rPr lang="en-US" altLang="zh-CN" sz="9600" dirty="0">
                <a:latin typeface="Times New Roman" panose="02020603050405020304" pitchFamily="18" charset="0"/>
                <a:cs typeface="Times New Roman" panose="02020603050405020304" pitchFamily="18" charset="0"/>
              </a:rPr>
              <a:t>Deciding cycle </a:t>
            </a:r>
            <a:r>
              <a:rPr lang="en-US" altLang="zh-CN" sz="9600" dirty="0" smtClean="0">
                <a:latin typeface="Times New Roman" panose="02020603050405020304" pitchFamily="18" charset="0"/>
                <a:cs typeface="Times New Roman" panose="02020603050405020304" pitchFamily="18" charset="0"/>
              </a:rPr>
              <a:t>length</a:t>
            </a:r>
          </a:p>
          <a:p>
            <a:pPr marL="0" indent="0">
              <a:buNone/>
            </a:pPr>
            <a:r>
              <a:rPr lang="en-US" altLang="zh-CN" sz="9600" dirty="0" smtClean="0">
                <a:latin typeface="Times New Roman" panose="02020603050405020304" pitchFamily="18" charset="0"/>
                <a:cs typeface="Times New Roman" panose="02020603050405020304" pitchFamily="18" charset="0"/>
              </a:rPr>
              <a:t> </a:t>
            </a:r>
          </a:p>
          <a:p>
            <a:pPr marL="0" indent="0">
              <a:buNone/>
            </a:pPr>
            <a:r>
              <a:rPr lang="en-US" altLang="zh-CN" sz="9600" dirty="0" smtClean="0">
                <a:latin typeface="Times New Roman" panose="02020603050405020304" pitchFamily="18" charset="0"/>
                <a:cs typeface="Times New Roman" panose="02020603050405020304" pitchFamily="18" charset="0"/>
              </a:rPr>
              <a:t>3 kind of data (effectiveness, cost, patients’ record)</a:t>
            </a:r>
            <a:endParaRPr lang="en-US" altLang="zh-CN" sz="9600" dirty="0">
              <a:latin typeface="Times New Roman" panose="02020603050405020304" pitchFamily="18" charset="0"/>
              <a:cs typeface="Times New Roman" panose="02020603050405020304" pitchFamily="18" charset="0"/>
            </a:endParaRPr>
          </a:p>
          <a:p>
            <a:pPr marL="0" indent="0">
              <a:buNone/>
            </a:pPr>
            <a:endParaRPr lang="en-US" altLang="zh-CN" sz="9600" dirty="0" smtClean="0">
              <a:latin typeface="Times New Roman" panose="02020603050405020304" pitchFamily="18" charset="0"/>
              <a:cs typeface="Times New Roman" panose="02020603050405020304" pitchFamily="18" charset="0"/>
            </a:endParaRPr>
          </a:p>
          <a:p>
            <a:pPr marL="0" indent="0">
              <a:buNone/>
            </a:pPr>
            <a:r>
              <a:rPr lang="en-US" altLang="zh-CN" sz="9600" dirty="0">
                <a:latin typeface="Times New Roman" panose="02020603050405020304" pitchFamily="18" charset="0"/>
                <a:cs typeface="Times New Roman" panose="02020603050405020304" pitchFamily="18" charset="0"/>
              </a:rPr>
              <a:t>T</a:t>
            </a:r>
            <a:r>
              <a:rPr lang="en-US" altLang="zh-CN" sz="9600" dirty="0" smtClean="0">
                <a:latin typeface="Times New Roman" panose="02020603050405020304" pitchFamily="18" charset="0"/>
                <a:cs typeface="Times New Roman" panose="02020603050405020304" pitchFamily="18" charset="0"/>
              </a:rPr>
              <a:t>reatment </a:t>
            </a:r>
            <a:r>
              <a:rPr lang="en-US" altLang="zh-CN" sz="9600" dirty="0">
                <a:latin typeface="Times New Roman" panose="02020603050405020304" pitchFamily="18" charset="0"/>
                <a:cs typeface="Times New Roman" panose="02020603050405020304" pitchFamily="18" charset="0"/>
              </a:rPr>
              <a:t>is almost </a:t>
            </a:r>
            <a:r>
              <a:rPr lang="en-US" altLang="zh-CN" sz="9600" dirty="0" smtClean="0">
                <a:latin typeface="Times New Roman" panose="02020603050405020304" pitchFamily="18" charset="0"/>
                <a:cs typeface="Times New Roman" panose="02020603050405020304" pitchFamily="18" charset="0"/>
              </a:rPr>
              <a:t>monthly-</a:t>
            </a:r>
          </a:p>
          <a:p>
            <a:pPr marL="0" indent="0">
              <a:buNone/>
            </a:pPr>
            <a:r>
              <a:rPr lang="en-US" altLang="zh-CN" sz="9600" dirty="0">
                <a:latin typeface="Times New Roman" panose="02020603050405020304" pitchFamily="18" charset="0"/>
                <a:cs typeface="Times New Roman" panose="02020603050405020304" pitchFamily="18" charset="0"/>
              </a:rPr>
              <a:t>S</a:t>
            </a:r>
            <a:r>
              <a:rPr lang="en-US" altLang="zh-CN" sz="9600" dirty="0" smtClean="0">
                <a:latin typeface="Times New Roman" panose="02020603050405020304" pitchFamily="18" charset="0"/>
                <a:cs typeface="Times New Roman" panose="02020603050405020304" pitchFamily="18" charset="0"/>
              </a:rPr>
              <a:t>o match </a:t>
            </a:r>
            <a:r>
              <a:rPr lang="en-US" altLang="zh-CN" sz="9600" dirty="0">
                <a:latin typeface="Times New Roman" panose="02020603050405020304" pitchFamily="18" charset="0"/>
                <a:cs typeface="Times New Roman" panose="02020603050405020304" pitchFamily="18" charset="0"/>
              </a:rPr>
              <a:t>all data to be </a:t>
            </a:r>
            <a:r>
              <a:rPr lang="en-US" altLang="zh-CN" sz="9600" dirty="0" smtClean="0">
                <a:latin typeface="Times New Roman" panose="02020603050405020304" pitchFamily="18" charset="0"/>
                <a:cs typeface="Times New Roman" panose="02020603050405020304" pitchFamily="18" charset="0"/>
              </a:rPr>
              <a:t>monthly</a:t>
            </a:r>
          </a:p>
          <a:p>
            <a:pPr marL="0" indent="0">
              <a:buNone/>
            </a:pPr>
            <a:endParaRPr lang="en-US" altLang="zh-CN" sz="9600" dirty="0">
              <a:latin typeface="Times New Roman" panose="02020603050405020304" pitchFamily="18" charset="0"/>
              <a:cs typeface="Times New Roman" panose="02020603050405020304" pitchFamily="18" charset="0"/>
            </a:endParaRPr>
          </a:p>
          <a:p>
            <a:pPr marL="0" indent="0">
              <a:buNone/>
            </a:pPr>
            <a:r>
              <a:rPr lang="en-US" altLang="zh-CN" sz="9600" dirty="0" smtClean="0">
                <a:latin typeface="Times New Roman" panose="02020603050405020304" pitchFamily="18" charset="0"/>
                <a:cs typeface="Times New Roman" panose="02020603050405020304" pitchFamily="18" charset="0"/>
              </a:rPr>
              <a:t>Probabilities originally 6-month format </a:t>
            </a:r>
            <a:r>
              <a:rPr lang="en-US" altLang="zh-CN" sz="9600" dirty="0">
                <a:latin typeface="Times New Roman" panose="02020603050405020304" pitchFamily="18" charset="0"/>
                <a:cs typeface="Times New Roman" panose="02020603050405020304" pitchFamily="18" charset="0"/>
              </a:rPr>
              <a:t>(</a:t>
            </a:r>
            <a:r>
              <a:rPr lang="en-US" altLang="zh-CN" sz="9600" dirty="0" smtClean="0">
                <a:latin typeface="Times New Roman" panose="02020603050405020304" pitchFamily="18" charset="0"/>
                <a:cs typeface="Times New Roman" panose="02020603050405020304" pitchFamily="18" charset="0"/>
              </a:rPr>
              <a:t>transformed </a:t>
            </a:r>
            <a:r>
              <a:rPr lang="en-US" altLang="zh-CN" sz="9600" dirty="0">
                <a:latin typeface="Times New Roman" panose="02020603050405020304" pitchFamily="18" charset="0"/>
                <a:cs typeface="Times New Roman" panose="02020603050405020304" pitchFamily="18" charset="0"/>
              </a:rPr>
              <a:t>to be </a:t>
            </a:r>
            <a:r>
              <a:rPr lang="en-US" altLang="zh-CN" sz="9600" dirty="0" smtClean="0">
                <a:latin typeface="Times New Roman" panose="02020603050405020304" pitchFamily="18" charset="0"/>
                <a:cs typeface="Times New Roman" panose="02020603050405020304" pitchFamily="18" charset="0"/>
              </a:rPr>
              <a:t>1-month </a:t>
            </a:r>
            <a:r>
              <a:rPr lang="en-US" altLang="zh-CN" sz="9600" dirty="0">
                <a:latin typeface="Times New Roman" panose="02020603050405020304" pitchFamily="18" charset="0"/>
                <a:cs typeface="Times New Roman" panose="02020603050405020304" pitchFamily="18" charset="0"/>
              </a:rPr>
              <a:t>to match the cycle length</a:t>
            </a:r>
            <a:r>
              <a:rPr lang="en-US" altLang="zh-CN" sz="9600" dirty="0" smtClean="0">
                <a:latin typeface="Times New Roman" panose="02020603050405020304" pitchFamily="18" charset="0"/>
                <a:cs typeface="Times New Roman" panose="02020603050405020304" pitchFamily="18" charset="0"/>
              </a:rPr>
              <a:t>)</a:t>
            </a:r>
            <a:endParaRPr lang="en-US" altLang="zh-CN" sz="9600" dirty="0">
              <a:latin typeface="Times New Roman" panose="02020603050405020304" pitchFamily="18" charset="0"/>
              <a:cs typeface="Times New Roman" panose="02020603050405020304" pitchFamily="18" charset="0"/>
            </a:endParaRPr>
          </a:p>
          <a:p>
            <a:endParaRPr lang="en-US" dirty="0"/>
          </a:p>
        </p:txBody>
      </p:sp>
      <p:sp>
        <p:nvSpPr>
          <p:cNvPr id="4" name="灯片编号占位符 3"/>
          <p:cNvSpPr>
            <a:spLocks noGrp="1"/>
          </p:cNvSpPr>
          <p:nvPr>
            <p:ph type="sldNum" sz="quarter" idx="12"/>
          </p:nvPr>
        </p:nvSpPr>
        <p:spPr/>
        <p:txBody>
          <a:bodyPr/>
          <a:lstStyle/>
          <a:p>
            <a:fld id="{E7BEA842-233F-4523-B309-611AAF94D652}" type="slidenum">
              <a:rPr lang="en-US" smtClean="0"/>
              <a:t>21</a:t>
            </a:fld>
            <a:endParaRPr lang="en-US"/>
          </a:p>
        </p:txBody>
      </p:sp>
      <p:sp>
        <p:nvSpPr>
          <p:cNvPr id="6" name="TextBox 5"/>
          <p:cNvSpPr txBox="1"/>
          <p:nvPr/>
        </p:nvSpPr>
        <p:spPr>
          <a:xfrm>
            <a:off x="4648200" y="1447800"/>
            <a:ext cx="4267200" cy="5262979"/>
          </a:xfrm>
          <a:prstGeom prst="rect">
            <a:avLst/>
          </a:prstGeom>
          <a:noFill/>
        </p:spPr>
        <p:txBody>
          <a:bodyPr wrap="square" rtlCol="0">
            <a:spAutoFit/>
          </a:bodyPr>
          <a:lstStyle/>
          <a:p>
            <a:r>
              <a:rPr lang="es-ES" sz="2400" dirty="0">
                <a:solidFill>
                  <a:srgbClr val="00B050"/>
                </a:solidFill>
                <a:latin typeface="Times New Roman" panose="02020603050405020304" pitchFamily="18" charset="0"/>
                <a:cs typeface="Times New Roman" panose="02020603050405020304" pitchFamily="18" charset="0"/>
              </a:rPr>
              <a:t>Decidir la duración del ciclo</a:t>
            </a:r>
            <a:br>
              <a:rPr lang="es-ES" sz="2400" dirty="0">
                <a:solidFill>
                  <a:srgbClr val="00B050"/>
                </a:solidFill>
                <a:latin typeface="Times New Roman" panose="02020603050405020304" pitchFamily="18" charset="0"/>
                <a:cs typeface="Times New Roman" panose="02020603050405020304" pitchFamily="18" charset="0"/>
              </a:rPr>
            </a:br>
            <a:endParaRPr lang="es-ES" sz="2400" dirty="0" smtClean="0">
              <a:solidFill>
                <a:srgbClr val="00B050"/>
              </a:solidFill>
              <a:latin typeface="Times New Roman" panose="02020603050405020304" pitchFamily="18" charset="0"/>
              <a:cs typeface="Times New Roman" panose="02020603050405020304" pitchFamily="18" charset="0"/>
            </a:endParaRPr>
          </a:p>
          <a:p>
            <a:r>
              <a:rPr lang="es-ES" sz="2400" dirty="0" smtClean="0">
                <a:solidFill>
                  <a:srgbClr val="00B050"/>
                </a:solidFill>
                <a:latin typeface="Times New Roman" panose="02020603050405020304" pitchFamily="18" charset="0"/>
                <a:cs typeface="Times New Roman" panose="02020603050405020304" pitchFamily="18" charset="0"/>
              </a:rPr>
              <a:t>3 </a:t>
            </a:r>
            <a:r>
              <a:rPr lang="es-ES" sz="2400" dirty="0">
                <a:solidFill>
                  <a:srgbClr val="00B050"/>
                </a:solidFill>
                <a:latin typeface="Times New Roman" panose="02020603050405020304" pitchFamily="18" charset="0"/>
                <a:cs typeface="Times New Roman" panose="02020603050405020304" pitchFamily="18" charset="0"/>
              </a:rPr>
              <a:t>tipo de datos (eficacia, coste, ficha de los pacientes)</a:t>
            </a:r>
            <a:br>
              <a:rPr lang="es-ES" sz="2400" dirty="0">
                <a:solidFill>
                  <a:srgbClr val="00B050"/>
                </a:solidFill>
                <a:latin typeface="Times New Roman" panose="02020603050405020304" pitchFamily="18" charset="0"/>
                <a:cs typeface="Times New Roman" panose="02020603050405020304" pitchFamily="18" charset="0"/>
              </a:rPr>
            </a:br>
            <a:endParaRPr lang="es-ES" sz="2400" dirty="0" smtClean="0">
              <a:solidFill>
                <a:srgbClr val="00B050"/>
              </a:solidFill>
              <a:latin typeface="Times New Roman" panose="02020603050405020304" pitchFamily="18" charset="0"/>
              <a:cs typeface="Times New Roman" panose="02020603050405020304" pitchFamily="18" charset="0"/>
            </a:endParaRPr>
          </a:p>
          <a:p>
            <a:r>
              <a:rPr lang="es-ES" sz="2400" dirty="0" smtClean="0">
                <a:solidFill>
                  <a:srgbClr val="00B050"/>
                </a:solidFill>
                <a:latin typeface="Times New Roman" panose="02020603050405020304" pitchFamily="18" charset="0"/>
                <a:cs typeface="Times New Roman" panose="02020603050405020304" pitchFamily="18" charset="0"/>
              </a:rPr>
              <a:t>Tratamiento </a:t>
            </a:r>
            <a:r>
              <a:rPr lang="es-ES" sz="2400" dirty="0">
                <a:solidFill>
                  <a:srgbClr val="00B050"/>
                </a:solidFill>
                <a:latin typeface="Times New Roman" panose="02020603050405020304" pitchFamily="18" charset="0"/>
                <a:cs typeface="Times New Roman" panose="02020603050405020304" pitchFamily="18" charset="0"/>
              </a:rPr>
              <a:t>es </a:t>
            </a:r>
            <a:r>
              <a:rPr lang="es-ES" sz="2400" dirty="0" smtClean="0">
                <a:solidFill>
                  <a:srgbClr val="00B050"/>
                </a:solidFill>
                <a:latin typeface="Times New Roman" panose="02020603050405020304" pitchFamily="18" charset="0"/>
                <a:cs typeface="Times New Roman" panose="02020603050405020304" pitchFamily="18" charset="0"/>
              </a:rPr>
              <a:t>casi mensualmente- Así </a:t>
            </a:r>
            <a:r>
              <a:rPr lang="es-ES" sz="2400" dirty="0">
                <a:solidFill>
                  <a:srgbClr val="00B050"/>
                </a:solidFill>
                <a:latin typeface="Times New Roman" panose="02020603050405020304" pitchFamily="18" charset="0"/>
                <a:cs typeface="Times New Roman" panose="02020603050405020304" pitchFamily="18" charset="0"/>
              </a:rPr>
              <a:t>que coincida con todos los datos a ser mensual</a:t>
            </a:r>
            <a:br>
              <a:rPr lang="es-ES" sz="2400" dirty="0">
                <a:solidFill>
                  <a:srgbClr val="00B050"/>
                </a:solidFill>
                <a:latin typeface="Times New Roman" panose="02020603050405020304" pitchFamily="18" charset="0"/>
                <a:cs typeface="Times New Roman" panose="02020603050405020304" pitchFamily="18" charset="0"/>
              </a:rPr>
            </a:br>
            <a:r>
              <a:rPr lang="es-ES" sz="2400" dirty="0">
                <a:solidFill>
                  <a:srgbClr val="00B050"/>
                </a:solidFill>
                <a:latin typeface="Times New Roman" panose="02020603050405020304" pitchFamily="18" charset="0"/>
                <a:cs typeface="Times New Roman" panose="02020603050405020304" pitchFamily="18" charset="0"/>
              </a:rPr>
              <a:t/>
            </a:r>
            <a:br>
              <a:rPr lang="es-ES" sz="2400" dirty="0">
                <a:solidFill>
                  <a:srgbClr val="00B050"/>
                </a:solidFill>
                <a:latin typeface="Times New Roman" panose="02020603050405020304" pitchFamily="18" charset="0"/>
                <a:cs typeface="Times New Roman" panose="02020603050405020304" pitchFamily="18" charset="0"/>
              </a:rPr>
            </a:br>
            <a:r>
              <a:rPr lang="es-ES" sz="2400" dirty="0" smtClean="0">
                <a:solidFill>
                  <a:srgbClr val="00B050"/>
                </a:solidFill>
                <a:latin typeface="Times New Roman" panose="02020603050405020304" pitchFamily="18" charset="0"/>
                <a:cs typeface="Times New Roman" panose="02020603050405020304" pitchFamily="18" charset="0"/>
              </a:rPr>
              <a:t>Probabilidades </a:t>
            </a:r>
            <a:r>
              <a:rPr lang="es-ES" sz="2400" dirty="0">
                <a:solidFill>
                  <a:srgbClr val="00B050"/>
                </a:solidFill>
                <a:latin typeface="Times New Roman" panose="02020603050405020304" pitchFamily="18" charset="0"/>
                <a:cs typeface="Times New Roman" panose="02020603050405020304" pitchFamily="18" charset="0"/>
              </a:rPr>
              <a:t>originalmente un formato de 6 meses </a:t>
            </a:r>
            <a:r>
              <a:rPr lang="es-ES" sz="2400" dirty="0" smtClean="0">
                <a:solidFill>
                  <a:srgbClr val="00B050"/>
                </a:solidFill>
                <a:latin typeface="Times New Roman" panose="02020603050405020304" pitchFamily="18" charset="0"/>
                <a:cs typeface="Times New Roman" panose="02020603050405020304" pitchFamily="18" charset="0"/>
              </a:rPr>
              <a:t>(</a:t>
            </a:r>
            <a:r>
              <a:rPr lang="es-ES" sz="2400" dirty="0">
                <a:solidFill>
                  <a:srgbClr val="00B050"/>
                </a:solidFill>
                <a:latin typeface="Times New Roman" panose="02020603050405020304" pitchFamily="18" charset="0"/>
                <a:cs typeface="Times New Roman" panose="02020603050405020304" pitchFamily="18" charset="0"/>
              </a:rPr>
              <a:t>transformado a ser de 1 mes para que coincida con la duración del ciclo)</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198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95535956"/>
              </p:ext>
            </p:extLst>
          </p:nvPr>
        </p:nvGraphicFramePr>
        <p:xfrm>
          <a:off x="533399" y="2286000"/>
          <a:ext cx="8305800" cy="4157417"/>
        </p:xfrm>
        <a:graphic>
          <a:graphicData uri="http://schemas.openxmlformats.org/drawingml/2006/table">
            <a:tbl>
              <a:tblPr>
                <a:tableStyleId>{5C22544A-7EE6-4342-B048-85BDC9FD1C3A}</a:tableStyleId>
              </a:tblPr>
              <a:tblGrid>
                <a:gridCol w="1121062"/>
                <a:gridCol w="972792"/>
                <a:gridCol w="1317247"/>
                <a:gridCol w="1317247"/>
                <a:gridCol w="1380533"/>
                <a:gridCol w="1380533"/>
                <a:gridCol w="816386"/>
              </a:tblGrid>
              <a:tr h="715717">
                <a:tc>
                  <a:txBody>
                    <a:bodyPr/>
                    <a:lstStyle/>
                    <a:p>
                      <a:pPr marL="0" marR="0">
                        <a:spcBef>
                          <a:spcPts val="0"/>
                        </a:spcBef>
                        <a:spcAft>
                          <a:spcPts val="0"/>
                        </a:spcAft>
                      </a:pPr>
                      <a:r>
                        <a:rPr lang="es-ES" sz="1000" kern="150" dirty="0">
                          <a:effectLst/>
                        </a:rPr>
                        <a:t> </a:t>
                      </a:r>
                      <a:endParaRPr lang="en-US" sz="1200" kern="150" dirty="0">
                        <a:effectLst/>
                        <a:latin typeface="Times New Roman"/>
                        <a:ea typeface="Droid Sans Fallback"/>
                        <a:cs typeface="DejaVu Sans"/>
                      </a:endParaRPr>
                    </a:p>
                  </a:txBody>
                  <a:tcPr marL="34925" marR="34925" marT="34925" marB="34925"/>
                </a:tc>
                <a:tc>
                  <a:txBody>
                    <a:bodyPr/>
                    <a:lstStyle/>
                    <a:p>
                      <a:pPr marL="0" marR="0" algn="ctr">
                        <a:spcBef>
                          <a:spcPts val="0"/>
                        </a:spcBef>
                        <a:spcAft>
                          <a:spcPts val="0"/>
                        </a:spcAft>
                      </a:pPr>
                      <a:r>
                        <a:rPr lang="en-GB" sz="1000" kern="150" dirty="0">
                          <a:effectLst/>
                        </a:rPr>
                        <a:t>De</a:t>
                      </a:r>
                      <a:endParaRPr lang="en-US" sz="1200" kern="150" dirty="0">
                        <a:effectLst/>
                      </a:endParaRPr>
                    </a:p>
                    <a:p>
                      <a:pPr marL="0" marR="0" algn="ctr">
                        <a:spcBef>
                          <a:spcPts val="0"/>
                        </a:spcBef>
                        <a:spcAft>
                          <a:spcPts val="0"/>
                        </a:spcAft>
                      </a:pPr>
                      <a:r>
                        <a:rPr lang="en-GB" sz="1000" kern="150" dirty="0">
                          <a:effectLst/>
                        </a:rPr>
                        <a:t>i </a:t>
                      </a:r>
                      <a:r>
                        <a:rPr lang="en-GB" sz="1000" kern="150" dirty="0" smtClean="0">
                          <a:effectLst/>
                        </a:rPr>
                        <a:t>  a   j</a:t>
                      </a:r>
                      <a:endParaRPr lang="en-US" sz="1200" kern="150" dirty="0">
                        <a:effectLst/>
                        <a:latin typeface="Times New Roman"/>
                        <a:ea typeface="Droid Sans Fallback"/>
                        <a:cs typeface="DejaVu Sans"/>
                      </a:endParaRPr>
                    </a:p>
                  </a:txBody>
                  <a:tcPr marL="34925" marR="34925" marT="34925" marB="34925"/>
                </a:tc>
                <a:tc>
                  <a:txBody>
                    <a:bodyPr/>
                    <a:lstStyle/>
                    <a:p>
                      <a:pPr marL="0" marR="0" algn="ctr">
                        <a:spcBef>
                          <a:spcPts val="0"/>
                        </a:spcBef>
                        <a:spcAft>
                          <a:spcPts val="0"/>
                        </a:spcAft>
                      </a:pPr>
                      <a:r>
                        <a:rPr lang="es-ES" sz="1400" kern="150" dirty="0">
                          <a:effectLst/>
                        </a:rPr>
                        <a:t>Respuesta</a:t>
                      </a:r>
                      <a:endParaRPr lang="en-US" sz="2000" kern="150" dirty="0">
                        <a:effectLst/>
                      </a:endParaRPr>
                    </a:p>
                    <a:p>
                      <a:pPr marL="0" marR="0" algn="ctr">
                        <a:spcBef>
                          <a:spcPts val="0"/>
                        </a:spcBef>
                        <a:spcAft>
                          <a:spcPts val="0"/>
                        </a:spcAft>
                      </a:pPr>
                      <a:r>
                        <a:rPr lang="en-GB" sz="1400" kern="150" dirty="0">
                          <a:effectLst/>
                        </a:rPr>
                        <a:t> </a:t>
                      </a:r>
                      <a:endParaRPr lang="en-US" sz="2000" kern="150" dirty="0">
                        <a:effectLst/>
                      </a:endParaRPr>
                    </a:p>
                    <a:p>
                      <a:pPr marL="0" marR="0" algn="ctr">
                        <a:spcBef>
                          <a:spcPts val="0"/>
                        </a:spcBef>
                        <a:spcAft>
                          <a:spcPts val="0"/>
                        </a:spcAft>
                      </a:pPr>
                      <a:r>
                        <a:rPr lang="en-GB" sz="1400" kern="150" dirty="0">
                          <a:effectLst/>
                        </a:rPr>
                        <a:t>R</a:t>
                      </a:r>
                      <a:endParaRPr lang="en-US" sz="2000" kern="150" dirty="0">
                        <a:effectLst/>
                        <a:latin typeface="Times New Roman"/>
                        <a:ea typeface="Droid Sans Fallback"/>
                        <a:cs typeface="DejaVu Sans"/>
                      </a:endParaRPr>
                    </a:p>
                  </a:txBody>
                  <a:tcPr marL="34925" marR="34925" marT="34925" marB="34925"/>
                </a:tc>
                <a:tc>
                  <a:txBody>
                    <a:bodyPr/>
                    <a:lstStyle/>
                    <a:p>
                      <a:pPr marL="0" marR="0" algn="ctr">
                        <a:spcBef>
                          <a:spcPts val="0"/>
                        </a:spcBef>
                        <a:spcAft>
                          <a:spcPts val="0"/>
                        </a:spcAft>
                      </a:pPr>
                      <a:r>
                        <a:rPr lang="es-ES" sz="1400" kern="150" dirty="0">
                          <a:effectLst/>
                        </a:rPr>
                        <a:t>Complicaciones Limitadas </a:t>
                      </a:r>
                      <a:endParaRPr lang="en-US" sz="2000" kern="150" dirty="0">
                        <a:effectLst/>
                      </a:endParaRPr>
                    </a:p>
                    <a:p>
                      <a:pPr marL="0" marR="0" algn="ctr">
                        <a:spcBef>
                          <a:spcPts val="0"/>
                        </a:spcBef>
                        <a:spcAft>
                          <a:spcPts val="0"/>
                        </a:spcAft>
                      </a:pPr>
                      <a:r>
                        <a:rPr lang="en-GB" sz="1400" kern="150" dirty="0">
                          <a:effectLst/>
                        </a:rPr>
                        <a:t>CL</a:t>
                      </a:r>
                      <a:endParaRPr lang="en-US" sz="2000" kern="150" dirty="0">
                        <a:effectLst/>
                        <a:latin typeface="Times New Roman"/>
                        <a:ea typeface="Droid Sans Fallback"/>
                        <a:cs typeface="DejaVu Sans"/>
                      </a:endParaRPr>
                    </a:p>
                  </a:txBody>
                  <a:tcPr marL="34925" marR="34925" marT="34925" marB="34925"/>
                </a:tc>
                <a:tc>
                  <a:txBody>
                    <a:bodyPr/>
                    <a:lstStyle/>
                    <a:p>
                      <a:pPr marL="0" marR="0" algn="ctr">
                        <a:spcBef>
                          <a:spcPts val="0"/>
                        </a:spcBef>
                        <a:spcAft>
                          <a:spcPts val="0"/>
                        </a:spcAft>
                      </a:pPr>
                      <a:r>
                        <a:rPr lang="es-ES" sz="1400" kern="150" dirty="0">
                          <a:effectLst/>
                        </a:rPr>
                        <a:t>Progreso </a:t>
                      </a:r>
                      <a:endParaRPr lang="en-US" sz="2000" kern="150" dirty="0">
                        <a:effectLst/>
                      </a:endParaRPr>
                    </a:p>
                    <a:p>
                      <a:pPr marL="0" marR="0" algn="ctr">
                        <a:spcBef>
                          <a:spcPts val="0"/>
                        </a:spcBef>
                        <a:spcAft>
                          <a:spcPts val="0"/>
                        </a:spcAft>
                      </a:pPr>
                      <a:r>
                        <a:rPr lang="en-GB" sz="1400" kern="150" dirty="0">
                          <a:effectLst/>
                        </a:rPr>
                        <a:t> </a:t>
                      </a:r>
                      <a:endParaRPr lang="en-US" sz="2000" kern="150" dirty="0">
                        <a:effectLst/>
                      </a:endParaRPr>
                    </a:p>
                    <a:p>
                      <a:pPr marL="0" marR="0" algn="ctr">
                        <a:spcBef>
                          <a:spcPts val="0"/>
                        </a:spcBef>
                        <a:spcAft>
                          <a:spcPts val="0"/>
                        </a:spcAft>
                      </a:pPr>
                      <a:r>
                        <a:rPr lang="en-GB" sz="1400" kern="150" dirty="0">
                          <a:effectLst/>
                        </a:rPr>
                        <a:t>P</a:t>
                      </a:r>
                      <a:endParaRPr lang="en-US" sz="2000" kern="150" dirty="0">
                        <a:effectLst/>
                        <a:latin typeface="Times New Roman"/>
                        <a:ea typeface="Droid Sans Fallback"/>
                        <a:cs typeface="DejaVu Sans"/>
                      </a:endParaRPr>
                    </a:p>
                  </a:txBody>
                  <a:tcPr marL="34925" marR="34925" marT="34925" marB="34925"/>
                </a:tc>
                <a:tc>
                  <a:txBody>
                    <a:bodyPr/>
                    <a:lstStyle/>
                    <a:p>
                      <a:pPr marL="0" marR="0" algn="ctr">
                        <a:spcBef>
                          <a:spcPts val="0"/>
                        </a:spcBef>
                        <a:spcAft>
                          <a:spcPts val="0"/>
                        </a:spcAft>
                      </a:pPr>
                      <a:r>
                        <a:rPr lang="es-ES" sz="1400" kern="150" dirty="0">
                          <a:effectLst/>
                        </a:rPr>
                        <a:t>Complicaciones Graves </a:t>
                      </a:r>
                      <a:endParaRPr lang="en-US" sz="2000" kern="150" dirty="0">
                        <a:effectLst/>
                      </a:endParaRPr>
                    </a:p>
                    <a:p>
                      <a:pPr marL="0" marR="0" algn="ctr">
                        <a:spcBef>
                          <a:spcPts val="0"/>
                        </a:spcBef>
                        <a:spcAft>
                          <a:spcPts val="0"/>
                        </a:spcAft>
                      </a:pPr>
                      <a:r>
                        <a:rPr lang="en-GB" sz="1400" kern="150" dirty="0">
                          <a:effectLst/>
                        </a:rPr>
                        <a:t>CG</a:t>
                      </a:r>
                      <a:endParaRPr lang="en-US" sz="2000" kern="150" dirty="0">
                        <a:effectLst/>
                        <a:latin typeface="Times New Roman"/>
                        <a:ea typeface="Droid Sans Fallback"/>
                        <a:cs typeface="DejaVu Sans"/>
                      </a:endParaRPr>
                    </a:p>
                  </a:txBody>
                  <a:tcPr marL="34925" marR="34925" marT="34925" marB="34925"/>
                </a:tc>
                <a:tc>
                  <a:txBody>
                    <a:bodyPr/>
                    <a:lstStyle/>
                    <a:p>
                      <a:pPr marL="0" marR="0" algn="ctr">
                        <a:spcBef>
                          <a:spcPts val="0"/>
                        </a:spcBef>
                        <a:spcAft>
                          <a:spcPts val="0"/>
                        </a:spcAft>
                      </a:pPr>
                      <a:r>
                        <a:rPr lang="es-ES" sz="1400" kern="150" dirty="0">
                          <a:effectLst/>
                        </a:rPr>
                        <a:t>Muerte</a:t>
                      </a:r>
                      <a:endParaRPr lang="en-US" sz="2000" kern="150" dirty="0">
                        <a:effectLst/>
                      </a:endParaRPr>
                    </a:p>
                    <a:p>
                      <a:pPr marL="0" marR="0" algn="ctr">
                        <a:spcBef>
                          <a:spcPts val="0"/>
                        </a:spcBef>
                        <a:spcAft>
                          <a:spcPts val="0"/>
                        </a:spcAft>
                      </a:pPr>
                      <a:r>
                        <a:rPr lang="en-GB" sz="1400" kern="150" dirty="0">
                          <a:effectLst/>
                        </a:rPr>
                        <a:t> </a:t>
                      </a:r>
                      <a:endParaRPr lang="en-US" sz="2000" kern="150" dirty="0">
                        <a:effectLst/>
                      </a:endParaRPr>
                    </a:p>
                    <a:p>
                      <a:pPr marL="0" marR="0" algn="ctr">
                        <a:spcBef>
                          <a:spcPts val="0"/>
                        </a:spcBef>
                        <a:spcAft>
                          <a:spcPts val="0"/>
                        </a:spcAft>
                      </a:pPr>
                      <a:r>
                        <a:rPr lang="en-GB" sz="1400" kern="150" dirty="0">
                          <a:effectLst/>
                        </a:rPr>
                        <a:t>M</a:t>
                      </a:r>
                      <a:endParaRPr lang="en-US" sz="2000" kern="150" dirty="0">
                        <a:effectLst/>
                        <a:latin typeface="Times New Roman"/>
                        <a:ea typeface="Droid Sans Fallback"/>
                        <a:cs typeface="DejaVu Sans"/>
                      </a:endParaRPr>
                    </a:p>
                  </a:txBody>
                  <a:tcPr marL="34925" marR="34925" marT="34925" marB="34925"/>
                </a:tc>
              </a:tr>
              <a:tr h="301808">
                <a:tc rowSpan="5">
                  <a:txBody>
                    <a:bodyPr/>
                    <a:lstStyle/>
                    <a:p>
                      <a:pPr marL="0" marR="0">
                        <a:spcBef>
                          <a:spcPts val="0"/>
                        </a:spcBef>
                        <a:spcAft>
                          <a:spcPts val="0"/>
                        </a:spcAft>
                      </a:pPr>
                      <a:r>
                        <a:rPr lang="en-GB" sz="1400" kern="150" dirty="0" smtClean="0">
                          <a:effectLst/>
                        </a:rPr>
                        <a:t>Chemo</a:t>
                      </a:r>
                    </a:p>
                    <a:p>
                      <a:pPr marL="0" marR="0">
                        <a:spcBef>
                          <a:spcPts val="0"/>
                        </a:spcBef>
                        <a:spcAft>
                          <a:spcPts val="0"/>
                        </a:spcAft>
                      </a:pPr>
                      <a:endParaRPr lang="en-GB" sz="1400" kern="150" dirty="0" smtClean="0">
                        <a:effectLst/>
                      </a:endParaRPr>
                    </a:p>
                    <a:p>
                      <a:pPr marL="0" marR="0">
                        <a:spcBef>
                          <a:spcPts val="0"/>
                        </a:spcBef>
                        <a:spcAft>
                          <a:spcPts val="0"/>
                        </a:spcAft>
                      </a:pPr>
                      <a:r>
                        <a:rPr lang="en-GB" sz="1400" kern="150" dirty="0" err="1" smtClean="0">
                          <a:solidFill>
                            <a:srgbClr val="00B050"/>
                          </a:solidFill>
                          <a:effectLst/>
                        </a:rPr>
                        <a:t>Quimio</a:t>
                      </a:r>
                      <a:endParaRPr lang="en-US" sz="2000" kern="150" dirty="0">
                        <a:solidFill>
                          <a:srgbClr val="00B050"/>
                        </a:solidFill>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400" kern="150">
                          <a:effectLst/>
                        </a:rPr>
                        <a:t>R</a:t>
                      </a:r>
                      <a:endParaRPr lang="en-US" sz="20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0,8671</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0,0024</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0,1270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0,0035</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r>
              <a:tr h="301808">
                <a:tc vMerge="1">
                  <a:txBody>
                    <a:bodyPr/>
                    <a:lstStyle/>
                    <a:p>
                      <a:endParaRPr lang="en-US"/>
                    </a:p>
                  </a:txBody>
                  <a:tcPr/>
                </a:tc>
                <a:tc>
                  <a:txBody>
                    <a:bodyPr/>
                    <a:lstStyle/>
                    <a:p>
                      <a:pPr marL="0" marR="0">
                        <a:spcBef>
                          <a:spcPts val="0"/>
                        </a:spcBef>
                        <a:spcAft>
                          <a:spcPts val="0"/>
                        </a:spcAft>
                      </a:pPr>
                      <a:r>
                        <a:rPr lang="en-GB" sz="1400" kern="150">
                          <a:effectLst/>
                        </a:rPr>
                        <a:t>CL</a:t>
                      </a:r>
                      <a:endParaRPr lang="en-US" sz="20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1</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r>
              <a:tr h="301808">
                <a:tc vMerge="1">
                  <a:txBody>
                    <a:bodyPr/>
                    <a:lstStyle/>
                    <a:p>
                      <a:endParaRPr lang="en-US"/>
                    </a:p>
                  </a:txBody>
                  <a:tcPr/>
                </a:tc>
                <a:tc>
                  <a:txBody>
                    <a:bodyPr/>
                    <a:lstStyle/>
                    <a:p>
                      <a:pPr marL="0" marR="0">
                        <a:spcBef>
                          <a:spcPts val="0"/>
                        </a:spcBef>
                        <a:spcAft>
                          <a:spcPts val="0"/>
                        </a:spcAft>
                      </a:pPr>
                      <a:r>
                        <a:rPr lang="en-GB" sz="1400" kern="150">
                          <a:effectLst/>
                        </a:rPr>
                        <a:t>P</a:t>
                      </a:r>
                      <a:endParaRPr lang="en-US" sz="20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0,8623</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0,1377</a:t>
                      </a:r>
                      <a:endParaRPr lang="en-US" sz="2800" kern="150">
                        <a:effectLst/>
                        <a:latin typeface="Times New Roman"/>
                        <a:ea typeface="Droid Sans Fallback"/>
                        <a:cs typeface="DejaVu Sans"/>
                      </a:endParaRPr>
                    </a:p>
                  </a:txBody>
                  <a:tcPr marL="34925" marR="34925" marT="34925" marB="34925"/>
                </a:tc>
              </a:tr>
              <a:tr h="301808">
                <a:tc vMerge="1">
                  <a:txBody>
                    <a:bodyPr/>
                    <a:lstStyle/>
                    <a:p>
                      <a:endParaRPr lang="en-US"/>
                    </a:p>
                  </a:txBody>
                  <a:tcPr/>
                </a:tc>
                <a:tc>
                  <a:txBody>
                    <a:bodyPr/>
                    <a:lstStyle/>
                    <a:p>
                      <a:pPr marL="0" marR="0">
                        <a:spcBef>
                          <a:spcPts val="0"/>
                        </a:spcBef>
                        <a:spcAft>
                          <a:spcPts val="0"/>
                        </a:spcAft>
                      </a:pPr>
                      <a:r>
                        <a:rPr lang="en-GB" sz="1400" kern="150">
                          <a:effectLst/>
                        </a:rPr>
                        <a:t>CG</a:t>
                      </a:r>
                      <a:endParaRPr lang="en-US" sz="20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0,9</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0,1</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r>
              <a:tr h="301808">
                <a:tc vMerge="1">
                  <a:txBody>
                    <a:bodyPr/>
                    <a:lstStyle/>
                    <a:p>
                      <a:endParaRPr lang="en-US"/>
                    </a:p>
                  </a:txBody>
                  <a:tcPr/>
                </a:tc>
                <a:tc>
                  <a:txBody>
                    <a:bodyPr/>
                    <a:lstStyle/>
                    <a:p>
                      <a:pPr marL="0" marR="0">
                        <a:spcBef>
                          <a:spcPts val="0"/>
                        </a:spcBef>
                        <a:spcAft>
                          <a:spcPts val="0"/>
                        </a:spcAft>
                      </a:pPr>
                      <a:r>
                        <a:rPr lang="en-GB" sz="1400" kern="150">
                          <a:effectLst/>
                        </a:rPr>
                        <a:t>M</a:t>
                      </a:r>
                      <a:endParaRPr lang="en-US" sz="20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1</a:t>
                      </a:r>
                      <a:endParaRPr lang="en-US" sz="2800" kern="150">
                        <a:effectLst/>
                        <a:latin typeface="Times New Roman"/>
                        <a:ea typeface="Droid Sans Fallback"/>
                        <a:cs typeface="DejaVu Sans"/>
                      </a:endParaRPr>
                    </a:p>
                  </a:txBody>
                  <a:tcPr marL="34925" marR="34925" marT="34925" marB="34925"/>
                </a:tc>
              </a:tr>
              <a:tr h="301808">
                <a:tc rowSpan="5">
                  <a:txBody>
                    <a:bodyPr/>
                    <a:lstStyle/>
                    <a:p>
                      <a:pPr marL="0" marR="0">
                        <a:spcBef>
                          <a:spcPts val="0"/>
                        </a:spcBef>
                        <a:spcAft>
                          <a:spcPts val="0"/>
                        </a:spcAft>
                      </a:pPr>
                      <a:r>
                        <a:rPr lang="en-GB" sz="1400" kern="150" dirty="0" smtClean="0">
                          <a:effectLst/>
                        </a:rPr>
                        <a:t>Chemo+ </a:t>
                      </a:r>
                      <a:r>
                        <a:rPr lang="en-GB" sz="1400" kern="150" dirty="0" err="1" smtClean="0">
                          <a:effectLst/>
                        </a:rPr>
                        <a:t>Beva</a:t>
                      </a:r>
                      <a:endParaRPr lang="en-GB" sz="1400" kern="150" dirty="0" smtClean="0">
                        <a:effectLst/>
                      </a:endParaRPr>
                    </a:p>
                    <a:p>
                      <a:pPr marL="0" marR="0">
                        <a:spcBef>
                          <a:spcPts val="0"/>
                        </a:spcBef>
                        <a:spcAft>
                          <a:spcPts val="0"/>
                        </a:spcAft>
                      </a:pPr>
                      <a:endParaRPr lang="en-GB" sz="1400" kern="150" dirty="0" smtClean="0">
                        <a:effectLst/>
                      </a:endParaRPr>
                    </a:p>
                    <a:p>
                      <a:pPr marL="0" marR="0">
                        <a:spcBef>
                          <a:spcPts val="0"/>
                        </a:spcBef>
                        <a:spcAft>
                          <a:spcPts val="0"/>
                        </a:spcAft>
                      </a:pPr>
                      <a:r>
                        <a:rPr lang="en-GB" sz="1400" kern="150" dirty="0" err="1" smtClean="0">
                          <a:solidFill>
                            <a:srgbClr val="00B050"/>
                          </a:solidFill>
                          <a:effectLst/>
                        </a:rPr>
                        <a:t>Quimio</a:t>
                      </a:r>
                      <a:r>
                        <a:rPr lang="en-GB" sz="1400" kern="150" dirty="0" smtClean="0">
                          <a:solidFill>
                            <a:srgbClr val="00B050"/>
                          </a:solidFill>
                          <a:effectLst/>
                        </a:rPr>
                        <a:t> </a:t>
                      </a:r>
                      <a:r>
                        <a:rPr lang="en-GB" sz="1400" kern="150" dirty="0">
                          <a:solidFill>
                            <a:srgbClr val="00B050"/>
                          </a:solidFill>
                          <a:effectLst/>
                        </a:rPr>
                        <a:t>+ </a:t>
                      </a:r>
                      <a:r>
                        <a:rPr lang="en-GB" sz="1400" kern="150" dirty="0" err="1" smtClean="0">
                          <a:solidFill>
                            <a:srgbClr val="00B050"/>
                          </a:solidFill>
                          <a:effectLst/>
                        </a:rPr>
                        <a:t>Beva</a:t>
                      </a:r>
                      <a:endParaRPr lang="en-US" sz="2000" kern="150" dirty="0">
                        <a:solidFill>
                          <a:srgbClr val="00B050"/>
                        </a:solidFill>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400" kern="150">
                          <a:effectLst/>
                        </a:rPr>
                        <a:t>R</a:t>
                      </a:r>
                      <a:endParaRPr lang="en-US" sz="20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0,8720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0,0273</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0,0823</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0,0184</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r>
              <a:tr h="301808">
                <a:tc vMerge="1">
                  <a:txBody>
                    <a:bodyPr/>
                    <a:lstStyle/>
                    <a:p>
                      <a:endParaRPr lang="en-US"/>
                    </a:p>
                  </a:txBody>
                  <a:tcPr/>
                </a:tc>
                <a:tc>
                  <a:txBody>
                    <a:bodyPr/>
                    <a:lstStyle/>
                    <a:p>
                      <a:pPr marL="0" marR="0">
                        <a:spcBef>
                          <a:spcPts val="0"/>
                        </a:spcBef>
                        <a:spcAft>
                          <a:spcPts val="0"/>
                        </a:spcAft>
                      </a:pPr>
                      <a:r>
                        <a:rPr lang="en-GB" sz="1400" kern="150">
                          <a:effectLst/>
                        </a:rPr>
                        <a:t>CL</a:t>
                      </a:r>
                      <a:endParaRPr lang="en-US" sz="20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1</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r>
              <a:tr h="301808">
                <a:tc vMerge="1">
                  <a:txBody>
                    <a:bodyPr/>
                    <a:lstStyle/>
                    <a:p>
                      <a:endParaRPr lang="en-US"/>
                    </a:p>
                  </a:txBody>
                  <a:tcPr/>
                </a:tc>
                <a:tc>
                  <a:txBody>
                    <a:bodyPr/>
                    <a:lstStyle/>
                    <a:p>
                      <a:pPr marL="0" marR="0">
                        <a:spcBef>
                          <a:spcPts val="0"/>
                        </a:spcBef>
                        <a:spcAft>
                          <a:spcPts val="0"/>
                        </a:spcAft>
                      </a:pPr>
                      <a:r>
                        <a:rPr lang="en-GB" sz="1400" kern="150">
                          <a:effectLst/>
                        </a:rPr>
                        <a:t>P</a:t>
                      </a:r>
                      <a:endParaRPr lang="en-US" sz="20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0,8771</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0,1229</a:t>
                      </a:r>
                      <a:endParaRPr lang="en-US" sz="2800" kern="150">
                        <a:effectLst/>
                        <a:latin typeface="Times New Roman"/>
                        <a:ea typeface="Droid Sans Fallback"/>
                        <a:cs typeface="DejaVu Sans"/>
                      </a:endParaRPr>
                    </a:p>
                  </a:txBody>
                  <a:tcPr marL="34925" marR="34925" marT="34925" marB="34925"/>
                </a:tc>
              </a:tr>
              <a:tr h="301808">
                <a:tc vMerge="1">
                  <a:txBody>
                    <a:bodyPr/>
                    <a:lstStyle/>
                    <a:p>
                      <a:endParaRPr lang="en-US"/>
                    </a:p>
                  </a:txBody>
                  <a:tcPr/>
                </a:tc>
                <a:tc>
                  <a:txBody>
                    <a:bodyPr/>
                    <a:lstStyle/>
                    <a:p>
                      <a:pPr marL="0" marR="0">
                        <a:spcBef>
                          <a:spcPts val="0"/>
                        </a:spcBef>
                        <a:spcAft>
                          <a:spcPts val="0"/>
                        </a:spcAft>
                      </a:pPr>
                      <a:r>
                        <a:rPr lang="en-GB" sz="1400" kern="150">
                          <a:effectLst/>
                        </a:rPr>
                        <a:t>CG</a:t>
                      </a:r>
                      <a:endParaRPr lang="en-US" sz="20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0,9</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0,1</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r>
              <a:tr h="301808">
                <a:tc vMerge="1">
                  <a:txBody>
                    <a:bodyPr/>
                    <a:lstStyle/>
                    <a:p>
                      <a:endParaRPr lang="en-US"/>
                    </a:p>
                  </a:txBody>
                  <a:tcPr/>
                </a:tc>
                <a:tc>
                  <a:txBody>
                    <a:bodyPr/>
                    <a:lstStyle/>
                    <a:p>
                      <a:pPr marL="0" marR="0">
                        <a:spcBef>
                          <a:spcPts val="0"/>
                        </a:spcBef>
                        <a:spcAft>
                          <a:spcPts val="0"/>
                        </a:spcAft>
                      </a:pPr>
                      <a:r>
                        <a:rPr lang="en-GB" sz="1400" kern="150" dirty="0">
                          <a:effectLst/>
                        </a:rPr>
                        <a:t>M</a:t>
                      </a:r>
                      <a:endParaRPr lang="en-US" sz="2000" kern="150" dirty="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a:effectLst/>
                        </a:rPr>
                        <a:t>0</a:t>
                      </a:r>
                      <a:endParaRPr lang="en-US" sz="2800" kern="150">
                        <a:effectLst/>
                        <a:latin typeface="Times New Roman"/>
                        <a:ea typeface="Droid Sans Fallback"/>
                        <a:cs typeface="DejaVu Sans"/>
                      </a:endParaRPr>
                    </a:p>
                  </a:txBody>
                  <a:tcPr marL="34925" marR="34925" marT="34925" marB="34925"/>
                </a:tc>
                <a:tc>
                  <a:txBody>
                    <a:bodyPr/>
                    <a:lstStyle/>
                    <a:p>
                      <a:pPr marL="0" marR="0">
                        <a:spcBef>
                          <a:spcPts val="0"/>
                        </a:spcBef>
                        <a:spcAft>
                          <a:spcPts val="0"/>
                        </a:spcAft>
                      </a:pPr>
                      <a:r>
                        <a:rPr lang="en-GB" sz="1800" kern="150" dirty="0">
                          <a:effectLst/>
                        </a:rPr>
                        <a:t>1</a:t>
                      </a:r>
                      <a:endParaRPr lang="en-US" sz="2800" kern="150" dirty="0">
                        <a:effectLst/>
                        <a:latin typeface="Times New Roman"/>
                        <a:ea typeface="Droid Sans Fallback"/>
                        <a:cs typeface="DejaVu Sans"/>
                      </a:endParaRPr>
                    </a:p>
                  </a:txBody>
                  <a:tcPr marL="34925" marR="34925" marT="34925" marB="34925"/>
                </a:tc>
              </a:tr>
            </a:tbl>
          </a:graphicData>
        </a:graphic>
      </p:graphicFrame>
      <p:sp>
        <p:nvSpPr>
          <p:cNvPr id="3" name="Rectangle 1"/>
          <p:cNvSpPr>
            <a:spLocks noChangeArrowheads="1"/>
          </p:cNvSpPr>
          <p:nvPr/>
        </p:nvSpPr>
        <p:spPr bwMode="auto">
          <a:xfrm>
            <a:off x="4800600" y="762000"/>
            <a:ext cx="403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24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Probabilidades de Transición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24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del Estado i al Estado j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24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en un Ciclo</a:t>
            </a:r>
            <a:endParaRPr kumimoji="0" lang="en-US" altLang="zh-CN" sz="2400" b="0" i="0" u="none" strike="noStrike" cap="none" normalizeH="0" baseline="0" dirty="0" smtClean="0">
              <a:ln>
                <a:noFill/>
              </a:ln>
              <a:solidFill>
                <a:srgbClr val="00B05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rgbClr val="00B050"/>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396240" y="762000"/>
            <a:ext cx="4114800" cy="1200329"/>
          </a:xfrm>
          <a:prstGeom prst="rect">
            <a:avLst/>
          </a:prstGeom>
        </p:spPr>
        <p:txBody>
          <a:bodyPr wrap="square">
            <a:spAutoFit/>
          </a:bodyPr>
          <a:lstStyle/>
          <a:p>
            <a:pPr algn="ctr"/>
            <a:r>
              <a:rPr lang="en-US" sz="2400" dirty="0" smtClean="0">
                <a:latin typeface="Times New Roman" panose="02020603050405020304" pitchFamily="18" charset="0"/>
                <a:cs typeface="Times New Roman" panose="02020603050405020304" pitchFamily="18" charset="0"/>
              </a:rPr>
              <a:t>Transition </a:t>
            </a:r>
            <a:r>
              <a:rPr lang="en-US" sz="2400" dirty="0">
                <a:latin typeface="Times New Roman" panose="02020603050405020304" pitchFamily="18" charset="0"/>
                <a:cs typeface="Times New Roman" panose="02020603050405020304" pitchFamily="18" charset="0"/>
              </a:rPr>
              <a:t>Probabilities </a:t>
            </a: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from state i </a:t>
            </a:r>
            <a:r>
              <a:rPr lang="en-US" sz="2400" dirty="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j </a:t>
            </a:r>
          </a:p>
          <a:p>
            <a:pPr algn="ctr"/>
            <a:r>
              <a:rPr lang="en-US" sz="2400" dirty="0" smtClean="0">
                <a:latin typeface="Times New Roman" panose="02020603050405020304" pitchFamily="18" charset="0"/>
                <a:cs typeface="Times New Roman" panose="02020603050405020304" pitchFamily="18" charset="0"/>
              </a:rPr>
              <a:t>in one Cycle </a:t>
            </a:r>
          </a:p>
        </p:txBody>
      </p:sp>
    </p:spTree>
    <p:extLst>
      <p:ext uri="{BB962C8B-B14F-4D97-AF65-F5344CB8AC3E}">
        <p14:creationId xmlns:p14="http://schemas.microsoft.com/office/powerpoint/2010/main" val="4123341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3400"/>
            <a:ext cx="4038600" cy="2362200"/>
          </a:xfrm>
        </p:spPr>
        <p:txBody>
          <a:bodyPr>
            <a:normAutofit fontScale="90000"/>
          </a:bodyPr>
          <a:lstStyle/>
          <a:p>
            <a:r>
              <a:rPr lang="en-US" altLang="zh-CN" dirty="0">
                <a:latin typeface="Times New Roman" panose="02020603050405020304" pitchFamily="18" charset="0"/>
                <a:cs typeface="Times New Roman" panose="02020603050405020304" pitchFamily="18" charset="0"/>
              </a:rPr>
              <a:t>Effectiveness </a:t>
            </a:r>
            <a:r>
              <a:rPr lang="en-US" altLang="zh-CN" dirty="0" smtClean="0">
                <a:latin typeface="Times New Roman" panose="02020603050405020304" pitchFamily="18" charset="0"/>
                <a:cs typeface="Times New Roman" panose="02020603050405020304" pitchFamily="18" charset="0"/>
              </a:rPr>
              <a:t/>
            </a:r>
            <a:br>
              <a:rPr lang="en-US" altLang="zh-CN" dirty="0" smtClean="0">
                <a:latin typeface="Times New Roman" panose="02020603050405020304" pitchFamily="18" charset="0"/>
                <a:cs typeface="Times New Roman" panose="02020603050405020304" pitchFamily="18" charset="0"/>
              </a:rPr>
            </a:br>
            <a:r>
              <a:rPr lang="en-US" altLang="zh-CN" sz="3100" dirty="0" smtClean="0">
                <a:latin typeface="Times New Roman" panose="02020603050405020304" pitchFamily="18" charset="0"/>
                <a:cs typeface="Times New Roman" panose="02020603050405020304" pitchFamily="18" charset="0"/>
              </a:rPr>
              <a:t>(</a:t>
            </a:r>
            <a:r>
              <a:rPr lang="en-US" altLang="zh-CN" sz="3100" dirty="0">
                <a:latin typeface="Times New Roman" panose="02020603050405020304" pitchFamily="18" charset="0"/>
                <a:cs typeface="Times New Roman" panose="02020603050405020304" pitchFamily="18" charset="0"/>
              </a:rPr>
              <a:t>based on judgment of medical </a:t>
            </a:r>
            <a:r>
              <a:rPr lang="en-US" altLang="zh-CN" sz="3100" dirty="0" smtClean="0">
                <a:latin typeface="Times New Roman" panose="02020603050405020304" pitchFamily="18" charset="0"/>
                <a:cs typeface="Times New Roman" panose="02020603050405020304" pitchFamily="18" charset="0"/>
              </a:rPr>
              <a:t>doctors </a:t>
            </a:r>
            <a:r>
              <a:rPr lang="en-US" altLang="zh-CN" sz="3100" dirty="0">
                <a:latin typeface="Times New Roman" panose="02020603050405020304" pitchFamily="18" charset="0"/>
                <a:cs typeface="Times New Roman" panose="02020603050405020304" pitchFamily="18" charset="0"/>
              </a:rPr>
              <a:t>or patients’ pain assessment report)</a:t>
            </a:r>
            <a:r>
              <a:rPr lang="en-US" altLang="zh-CN" dirty="0">
                <a:latin typeface="Times New Roman" panose="02020603050405020304" pitchFamily="18" charset="0"/>
                <a:cs typeface="Times New Roman" panose="02020603050405020304" pitchFamily="18" charset="0"/>
              </a:rPr>
              <a:t/>
            </a:r>
            <a:br>
              <a:rPr lang="en-US" altLang="zh-CN" dirty="0">
                <a:latin typeface="Times New Roman" panose="02020603050405020304" pitchFamily="18" charset="0"/>
                <a:cs typeface="Times New Roman" panose="02020603050405020304" pitchFamily="18" charset="0"/>
              </a:rPr>
            </a:br>
            <a:endParaRPr lang="zh-CN" altLang="en-US" dirty="0">
              <a:latin typeface="Times New Roman" panose="02020603050405020304" pitchFamily="18" charset="0"/>
              <a:cs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E7BEA842-233F-4523-B309-611AAF94D652}" type="slidenum">
              <a:rPr lang="en-US" smtClean="0"/>
              <a:t>23</a:t>
            </a:fld>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3980161108"/>
              </p:ext>
            </p:extLst>
          </p:nvPr>
        </p:nvGraphicFramePr>
        <p:xfrm>
          <a:off x="762000" y="2743200"/>
          <a:ext cx="7696200" cy="2162048"/>
        </p:xfrm>
        <a:graphic>
          <a:graphicData uri="http://schemas.openxmlformats.org/drawingml/2006/table">
            <a:tbl>
              <a:tblPr firstRow="1" firstCol="1" bandRow="1">
                <a:tableStyleId>{284E427A-3D55-4303-BF80-6455036E1DE7}</a:tableStyleId>
              </a:tblPr>
              <a:tblGrid>
                <a:gridCol w="1066800"/>
                <a:gridCol w="1295400"/>
                <a:gridCol w="1295400"/>
                <a:gridCol w="1447800"/>
                <a:gridCol w="1295400"/>
                <a:gridCol w="1295400"/>
              </a:tblGrid>
              <a:tr h="1320800">
                <a:tc>
                  <a:txBody>
                    <a:bodyPr/>
                    <a:lstStyle/>
                    <a:p>
                      <a:pPr>
                        <a:lnSpc>
                          <a:spcPct val="115000"/>
                        </a:lnSpc>
                        <a:spcAft>
                          <a:spcPts val="0"/>
                        </a:spcAft>
                      </a:pPr>
                      <a:r>
                        <a:rPr lang="en-US" sz="1800" kern="100" dirty="0" smtClean="0">
                          <a:effectLst/>
                        </a:rPr>
                        <a:t>States</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kern="100" dirty="0">
                          <a:effectLst/>
                        </a:rPr>
                        <a:t>R</a:t>
                      </a:r>
                      <a:r>
                        <a:rPr lang="en-US" sz="2400" kern="100" dirty="0" smtClean="0">
                          <a:effectLst/>
                        </a:rPr>
                        <a:t>espond</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kern="100" dirty="0">
                          <a:effectLst/>
                        </a:rPr>
                        <a:t>P</a:t>
                      </a:r>
                      <a:r>
                        <a:rPr lang="en-US" sz="2400" kern="100" dirty="0" smtClean="0">
                          <a:effectLst/>
                        </a:rPr>
                        <a:t>rogress</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kern="100" dirty="0">
                          <a:effectLst/>
                        </a:rPr>
                        <a:t>Limited </a:t>
                      </a:r>
                      <a:r>
                        <a:rPr lang="en-US" sz="2400" kern="100" dirty="0" err="1" smtClean="0">
                          <a:effectLst/>
                        </a:rPr>
                        <a:t>compli</a:t>
                      </a:r>
                      <a:r>
                        <a:rPr lang="en-US" sz="2400" kern="100" dirty="0" smtClean="0">
                          <a:effectLst/>
                        </a:rPr>
                        <a:t>-cations</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kern="100" dirty="0">
                          <a:effectLst/>
                        </a:rPr>
                        <a:t>Severe  </a:t>
                      </a:r>
                      <a:r>
                        <a:rPr lang="en-US" sz="2400" kern="100" dirty="0" err="1" smtClean="0">
                          <a:effectLst/>
                        </a:rPr>
                        <a:t>compli</a:t>
                      </a:r>
                      <a:r>
                        <a:rPr lang="en-US" sz="2400" kern="100" dirty="0" smtClean="0">
                          <a:effectLst/>
                        </a:rPr>
                        <a:t>-cations</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kern="100" dirty="0">
                          <a:effectLst/>
                        </a:rPr>
                        <a:t>D</a:t>
                      </a:r>
                      <a:r>
                        <a:rPr lang="en-US" sz="2400" kern="100" dirty="0" smtClean="0">
                          <a:effectLst/>
                        </a:rPr>
                        <a:t>ie</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0400">
                <a:tc>
                  <a:txBody>
                    <a:bodyPr/>
                    <a:lstStyle/>
                    <a:p>
                      <a:pPr>
                        <a:lnSpc>
                          <a:spcPct val="115000"/>
                        </a:lnSpc>
                        <a:spcAft>
                          <a:spcPts val="0"/>
                        </a:spcAft>
                      </a:pPr>
                      <a:r>
                        <a:rPr lang="en-US" sz="1600" kern="100" dirty="0" smtClean="0">
                          <a:effectLst/>
                        </a:rPr>
                        <a:t>Utility=</a:t>
                      </a:r>
                    </a:p>
                    <a:p>
                      <a:pPr>
                        <a:lnSpc>
                          <a:spcPct val="115000"/>
                        </a:lnSpc>
                        <a:spcAft>
                          <a:spcPts val="0"/>
                        </a:spcAft>
                      </a:pPr>
                      <a:r>
                        <a:rPr lang="en-US" sz="1600" kern="100" dirty="0" smtClean="0">
                          <a:effectLst/>
                        </a:rPr>
                        <a:t>Reward </a:t>
                      </a:r>
                    </a:p>
                    <a:p>
                      <a:pPr>
                        <a:lnSpc>
                          <a:spcPct val="115000"/>
                        </a:lnSpc>
                        <a:spcAft>
                          <a:spcPts val="0"/>
                        </a:spcAft>
                      </a:pPr>
                      <a:r>
                        <a:rPr lang="en-US" sz="1600" kern="100" dirty="0" smtClean="0">
                          <a:effectLst/>
                        </a:rPr>
                        <a:t>per month</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3200" kern="100" dirty="0">
                          <a:effectLst/>
                        </a:rPr>
                        <a:t>1</a:t>
                      </a:r>
                      <a:endParaRPr lang="zh-CN" sz="3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3200" kern="100" dirty="0">
                          <a:effectLst/>
                        </a:rPr>
                        <a:t>0.5</a:t>
                      </a:r>
                      <a:endParaRPr lang="zh-CN" sz="3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3200" kern="100" dirty="0">
                          <a:effectLst/>
                        </a:rPr>
                        <a:t>0.75</a:t>
                      </a:r>
                      <a:endParaRPr lang="zh-CN" sz="3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3200" kern="100" dirty="0">
                          <a:effectLst/>
                        </a:rPr>
                        <a:t>0.5</a:t>
                      </a:r>
                      <a:endParaRPr lang="zh-CN" sz="3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3200" kern="100" dirty="0">
                          <a:effectLst/>
                        </a:rPr>
                        <a:t>0</a:t>
                      </a:r>
                      <a:endParaRPr lang="zh-CN" sz="3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35280" y="4966157"/>
            <a:ext cx="4114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Reward = 1 means patient spends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 </a:t>
            </a:r>
            <a:r>
              <a:rPr kumimoji="0" lang="en-US" altLang="zh-CN" b="0" i="0" u="none" strike="noStrike" cap="none" normalizeH="0" baseline="0" dirty="0" err="1"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QAL</a:t>
            </a:r>
            <a:r>
              <a:rPr kumimoji="0" lang="en-US" altLang="zh-CN" b="0" i="0" u="none" strike="noStrike" cap="none" normalizeH="0" baseline="-25000" dirty="0" err="1"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Month</a:t>
            </a:r>
            <a:r>
              <a:rPr kumimoji="0" lang="en-US" altLang="zh-CN"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living with cervical cancer.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Living one month with severe complications = .5 month of living with cervical cancer in the treatment responding state.</a:t>
            </a:r>
            <a:endParaRPr kumimoji="0" lang="en-US" altLang="zh-CN" sz="32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4953000" y="381000"/>
            <a:ext cx="3962400" cy="2431435"/>
          </a:xfrm>
          <a:prstGeom prst="rect">
            <a:avLst/>
          </a:prstGeom>
          <a:noFill/>
        </p:spPr>
        <p:txBody>
          <a:bodyPr wrap="square" rtlCol="0">
            <a:spAutoFit/>
          </a:bodyPr>
          <a:lstStyle/>
          <a:p>
            <a:pPr algn="ctr"/>
            <a:r>
              <a:rPr lang="es-ES" sz="4000" dirty="0" smtClean="0">
                <a:solidFill>
                  <a:srgbClr val="00B050"/>
                </a:solidFill>
                <a:latin typeface="Times New Roman" panose="02020603050405020304" pitchFamily="18" charset="0"/>
                <a:cs typeface="Times New Roman" panose="02020603050405020304" pitchFamily="18" charset="0"/>
              </a:rPr>
              <a:t>Efectividad</a:t>
            </a:r>
          </a:p>
          <a:p>
            <a:pPr algn="ctr"/>
            <a:r>
              <a:rPr lang="es-ES" sz="2800" dirty="0" smtClean="0">
                <a:solidFill>
                  <a:srgbClr val="00B050"/>
                </a:solidFill>
                <a:latin typeface="Times New Roman" panose="02020603050405020304" pitchFamily="18" charset="0"/>
                <a:cs typeface="Times New Roman" panose="02020603050405020304" pitchFamily="18" charset="0"/>
              </a:rPr>
              <a:t>(</a:t>
            </a:r>
            <a:r>
              <a:rPr lang="es-ES" sz="2800" dirty="0">
                <a:solidFill>
                  <a:srgbClr val="00B050"/>
                </a:solidFill>
                <a:latin typeface="Times New Roman" panose="02020603050405020304" pitchFamily="18" charset="0"/>
                <a:cs typeface="Times New Roman" panose="02020603050405020304" pitchFamily="18" charset="0"/>
              </a:rPr>
              <a:t>basado en el criterio de los médicos o del informe de evaluación del dolor de los pacientes)</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94860" y="5001185"/>
            <a:ext cx="4343400" cy="1754326"/>
          </a:xfrm>
          <a:prstGeom prst="rect">
            <a:avLst/>
          </a:prstGeom>
          <a:noFill/>
        </p:spPr>
        <p:txBody>
          <a:bodyPr wrap="square" rtlCol="0">
            <a:spAutoFit/>
          </a:bodyPr>
          <a:lstStyle/>
          <a:p>
            <a:r>
              <a:rPr lang="es-ES" dirty="0">
                <a:solidFill>
                  <a:srgbClr val="00B050"/>
                </a:solidFill>
                <a:latin typeface="Times New Roman" panose="02020603050405020304" pitchFamily="18" charset="0"/>
                <a:cs typeface="Times New Roman" panose="02020603050405020304" pitchFamily="18" charset="0"/>
              </a:rPr>
              <a:t> </a:t>
            </a:r>
            <a:r>
              <a:rPr lang="es-ES" dirty="0" smtClean="0">
                <a:solidFill>
                  <a:srgbClr val="00B050"/>
                </a:solidFill>
                <a:latin typeface="Times New Roman" panose="02020603050405020304" pitchFamily="18" charset="0"/>
                <a:cs typeface="Times New Roman" panose="02020603050405020304" pitchFamily="18" charset="0"/>
              </a:rPr>
              <a:t>Recompensa = 1 significa paciente </a:t>
            </a:r>
            <a:r>
              <a:rPr lang="es-ES" dirty="0">
                <a:solidFill>
                  <a:srgbClr val="00B050"/>
                </a:solidFill>
                <a:latin typeface="Times New Roman" panose="02020603050405020304" pitchFamily="18" charset="0"/>
                <a:cs typeface="Times New Roman" panose="02020603050405020304" pitchFamily="18" charset="0"/>
              </a:rPr>
              <a:t>pasa </a:t>
            </a:r>
            <a:endParaRPr lang="es-ES" dirty="0" smtClean="0">
              <a:solidFill>
                <a:srgbClr val="00B050"/>
              </a:solidFill>
              <a:latin typeface="Times New Roman" panose="02020603050405020304" pitchFamily="18" charset="0"/>
              <a:cs typeface="Times New Roman" panose="02020603050405020304" pitchFamily="18" charset="0"/>
            </a:endParaRPr>
          </a:p>
          <a:p>
            <a:r>
              <a:rPr lang="es-ES" dirty="0" smtClean="0">
                <a:solidFill>
                  <a:srgbClr val="00B050"/>
                </a:solidFill>
                <a:latin typeface="Times New Roman" panose="02020603050405020304" pitchFamily="18" charset="0"/>
                <a:cs typeface="Times New Roman" panose="02020603050405020304" pitchFamily="18" charset="0"/>
              </a:rPr>
              <a:t>1 </a:t>
            </a:r>
            <a:r>
              <a:rPr lang="es-ES" dirty="0" err="1">
                <a:solidFill>
                  <a:srgbClr val="00B050"/>
                </a:solidFill>
                <a:latin typeface="Times New Roman" panose="02020603050405020304" pitchFamily="18" charset="0"/>
                <a:cs typeface="Times New Roman" panose="02020603050405020304" pitchFamily="18" charset="0"/>
              </a:rPr>
              <a:t>QAL</a:t>
            </a:r>
            <a:r>
              <a:rPr lang="es-ES" baseline="-25000" dirty="0" err="1">
                <a:solidFill>
                  <a:srgbClr val="00B050"/>
                </a:solidFill>
                <a:latin typeface="Times New Roman" panose="02020603050405020304" pitchFamily="18" charset="0"/>
                <a:cs typeface="Times New Roman" panose="02020603050405020304" pitchFamily="18" charset="0"/>
              </a:rPr>
              <a:t>Month</a:t>
            </a:r>
            <a:r>
              <a:rPr lang="es-ES" dirty="0">
                <a:solidFill>
                  <a:srgbClr val="00B050"/>
                </a:solidFill>
                <a:latin typeface="Times New Roman" panose="02020603050405020304" pitchFamily="18" charset="0"/>
                <a:cs typeface="Times New Roman" panose="02020603050405020304" pitchFamily="18" charset="0"/>
              </a:rPr>
              <a:t> que viven con cáncer de cuello uterino.</a:t>
            </a:r>
            <a:br>
              <a:rPr lang="es-ES" dirty="0">
                <a:solidFill>
                  <a:srgbClr val="00B050"/>
                </a:solidFill>
                <a:latin typeface="Times New Roman" panose="02020603050405020304" pitchFamily="18" charset="0"/>
                <a:cs typeface="Times New Roman" panose="02020603050405020304" pitchFamily="18" charset="0"/>
              </a:rPr>
            </a:br>
            <a:r>
              <a:rPr lang="es-ES" dirty="0">
                <a:solidFill>
                  <a:srgbClr val="00B050"/>
                </a:solidFill>
                <a:latin typeface="Times New Roman" panose="02020603050405020304" pitchFamily="18" charset="0"/>
                <a:cs typeface="Times New Roman" panose="02020603050405020304" pitchFamily="18" charset="0"/>
              </a:rPr>
              <a:t>Vivir un </a:t>
            </a:r>
            <a:r>
              <a:rPr lang="es-ES" dirty="0" smtClean="0">
                <a:solidFill>
                  <a:srgbClr val="00B050"/>
                </a:solidFill>
                <a:latin typeface="Times New Roman" panose="02020603050405020304" pitchFamily="18" charset="0"/>
                <a:cs typeface="Times New Roman" panose="02020603050405020304" pitchFamily="18" charset="0"/>
              </a:rPr>
              <a:t>mes </a:t>
            </a:r>
            <a:r>
              <a:rPr lang="es-ES" dirty="0">
                <a:solidFill>
                  <a:srgbClr val="00B050"/>
                </a:solidFill>
                <a:latin typeface="Times New Roman" panose="02020603050405020304" pitchFamily="18" charset="0"/>
                <a:cs typeface="Times New Roman" panose="02020603050405020304" pitchFamily="18" charset="0"/>
              </a:rPr>
              <a:t>con complicaciones graves = 0,5 meses de vivir con cáncer de cuello uterino en el </a:t>
            </a:r>
            <a:r>
              <a:rPr lang="es-ES" dirty="0" smtClean="0">
                <a:solidFill>
                  <a:srgbClr val="00B050"/>
                </a:solidFill>
                <a:latin typeface="Times New Roman" panose="02020603050405020304" pitchFamily="18" charset="0"/>
                <a:cs typeface="Times New Roman" panose="02020603050405020304" pitchFamily="18" charset="0"/>
              </a:rPr>
              <a:t>estado </a:t>
            </a:r>
            <a:r>
              <a:rPr lang="es-ES" dirty="0">
                <a:solidFill>
                  <a:srgbClr val="00B050"/>
                </a:solidFill>
                <a:latin typeface="Times New Roman" panose="02020603050405020304" pitchFamily="18" charset="0"/>
                <a:cs typeface="Times New Roman" panose="02020603050405020304" pitchFamily="18" charset="0"/>
              </a:rPr>
              <a:t>de responder</a:t>
            </a:r>
            <a:r>
              <a:rPr lang="es-ES" dirty="0" smtClean="0">
                <a:solidFill>
                  <a:srgbClr val="00B050"/>
                </a:solidFill>
                <a:latin typeface="Times New Roman" panose="02020603050405020304" pitchFamily="18" charset="0"/>
                <a:cs typeface="Times New Roman" panose="02020603050405020304" pitchFamily="18" charset="0"/>
              </a:rPr>
              <a:t>. </a:t>
            </a:r>
            <a:endParaRPr lang="en-US"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832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0" y="914400"/>
            <a:ext cx="4419600" cy="1143000"/>
          </a:xfrm>
        </p:spPr>
        <p:txBody>
          <a:bodyPr>
            <a:noAutofit/>
          </a:bodyPr>
          <a:lstStyle/>
          <a:p>
            <a:pPr algn="l"/>
            <a:r>
              <a:rPr lang="es-ES" sz="2000" dirty="0" smtClean="0">
                <a:solidFill>
                  <a:srgbClr val="00B050"/>
                </a:solidFill>
                <a:latin typeface="Times New Roman" panose="02020603050405020304" pitchFamily="18" charset="0"/>
                <a:cs typeface="Times New Roman" panose="02020603050405020304" pitchFamily="18" charset="0"/>
              </a:rPr>
              <a:t>Coste </a:t>
            </a:r>
            <a:r>
              <a:rPr lang="es-ES" sz="2000" dirty="0">
                <a:solidFill>
                  <a:srgbClr val="00B050"/>
                </a:solidFill>
                <a:latin typeface="Times New Roman" panose="02020603050405020304" pitchFamily="18" charset="0"/>
                <a:cs typeface="Times New Roman" panose="02020603050405020304" pitchFamily="18" charset="0"/>
              </a:rPr>
              <a:t>partido con efectividad</a:t>
            </a:r>
            <a:br>
              <a:rPr lang="es-ES" sz="2000" dirty="0">
                <a:solidFill>
                  <a:srgbClr val="00B050"/>
                </a:solidFill>
                <a:latin typeface="Times New Roman" panose="02020603050405020304" pitchFamily="18" charset="0"/>
                <a:cs typeface="Times New Roman" panose="02020603050405020304" pitchFamily="18" charset="0"/>
              </a:rPr>
            </a:br>
            <a:r>
              <a:rPr lang="es-ES" sz="2000" dirty="0" smtClean="0">
                <a:solidFill>
                  <a:srgbClr val="00B050"/>
                </a:solidFill>
                <a:latin typeface="Times New Roman" panose="02020603050405020304" pitchFamily="18" charset="0"/>
                <a:cs typeface="Times New Roman" panose="02020603050405020304" pitchFamily="18" charset="0"/>
              </a:rPr>
              <a:t/>
            </a:r>
            <a:br>
              <a:rPr lang="es-ES" sz="2000" dirty="0" smtClean="0">
                <a:solidFill>
                  <a:srgbClr val="00B050"/>
                </a:solidFill>
                <a:latin typeface="Times New Roman" panose="02020603050405020304" pitchFamily="18" charset="0"/>
                <a:cs typeface="Times New Roman" panose="02020603050405020304" pitchFamily="18" charset="0"/>
              </a:rPr>
            </a:br>
            <a:r>
              <a:rPr lang="es-ES" sz="2000" dirty="0" smtClean="0">
                <a:solidFill>
                  <a:srgbClr val="00B050"/>
                </a:solidFill>
                <a:latin typeface="Times New Roman" panose="02020603050405020304" pitchFamily="18" charset="0"/>
                <a:cs typeface="Times New Roman" panose="02020603050405020304" pitchFamily="18" charset="0"/>
              </a:rPr>
              <a:t>Los </a:t>
            </a:r>
            <a:r>
              <a:rPr lang="es-ES" sz="2000" dirty="0">
                <a:solidFill>
                  <a:srgbClr val="00B050"/>
                </a:solidFill>
                <a:latin typeface="Times New Roman" panose="02020603050405020304" pitchFamily="18" charset="0"/>
                <a:cs typeface="Times New Roman" panose="02020603050405020304" pitchFamily="18" charset="0"/>
              </a:rPr>
              <a:t>datos de costo es mensual o para un evento</a:t>
            </a:r>
            <a:br>
              <a:rPr lang="es-ES" sz="2000" dirty="0">
                <a:solidFill>
                  <a:srgbClr val="00B050"/>
                </a:solidFill>
                <a:latin typeface="Times New Roman" panose="02020603050405020304" pitchFamily="18" charset="0"/>
                <a:cs typeface="Times New Roman" panose="02020603050405020304" pitchFamily="18" charset="0"/>
              </a:rPr>
            </a:br>
            <a:r>
              <a:rPr lang="es-ES" sz="2000" dirty="0" smtClean="0">
                <a:solidFill>
                  <a:srgbClr val="00B050"/>
                </a:solidFill>
                <a:latin typeface="Times New Roman" panose="02020603050405020304" pitchFamily="18" charset="0"/>
                <a:cs typeface="Times New Roman" panose="02020603050405020304" pitchFamily="18" charset="0"/>
              </a:rPr>
              <a:t/>
            </a:r>
            <a:br>
              <a:rPr lang="es-ES" sz="2000" dirty="0" smtClean="0">
                <a:solidFill>
                  <a:srgbClr val="00B050"/>
                </a:solidFill>
                <a:latin typeface="Times New Roman" panose="02020603050405020304" pitchFamily="18" charset="0"/>
                <a:cs typeface="Times New Roman" panose="02020603050405020304" pitchFamily="18" charset="0"/>
              </a:rPr>
            </a:br>
            <a:r>
              <a:rPr lang="es-ES" sz="2000" dirty="0" smtClean="0">
                <a:solidFill>
                  <a:srgbClr val="00B050"/>
                </a:solidFill>
                <a:latin typeface="Times New Roman" panose="02020603050405020304" pitchFamily="18" charset="0"/>
                <a:cs typeface="Times New Roman" panose="02020603050405020304" pitchFamily="18" charset="0"/>
              </a:rPr>
              <a:t>Cambiar </a:t>
            </a:r>
            <a:r>
              <a:rPr lang="es-ES" sz="2000" dirty="0">
                <a:solidFill>
                  <a:srgbClr val="00B050"/>
                </a:solidFill>
                <a:latin typeface="Times New Roman" panose="02020603050405020304" pitchFamily="18" charset="0"/>
                <a:cs typeface="Times New Roman" panose="02020603050405020304" pitchFamily="18" charset="0"/>
              </a:rPr>
              <a:t>los datos de costes evento a coste mensual dividiendo la longitud esperada del evento</a:t>
            </a:r>
            <a:endParaRPr lang="zh-CN" altLang="en-US" sz="2000" dirty="0">
              <a:solidFill>
                <a:srgbClr val="00B05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228600" y="304800"/>
            <a:ext cx="4191000" cy="1752600"/>
          </a:xfrm>
        </p:spPr>
        <p:txBody>
          <a:bodyPr>
            <a:normAutofit fontScale="25000" lnSpcReduction="20000"/>
          </a:bodyPr>
          <a:lstStyle/>
          <a:p>
            <a:pPr marL="0" indent="0">
              <a:buNone/>
            </a:pPr>
            <a:r>
              <a:rPr lang="en-US" altLang="zh-CN" sz="8000" dirty="0">
                <a:latin typeface="Times New Roman" panose="02020603050405020304" pitchFamily="18" charset="0"/>
                <a:cs typeface="Times New Roman" panose="02020603050405020304" pitchFamily="18" charset="0"/>
              </a:rPr>
              <a:t>Match cost with </a:t>
            </a:r>
            <a:r>
              <a:rPr lang="en-US" altLang="zh-CN" sz="8000" dirty="0" smtClean="0">
                <a:latin typeface="Times New Roman" panose="02020603050405020304" pitchFamily="18" charset="0"/>
                <a:cs typeface="Times New Roman" panose="02020603050405020304" pitchFamily="18" charset="0"/>
              </a:rPr>
              <a:t>effectiveness</a:t>
            </a:r>
          </a:p>
          <a:p>
            <a:pPr marL="0" indent="0">
              <a:buNone/>
            </a:pPr>
            <a:endParaRPr lang="en-US" altLang="zh-CN" sz="8000" dirty="0" smtClean="0">
              <a:latin typeface="Times New Roman" panose="02020603050405020304" pitchFamily="18" charset="0"/>
              <a:cs typeface="Times New Roman" panose="02020603050405020304" pitchFamily="18" charset="0"/>
            </a:endParaRPr>
          </a:p>
          <a:p>
            <a:pPr marL="0" indent="0">
              <a:buNone/>
            </a:pPr>
            <a:r>
              <a:rPr lang="en-US" altLang="zh-CN" sz="8000" dirty="0" smtClean="0">
                <a:latin typeface="Times New Roman" panose="02020603050405020304" pitchFamily="18" charset="0"/>
                <a:cs typeface="Times New Roman" panose="02020603050405020304" pitchFamily="18" charset="0"/>
              </a:rPr>
              <a:t>Cost data is either monthly or for one event</a:t>
            </a:r>
          </a:p>
          <a:p>
            <a:pPr marL="0" indent="0">
              <a:buNone/>
            </a:pPr>
            <a:endParaRPr lang="en-US" altLang="zh-CN" sz="8000" dirty="0" smtClean="0">
              <a:latin typeface="Times New Roman" panose="02020603050405020304" pitchFamily="18" charset="0"/>
              <a:cs typeface="Times New Roman" panose="02020603050405020304" pitchFamily="18" charset="0"/>
            </a:endParaRPr>
          </a:p>
          <a:p>
            <a:pPr marL="0" indent="0">
              <a:buNone/>
            </a:pPr>
            <a:r>
              <a:rPr lang="en-US" altLang="zh-CN" sz="8000" dirty="0" smtClean="0">
                <a:latin typeface="Times New Roman" panose="02020603050405020304" pitchFamily="18" charset="0"/>
                <a:cs typeface="Times New Roman" panose="02020603050405020304" pitchFamily="18" charset="0"/>
              </a:rPr>
              <a:t>Change event cost data to monthly cost by dividing </a:t>
            </a:r>
            <a:r>
              <a:rPr lang="en-US" altLang="zh-CN" sz="8000" dirty="0">
                <a:latin typeface="Times New Roman" panose="02020603050405020304" pitchFamily="18" charset="0"/>
                <a:cs typeface="Times New Roman" panose="02020603050405020304" pitchFamily="18" charset="0"/>
              </a:rPr>
              <a:t>the expected length </a:t>
            </a:r>
            <a:r>
              <a:rPr lang="en-US" altLang="zh-CN" sz="8000" dirty="0" smtClean="0">
                <a:latin typeface="Times New Roman" panose="02020603050405020304" pitchFamily="18" charset="0"/>
                <a:cs typeface="Times New Roman" panose="02020603050405020304" pitchFamily="18" charset="0"/>
              </a:rPr>
              <a:t>of event</a:t>
            </a:r>
            <a:endParaRPr lang="en-US" altLang="zh-CN" sz="8000" dirty="0">
              <a:latin typeface="Times New Roman" panose="02020603050405020304" pitchFamily="18" charset="0"/>
              <a:cs typeface="Times New Roman" panose="02020603050405020304" pitchFamily="18" charset="0"/>
            </a:endParaRPr>
          </a:p>
          <a:p>
            <a:endParaRPr lang="en-US" altLang="zh-CN" dirty="0" smtClean="0"/>
          </a:p>
          <a:p>
            <a:endParaRPr lang="zh-CN" altLang="en-US" dirty="0"/>
          </a:p>
        </p:txBody>
      </p:sp>
      <p:sp>
        <p:nvSpPr>
          <p:cNvPr id="5" name="灯片编号占位符 4"/>
          <p:cNvSpPr>
            <a:spLocks noGrp="1"/>
          </p:cNvSpPr>
          <p:nvPr>
            <p:ph type="sldNum" sz="quarter" idx="12"/>
          </p:nvPr>
        </p:nvSpPr>
        <p:spPr/>
        <p:txBody>
          <a:bodyPr/>
          <a:lstStyle/>
          <a:p>
            <a:fld id="{E7BEA842-233F-4523-B309-611AAF94D652}" type="slidenum">
              <a:rPr lang="en-US" smtClean="0"/>
              <a:t>24</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177539270"/>
              </p:ext>
            </p:extLst>
          </p:nvPr>
        </p:nvGraphicFramePr>
        <p:xfrm>
          <a:off x="1143000" y="2743200"/>
          <a:ext cx="76962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8600" y="3276600"/>
            <a:ext cx="859389" cy="923330"/>
          </a:xfrm>
          <a:prstGeom prst="rect">
            <a:avLst/>
          </a:prstGeom>
          <a:noFill/>
        </p:spPr>
        <p:txBody>
          <a:bodyPr wrap="square" rtlCol="0">
            <a:spAutoFit/>
          </a:bodyPr>
          <a:lstStyle/>
          <a:p>
            <a:r>
              <a:rPr lang="en-US" dirty="0" smtClean="0"/>
              <a:t>$US</a:t>
            </a:r>
          </a:p>
          <a:p>
            <a:r>
              <a:rPr lang="en-US" dirty="0" smtClean="0"/>
              <a:t>Cost/</a:t>
            </a:r>
          </a:p>
          <a:p>
            <a:r>
              <a:rPr lang="en-US" dirty="0" smtClean="0"/>
              <a:t>month</a:t>
            </a:r>
            <a:endParaRPr lang="en-US" dirty="0"/>
          </a:p>
        </p:txBody>
      </p:sp>
      <p:sp>
        <p:nvSpPr>
          <p:cNvPr id="6" name="TextBox 5"/>
          <p:cNvSpPr txBox="1"/>
          <p:nvPr/>
        </p:nvSpPr>
        <p:spPr>
          <a:xfrm>
            <a:off x="2667000" y="3640574"/>
            <a:ext cx="1814279" cy="369332"/>
          </a:xfrm>
          <a:prstGeom prst="rect">
            <a:avLst/>
          </a:prstGeom>
          <a:noFill/>
        </p:spPr>
        <p:txBody>
          <a:bodyPr wrap="none" rtlCol="0">
            <a:spAutoFit/>
          </a:bodyPr>
          <a:lstStyle/>
          <a:p>
            <a:r>
              <a:rPr lang="en-US" dirty="0" err="1" smtClean="0">
                <a:solidFill>
                  <a:srgbClr val="FF0000"/>
                </a:solidFill>
              </a:rPr>
              <a:t>Beva</a:t>
            </a:r>
            <a:r>
              <a:rPr lang="en-US" dirty="0" smtClean="0">
                <a:solidFill>
                  <a:srgbClr val="FF0000"/>
                </a:solidFill>
              </a:rPr>
              <a:t> is expensive</a:t>
            </a:r>
            <a:endParaRPr lang="en-US" dirty="0">
              <a:solidFill>
                <a:srgbClr val="FF0000"/>
              </a:solidFill>
            </a:endParaRPr>
          </a:p>
        </p:txBody>
      </p:sp>
      <p:sp>
        <p:nvSpPr>
          <p:cNvPr id="8" name="TextBox 7"/>
          <p:cNvSpPr txBox="1"/>
          <p:nvPr/>
        </p:nvSpPr>
        <p:spPr>
          <a:xfrm>
            <a:off x="4114800" y="6400800"/>
            <a:ext cx="2667000" cy="461665"/>
          </a:xfrm>
          <a:prstGeom prst="rect">
            <a:avLst/>
          </a:prstGeom>
          <a:noFill/>
        </p:spPr>
        <p:txBody>
          <a:bodyPr wrap="square" rtlCol="0">
            <a:spAutoFit/>
          </a:bodyPr>
          <a:lstStyle/>
          <a:p>
            <a:r>
              <a:rPr lang="en-US" sz="1200" dirty="0" smtClean="0">
                <a:solidFill>
                  <a:srgbClr val="FF0000"/>
                </a:solidFill>
              </a:rPr>
              <a:t>Hypertension        Thromboembolism</a:t>
            </a:r>
          </a:p>
          <a:p>
            <a:r>
              <a:rPr lang="en-US" sz="1200" dirty="0">
                <a:solidFill>
                  <a:srgbClr val="FF0000"/>
                </a:solidFill>
              </a:rPr>
              <a:t> </a:t>
            </a:r>
            <a:r>
              <a:rPr lang="en-US" sz="1200" dirty="0" smtClean="0">
                <a:solidFill>
                  <a:srgbClr val="FF0000"/>
                </a:solidFill>
              </a:rPr>
              <a:t>                                     or fistula</a:t>
            </a:r>
            <a:endParaRPr lang="en-US" sz="1200" dirty="0">
              <a:solidFill>
                <a:srgbClr val="FF0000"/>
              </a:solidFill>
            </a:endParaRPr>
          </a:p>
        </p:txBody>
      </p:sp>
    </p:spTree>
    <p:extLst>
      <p:ext uri="{BB962C8B-B14F-4D97-AF65-F5344CB8AC3E}">
        <p14:creationId xmlns:p14="http://schemas.microsoft.com/office/powerpoint/2010/main" val="4036874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35" y="609600"/>
            <a:ext cx="7620000" cy="1143000"/>
          </a:xfrm>
        </p:spPr>
        <p:txBody>
          <a:bodyPr/>
          <a:lstStyle/>
          <a:p>
            <a:r>
              <a:rPr lang="en-US" dirty="0" smtClean="0"/>
              <a:t>Decision tree</a:t>
            </a:r>
            <a:endParaRPr lang="en-US" dirty="0"/>
          </a:p>
        </p:txBody>
      </p:sp>
      <p:sp>
        <p:nvSpPr>
          <p:cNvPr id="4" name="灯片编号占位符 3"/>
          <p:cNvSpPr>
            <a:spLocks noGrp="1"/>
          </p:cNvSpPr>
          <p:nvPr>
            <p:ph type="sldNum" sz="quarter" idx="12"/>
          </p:nvPr>
        </p:nvSpPr>
        <p:spPr/>
        <p:txBody>
          <a:bodyPr/>
          <a:lstStyle/>
          <a:p>
            <a:fld id="{E7BEA842-233F-4523-B309-611AAF94D652}" type="slidenum">
              <a:rPr lang="en-US" smtClean="0"/>
              <a:t>25</a:t>
            </a:fld>
            <a:endParaRPr lang="en-US"/>
          </a:p>
        </p:txBody>
      </p:sp>
      <p:pic>
        <p:nvPicPr>
          <p:cNvPr id="1026" name="Picture 2" descr="C:\Users\Primary\Dropbox\informs present 2014\final node.gif"/>
          <p:cNvPicPr>
            <a:picLocks noChangeAspect="1" noChangeArrowheads="1"/>
          </p:cNvPicPr>
          <p:nvPr/>
        </p:nvPicPr>
        <p:blipFill rotWithShape="1">
          <a:blip r:embed="rId2">
            <a:extLst>
              <a:ext uri="{28A0092B-C50C-407E-A947-70E740481C1C}">
                <a14:useLocalDpi xmlns:a14="http://schemas.microsoft.com/office/drawing/2010/main" val="0"/>
              </a:ext>
            </a:extLst>
          </a:blip>
          <a:srcRect r="59093" b="49580"/>
          <a:stretch/>
        </p:blipFill>
        <p:spPr bwMode="auto">
          <a:xfrm>
            <a:off x="832315" y="1905000"/>
            <a:ext cx="6082952" cy="414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7022" y="6433066"/>
            <a:ext cx="4936835" cy="369332"/>
          </a:xfrm>
          <a:prstGeom prst="rect">
            <a:avLst/>
          </a:prstGeom>
          <a:noFill/>
        </p:spPr>
        <p:txBody>
          <a:bodyPr wrap="square" rtlCol="0">
            <a:spAutoFit/>
          </a:bodyPr>
          <a:lstStyle/>
          <a:p>
            <a:r>
              <a:rPr lang="en-US" dirty="0" smtClean="0"/>
              <a:t>Treeage.com software</a:t>
            </a:r>
            <a:endParaRPr lang="en-US" dirty="0"/>
          </a:p>
        </p:txBody>
      </p:sp>
    </p:spTree>
    <p:extLst>
      <p:ext uri="{BB962C8B-B14F-4D97-AF65-F5344CB8AC3E}">
        <p14:creationId xmlns:p14="http://schemas.microsoft.com/office/powerpoint/2010/main" val="2392936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7BEA842-233F-4523-B309-611AAF94D652}" type="slidenum">
              <a:rPr lang="en-US" smtClean="0"/>
              <a:t>26</a:t>
            </a:fld>
            <a:endParaRPr lang="en-US"/>
          </a:p>
        </p:txBody>
      </p:sp>
      <p:pic>
        <p:nvPicPr>
          <p:cNvPr id="9" name="Picture 8" descr="C:\Users\Primary\treeage\workspace\Other Projects\cervical cancer\111.gif"/>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6096000" cy="5410200"/>
          </a:xfrm>
          <a:prstGeom prst="rect">
            <a:avLst/>
          </a:prstGeom>
          <a:noFill/>
          <a:ln>
            <a:noFill/>
          </a:ln>
        </p:spPr>
      </p:pic>
      <p:sp>
        <p:nvSpPr>
          <p:cNvPr id="7" name="TextBox 6"/>
          <p:cNvSpPr txBox="1"/>
          <p:nvPr/>
        </p:nvSpPr>
        <p:spPr>
          <a:xfrm>
            <a:off x="297022" y="6433066"/>
            <a:ext cx="4936835" cy="369332"/>
          </a:xfrm>
          <a:prstGeom prst="rect">
            <a:avLst/>
          </a:prstGeom>
          <a:noFill/>
        </p:spPr>
        <p:txBody>
          <a:bodyPr wrap="square" rtlCol="0">
            <a:spAutoFit/>
          </a:bodyPr>
          <a:lstStyle/>
          <a:p>
            <a:r>
              <a:rPr lang="en-US" dirty="0" smtClean="0"/>
              <a:t>Treeage.com software</a:t>
            </a:r>
            <a:endParaRPr lang="en-US" dirty="0"/>
          </a:p>
        </p:txBody>
      </p:sp>
    </p:spTree>
    <p:extLst>
      <p:ext uri="{BB962C8B-B14F-4D97-AF65-F5344CB8AC3E}">
        <p14:creationId xmlns:p14="http://schemas.microsoft.com/office/powerpoint/2010/main" val="2957320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7BEA842-233F-4523-B309-611AAF94D652}" type="slidenum">
              <a:rPr lang="en-US" smtClean="0"/>
              <a:t>27</a:t>
            </a:fld>
            <a:endParaRPr lang="en-US"/>
          </a:p>
        </p:txBody>
      </p:sp>
      <p:pic>
        <p:nvPicPr>
          <p:cNvPr id="5" name="Picture 4" descr="C:\Users\Primary\treeage\workspace\Other Projects\cervical cancer\222.gif"/>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5943600" cy="6149975"/>
          </a:xfrm>
          <a:prstGeom prst="rect">
            <a:avLst/>
          </a:prstGeom>
          <a:noFill/>
          <a:ln>
            <a:noFill/>
          </a:ln>
        </p:spPr>
      </p:pic>
      <p:sp>
        <p:nvSpPr>
          <p:cNvPr id="6" name="TextBox 5"/>
          <p:cNvSpPr txBox="1"/>
          <p:nvPr/>
        </p:nvSpPr>
        <p:spPr>
          <a:xfrm>
            <a:off x="297022" y="6433066"/>
            <a:ext cx="4936835" cy="369332"/>
          </a:xfrm>
          <a:prstGeom prst="rect">
            <a:avLst/>
          </a:prstGeom>
          <a:noFill/>
        </p:spPr>
        <p:txBody>
          <a:bodyPr wrap="square" rtlCol="0">
            <a:spAutoFit/>
          </a:bodyPr>
          <a:lstStyle/>
          <a:p>
            <a:r>
              <a:rPr lang="en-US" dirty="0" smtClean="0"/>
              <a:t>Treeage.com software</a:t>
            </a:r>
            <a:endParaRPr lang="en-US" dirty="0"/>
          </a:p>
        </p:txBody>
      </p:sp>
    </p:spTree>
    <p:extLst>
      <p:ext uri="{BB962C8B-B14F-4D97-AF65-F5344CB8AC3E}">
        <p14:creationId xmlns:p14="http://schemas.microsoft.com/office/powerpoint/2010/main" val="1111705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Cost-effectiveness</a:t>
            </a:r>
            <a:endParaRPr lang="zh-CN" altLang="en-US" dirty="0"/>
          </a:p>
        </p:txBody>
      </p:sp>
      <p:sp>
        <p:nvSpPr>
          <p:cNvPr id="3" name="灯片编号占位符 2"/>
          <p:cNvSpPr>
            <a:spLocks noGrp="1"/>
          </p:cNvSpPr>
          <p:nvPr>
            <p:ph type="sldNum" sz="quarter" idx="12"/>
          </p:nvPr>
        </p:nvSpPr>
        <p:spPr>
          <a:xfrm>
            <a:off x="6858000" y="6435214"/>
            <a:ext cx="2133600" cy="365125"/>
          </a:xfrm>
        </p:spPr>
        <p:txBody>
          <a:bodyPr/>
          <a:lstStyle/>
          <a:p>
            <a:fld id="{E7BEA842-233F-4523-B309-611AAF94D652}" type="slidenum">
              <a:rPr lang="en-US" smtClean="0"/>
              <a:t>28</a:t>
            </a:fld>
            <a:endParaRPr lang="en-US"/>
          </a:p>
        </p:txBody>
      </p:sp>
      <p:sp>
        <p:nvSpPr>
          <p:cNvPr id="10" name="Rectangle 1"/>
          <p:cNvSpPr>
            <a:spLocks noChangeArrowheads="1"/>
          </p:cNvSpPr>
          <p:nvPr/>
        </p:nvSpPr>
        <p:spPr bwMode="auto">
          <a:xfrm>
            <a:off x="228600" y="6156112"/>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zh-CN" sz="2400" dirty="0" smtClean="0">
                <a:latin typeface="Symbol" panose="05050102010706020507" pitchFamily="18" charset="2"/>
              </a:rPr>
              <a:t>D</a:t>
            </a:r>
            <a:r>
              <a:rPr lang="en-US" altLang="zh-CN" sz="2400" dirty="0" smtClean="0"/>
              <a:t> in cost/</a:t>
            </a:r>
            <a:r>
              <a:rPr lang="en-US" altLang="zh-CN" sz="2400" dirty="0" smtClean="0">
                <a:latin typeface="Symbol" panose="05050102010706020507" pitchFamily="18" charset="2"/>
              </a:rPr>
              <a:t>D</a:t>
            </a:r>
            <a:r>
              <a:rPr lang="en-US" altLang="zh-CN" sz="2400" dirty="0" smtClean="0"/>
              <a:t> in months </a:t>
            </a:r>
            <a:r>
              <a:rPr lang="en-US" altLang="zh-CN" dirty="0" smtClean="0"/>
              <a:t>= Incremental cost effectiveness Ratio ICER = </a:t>
            </a:r>
            <a:r>
              <a:rPr lang="en-US" altLang="zh-CN" dirty="0" smtClean="0">
                <a:solidFill>
                  <a:srgbClr val="FF0000"/>
                </a:solidFill>
              </a:rPr>
              <a:t>$</a:t>
            </a:r>
            <a:r>
              <a:rPr lang="en-US" altLang="zh-CN" sz="2000" dirty="0" smtClean="0">
                <a:solidFill>
                  <a:srgbClr val="FF0000"/>
                </a:solidFill>
              </a:rPr>
              <a:t>24,387</a:t>
            </a:r>
            <a:r>
              <a:rPr lang="en-US" altLang="zh-CN" dirty="0" smtClean="0">
                <a:solidFill>
                  <a:srgbClr val="FF0000"/>
                </a:solidFill>
              </a:rPr>
              <a:t>/</a:t>
            </a:r>
            <a:r>
              <a:rPr lang="en-US" altLang="zh-CN" sz="1200" dirty="0" smtClean="0">
                <a:solidFill>
                  <a:srgbClr val="FF0000"/>
                </a:solidFill>
              </a:rPr>
              <a:t>month</a:t>
            </a:r>
            <a:endParaRPr lang="zh-CN" altLang="en-US" sz="1200" dirty="0">
              <a:solidFill>
                <a:srgbClr val="FF0000"/>
              </a:solidFill>
            </a:endParaRPr>
          </a:p>
        </p:txBody>
      </p:sp>
      <p:graphicFrame>
        <p:nvGraphicFramePr>
          <p:cNvPr id="13" name="Chart 2"/>
          <p:cNvGraphicFramePr>
            <a:graphicFrameLocks/>
          </p:cNvGraphicFramePr>
          <p:nvPr>
            <p:extLst>
              <p:ext uri="{D42A27DB-BD31-4B8C-83A1-F6EECF244321}">
                <p14:modId xmlns:p14="http://schemas.microsoft.com/office/powerpoint/2010/main" val="356585493"/>
              </p:ext>
            </p:extLst>
          </p:nvPr>
        </p:nvGraphicFramePr>
        <p:xfrm>
          <a:off x="762000" y="1600199"/>
          <a:ext cx="7239000" cy="4419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129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Cost Reduction</a:t>
            </a:r>
            <a:endParaRPr lang="zh-CN" altLang="en-US" dirty="0"/>
          </a:p>
        </p:txBody>
      </p:sp>
      <p:sp>
        <p:nvSpPr>
          <p:cNvPr id="5" name="灯片编号占位符 4"/>
          <p:cNvSpPr>
            <a:spLocks noGrp="1"/>
          </p:cNvSpPr>
          <p:nvPr>
            <p:ph type="sldNum" sz="quarter" idx="12"/>
          </p:nvPr>
        </p:nvSpPr>
        <p:spPr/>
        <p:txBody>
          <a:bodyPr/>
          <a:lstStyle/>
          <a:p>
            <a:fld id="{E7BEA842-233F-4523-B309-611AAF94D652}" type="slidenum">
              <a:rPr lang="en-US" smtClean="0"/>
              <a:t>29</a:t>
            </a:fld>
            <a:endParaRPr lang="en-US"/>
          </a:p>
        </p:txBody>
      </p:sp>
      <p:graphicFrame>
        <p:nvGraphicFramePr>
          <p:cNvPr id="6" name="Chart 1"/>
          <p:cNvGraphicFramePr>
            <a:graphicFrameLocks/>
          </p:cNvGraphicFramePr>
          <p:nvPr>
            <p:extLst>
              <p:ext uri="{D42A27DB-BD31-4B8C-83A1-F6EECF244321}">
                <p14:modId xmlns:p14="http://schemas.microsoft.com/office/powerpoint/2010/main" val="1664582925"/>
              </p:ext>
            </p:extLst>
          </p:nvPr>
        </p:nvGraphicFramePr>
        <p:xfrm>
          <a:off x="685800" y="1371600"/>
          <a:ext cx="7620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614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7086600"/>
          </a:xfrm>
        </p:spPr>
        <p:txBody>
          <a:bodyPr>
            <a:normAutofit fontScale="90000"/>
          </a:bodyPr>
          <a:lstStyle/>
          <a:p>
            <a:pPr algn="l"/>
            <a:r>
              <a:rPr lang="es-ES" sz="2000" dirty="0" smtClean="0">
                <a:solidFill>
                  <a:srgbClr val="00B050"/>
                </a:solidFill>
                <a:latin typeface="Times New Roman" panose="02020603050405020304" pitchFamily="18" charset="0"/>
                <a:cs typeface="Times New Roman" panose="02020603050405020304" pitchFamily="18" charset="0"/>
              </a:rPr>
              <a:t>Evaluamos </a:t>
            </a:r>
            <a:r>
              <a:rPr lang="es-ES" sz="2000" dirty="0">
                <a:solidFill>
                  <a:srgbClr val="00B050"/>
                </a:solidFill>
                <a:latin typeface="Times New Roman" panose="02020603050405020304" pitchFamily="18" charset="0"/>
                <a:cs typeface="Times New Roman" panose="02020603050405020304" pitchFamily="18" charset="0"/>
              </a:rPr>
              <a:t>la relación coste-eficacia de añadir el nuevo fármaco </a:t>
            </a:r>
            <a:r>
              <a:rPr lang="es-ES" sz="2000" dirty="0" err="1">
                <a:solidFill>
                  <a:srgbClr val="00B050"/>
                </a:solidFill>
                <a:latin typeface="Times New Roman" panose="02020603050405020304" pitchFamily="18" charset="0"/>
                <a:cs typeface="Times New Roman" panose="02020603050405020304" pitchFamily="18" charset="0"/>
              </a:rPr>
              <a:t>bevacizumab</a:t>
            </a:r>
            <a:r>
              <a:rPr lang="es-ES" sz="2000" dirty="0">
                <a:solidFill>
                  <a:srgbClr val="00B050"/>
                </a:solidFill>
                <a:latin typeface="Times New Roman" panose="02020603050405020304" pitchFamily="18" charset="0"/>
                <a:cs typeface="Times New Roman" panose="02020603050405020304" pitchFamily="18" charset="0"/>
              </a:rPr>
              <a:t> al tratamiento de quimioterapia de cáncer de cuello uterino avanzado. Un árbol de decisión de </a:t>
            </a:r>
            <a:r>
              <a:rPr lang="es-ES" sz="2000" dirty="0" err="1">
                <a:solidFill>
                  <a:srgbClr val="00B050"/>
                </a:solidFill>
                <a:latin typeface="Times New Roman" panose="02020603050405020304" pitchFamily="18" charset="0"/>
                <a:cs typeface="Times New Roman" panose="02020603050405020304" pitchFamily="18" charset="0"/>
              </a:rPr>
              <a:t>Markov</a:t>
            </a:r>
            <a:r>
              <a:rPr lang="es-ES" sz="2000" dirty="0">
                <a:solidFill>
                  <a:srgbClr val="00B050"/>
                </a:solidFill>
                <a:latin typeface="Times New Roman" panose="02020603050405020304" pitchFamily="18" charset="0"/>
                <a:cs typeface="Times New Roman" panose="02020603050405020304" pitchFamily="18" charset="0"/>
              </a:rPr>
              <a:t> se ha creado usando los últimos datos de los ensayos clínicos. En el modelo de 5-años, </a:t>
            </a:r>
            <a:r>
              <a:rPr lang="es-ES" sz="2000" dirty="0" smtClean="0">
                <a:solidFill>
                  <a:srgbClr val="00B050"/>
                </a:solidFill>
                <a:latin typeface="Times New Roman" panose="02020603050405020304" pitchFamily="18" charset="0"/>
                <a:cs typeface="Times New Roman" panose="02020603050405020304" pitchFamily="18" charset="0"/>
              </a:rPr>
              <a:t>los pacientes la </a:t>
            </a:r>
            <a:r>
              <a:rPr lang="es-ES" sz="2000" dirty="0">
                <a:solidFill>
                  <a:srgbClr val="00B050"/>
                </a:solidFill>
                <a:latin typeface="Times New Roman" panose="02020603050405020304" pitchFamily="18" charset="0"/>
                <a:cs typeface="Times New Roman" panose="02020603050405020304" pitchFamily="18" charset="0"/>
              </a:rPr>
              <a:t>transición a través de los siguientes estados mensuales: respuesta al tratamiento, la progresión de la enfermedad, las complicaciones menores, complicaciones graves y muerte. </a:t>
            </a:r>
            <a:r>
              <a:rPr lang="es-ES" sz="2000" dirty="0" smtClean="0">
                <a:solidFill>
                  <a:srgbClr val="00B050"/>
                </a:solidFill>
                <a:latin typeface="Times New Roman" panose="02020603050405020304" pitchFamily="18" charset="0"/>
                <a:cs typeface="Times New Roman" panose="02020603050405020304" pitchFamily="18" charset="0"/>
              </a:rPr>
              <a:t>Costes están en </a:t>
            </a:r>
            <a:r>
              <a:rPr lang="es-ES" sz="2000" dirty="0">
                <a:solidFill>
                  <a:srgbClr val="00B050"/>
                </a:solidFill>
                <a:latin typeface="Times New Roman" panose="02020603050405020304" pitchFamily="18" charset="0"/>
                <a:cs typeface="Times New Roman" panose="02020603050405020304" pitchFamily="18" charset="0"/>
              </a:rPr>
              <a:t>los Estados Unidos </a:t>
            </a:r>
            <a:r>
              <a:rPr lang="es-ES" sz="2000" dirty="0" err="1" smtClean="0">
                <a:solidFill>
                  <a:srgbClr val="00B050"/>
                </a:solidFill>
                <a:latin typeface="Times New Roman" panose="02020603050405020304" pitchFamily="18" charset="0"/>
                <a:cs typeface="Times New Roman" panose="02020603050405020304" pitchFamily="18" charset="0"/>
              </a:rPr>
              <a:t>dollars</a:t>
            </a:r>
            <a:r>
              <a:rPr lang="es-ES" sz="2000" dirty="0" smtClean="0">
                <a:solidFill>
                  <a:srgbClr val="00B050"/>
                </a:solidFill>
                <a:latin typeface="Times New Roman" panose="02020603050405020304" pitchFamily="18" charset="0"/>
                <a:cs typeface="Times New Roman" panose="02020603050405020304" pitchFamily="18" charset="0"/>
              </a:rPr>
              <a:t> de 2013.</a:t>
            </a:r>
            <a:br>
              <a:rPr lang="es-ES" sz="2000" dirty="0" smtClean="0">
                <a:solidFill>
                  <a:srgbClr val="00B050"/>
                </a:solidFill>
                <a:latin typeface="Times New Roman" panose="02020603050405020304" pitchFamily="18" charset="0"/>
                <a:cs typeface="Times New Roman" panose="02020603050405020304" pitchFamily="18" charset="0"/>
              </a:rPr>
            </a:br>
            <a:r>
              <a:rPr lang="es-ES" sz="2000" dirty="0" smtClean="0">
                <a:solidFill>
                  <a:srgbClr val="00B050"/>
                </a:solidFill>
                <a:latin typeface="Times New Roman" panose="02020603050405020304" pitchFamily="18" charset="0"/>
                <a:cs typeface="Times New Roman" panose="02020603050405020304" pitchFamily="18" charset="0"/>
              </a:rPr>
              <a:t/>
            </a:r>
            <a:br>
              <a:rPr lang="es-ES" sz="2000" dirty="0" smtClean="0">
                <a:solidFill>
                  <a:srgbClr val="00B050"/>
                </a:solidFill>
                <a:latin typeface="Times New Roman" panose="02020603050405020304" pitchFamily="18" charset="0"/>
                <a:cs typeface="Times New Roman" panose="02020603050405020304" pitchFamily="18" charset="0"/>
              </a:rPr>
            </a:br>
            <a:r>
              <a:rPr lang="es-ES" sz="2000" dirty="0" err="1" smtClean="0">
                <a:solidFill>
                  <a:srgbClr val="00B050"/>
                </a:solidFill>
                <a:latin typeface="Times New Roman" panose="02020603050405020304" pitchFamily="18" charset="0"/>
                <a:cs typeface="Times New Roman" panose="02020603050405020304" pitchFamily="18" charset="0"/>
              </a:rPr>
              <a:t>On</a:t>
            </a:r>
            <a:r>
              <a:rPr lang="es-ES" sz="2000" dirty="0" smtClean="0">
                <a:solidFill>
                  <a:srgbClr val="00B050"/>
                </a:solidFill>
                <a:latin typeface="Times New Roman" panose="02020603050405020304" pitchFamily="18" charset="0"/>
                <a:cs typeface="Times New Roman" panose="02020603050405020304" pitchFamily="18" charset="0"/>
              </a:rPr>
              <a:t> </a:t>
            </a:r>
            <a:r>
              <a:rPr lang="es-ES" sz="2000" dirty="0">
                <a:solidFill>
                  <a:srgbClr val="00B050"/>
                </a:solidFill>
                <a:latin typeface="Times New Roman" panose="02020603050405020304" pitchFamily="18" charset="0"/>
                <a:cs typeface="Times New Roman" panose="02020603050405020304" pitchFamily="18" charset="0"/>
              </a:rPr>
              <a:t>promedio, los pacientes sobrevivieron 14,7 meses a un costo sistema médico de Estados Unidos de </a:t>
            </a:r>
            <a:r>
              <a:rPr lang="es-ES" sz="2000" dirty="0" smtClean="0">
                <a:solidFill>
                  <a:srgbClr val="00B050"/>
                </a:solidFill>
                <a:latin typeface="Times New Roman" panose="02020603050405020304" pitchFamily="18" charset="0"/>
                <a:cs typeface="Times New Roman" panose="02020603050405020304" pitchFamily="18" charset="0"/>
              </a:rPr>
              <a:t>$5938 </a:t>
            </a:r>
            <a:r>
              <a:rPr lang="es-ES" sz="2000" dirty="0">
                <a:solidFill>
                  <a:srgbClr val="00B050"/>
                </a:solidFill>
                <a:latin typeface="Times New Roman" panose="02020603050405020304" pitchFamily="18" charset="0"/>
                <a:cs typeface="Times New Roman" panose="02020603050405020304" pitchFamily="18" charset="0"/>
              </a:rPr>
              <a:t>con quimioterapia sola frente a 17,7 meses a un costo de </a:t>
            </a:r>
            <a:r>
              <a:rPr lang="es-ES" sz="2000" dirty="0" smtClean="0">
                <a:solidFill>
                  <a:srgbClr val="00B050"/>
                </a:solidFill>
                <a:latin typeface="Times New Roman" panose="02020603050405020304" pitchFamily="18" charset="0"/>
                <a:cs typeface="Times New Roman" panose="02020603050405020304" pitchFamily="18" charset="0"/>
              </a:rPr>
              <a:t>$79.097 </a:t>
            </a:r>
            <a:r>
              <a:rPr lang="es-ES" sz="2000" dirty="0">
                <a:solidFill>
                  <a:srgbClr val="00B050"/>
                </a:solidFill>
                <a:latin typeface="Times New Roman" panose="02020603050405020304" pitchFamily="18" charset="0"/>
                <a:cs typeface="Times New Roman" panose="02020603050405020304" pitchFamily="18" charset="0"/>
              </a:rPr>
              <a:t>con quimioterapia más </a:t>
            </a:r>
            <a:r>
              <a:rPr lang="es-ES" sz="2000" dirty="0" err="1">
                <a:solidFill>
                  <a:srgbClr val="00B050"/>
                </a:solidFill>
                <a:latin typeface="Times New Roman" panose="02020603050405020304" pitchFamily="18" charset="0"/>
                <a:cs typeface="Times New Roman" panose="02020603050405020304" pitchFamily="18" charset="0"/>
              </a:rPr>
              <a:t>bevacizumab</a:t>
            </a:r>
            <a:r>
              <a:rPr lang="es-ES" sz="2000" dirty="0">
                <a:solidFill>
                  <a:srgbClr val="00B050"/>
                </a:solidFill>
                <a:latin typeface="Times New Roman" panose="02020603050405020304" pitchFamily="18" charset="0"/>
                <a:cs typeface="Times New Roman" panose="02020603050405020304" pitchFamily="18" charset="0"/>
              </a:rPr>
              <a:t>. </a:t>
            </a:r>
            <a:r>
              <a:rPr lang="es-ES" sz="2000" dirty="0" smtClean="0">
                <a:solidFill>
                  <a:srgbClr val="00B050"/>
                </a:solidFill>
                <a:latin typeface="Times New Roman" panose="02020603050405020304" pitchFamily="18" charset="0"/>
                <a:cs typeface="Times New Roman" panose="02020603050405020304" pitchFamily="18" charset="0"/>
              </a:rPr>
              <a:t>El </a:t>
            </a:r>
            <a:r>
              <a:rPr lang="es-ES" sz="2000" dirty="0">
                <a:solidFill>
                  <a:srgbClr val="00B050"/>
                </a:solidFill>
                <a:latin typeface="Times New Roman" panose="02020603050405020304" pitchFamily="18" charset="0"/>
                <a:cs typeface="Times New Roman" panose="02020603050405020304" pitchFamily="18" charset="0"/>
              </a:rPr>
              <a:t>coste total estimado del tratamiento con </a:t>
            </a:r>
            <a:r>
              <a:rPr lang="es-ES" sz="2000" dirty="0" err="1">
                <a:solidFill>
                  <a:srgbClr val="00B050"/>
                </a:solidFill>
                <a:latin typeface="Times New Roman" panose="02020603050405020304" pitchFamily="18" charset="0"/>
                <a:cs typeface="Times New Roman" panose="02020603050405020304" pitchFamily="18" charset="0"/>
              </a:rPr>
              <a:t>bevacizumab</a:t>
            </a:r>
            <a:r>
              <a:rPr lang="es-ES" sz="2000" dirty="0">
                <a:solidFill>
                  <a:srgbClr val="00B050"/>
                </a:solidFill>
                <a:latin typeface="Times New Roman" panose="02020603050405020304" pitchFamily="18" charset="0"/>
                <a:cs typeface="Times New Roman" panose="02020603050405020304" pitchFamily="18" charset="0"/>
              </a:rPr>
              <a:t> es aproximadamente 13,3 veces mayor que la de la quimioterapia sola, la adición de $ 73.159 por cada 3,0 meses de vida ganados. Por lo que la relación de coste-efectividad incremental (ICER) es </a:t>
            </a:r>
            <a:r>
              <a:rPr lang="es-ES" sz="2000" dirty="0" smtClean="0">
                <a:solidFill>
                  <a:srgbClr val="00B050"/>
                </a:solidFill>
                <a:latin typeface="Times New Roman" panose="02020603050405020304" pitchFamily="18" charset="0"/>
                <a:cs typeface="Times New Roman" panose="02020603050405020304" pitchFamily="18" charset="0"/>
              </a:rPr>
              <a:t>$24,386 </a:t>
            </a:r>
            <a:r>
              <a:rPr lang="es-ES" sz="2000" dirty="0">
                <a:solidFill>
                  <a:srgbClr val="00B050"/>
                </a:solidFill>
                <a:latin typeface="Times New Roman" panose="02020603050405020304" pitchFamily="18" charset="0"/>
                <a:cs typeface="Times New Roman" panose="02020603050405020304" pitchFamily="18" charset="0"/>
              </a:rPr>
              <a:t>costo </a:t>
            </a:r>
            <a:r>
              <a:rPr lang="es-ES" sz="2000" dirty="0" smtClean="0">
                <a:solidFill>
                  <a:srgbClr val="00B050"/>
                </a:solidFill>
                <a:latin typeface="Times New Roman" panose="02020603050405020304" pitchFamily="18" charset="0"/>
                <a:cs typeface="Times New Roman" panose="02020603050405020304" pitchFamily="18" charset="0"/>
              </a:rPr>
              <a:t>adicional/mes.</a:t>
            </a:r>
            <a:r>
              <a:rPr lang="es-ES" sz="2200" dirty="0" smtClean="0">
                <a:solidFill>
                  <a:srgbClr val="00B050"/>
                </a:solidFill>
                <a:latin typeface="Times New Roman" panose="02020603050405020304" pitchFamily="18" charset="0"/>
                <a:cs typeface="Times New Roman" panose="02020603050405020304" pitchFamily="18" charset="0"/>
              </a:rPr>
              <a:t/>
            </a:r>
            <a:br>
              <a:rPr lang="es-ES" sz="2200" dirty="0" smtClean="0">
                <a:solidFill>
                  <a:srgbClr val="00B050"/>
                </a:solidFill>
                <a:latin typeface="Times New Roman" panose="02020603050405020304" pitchFamily="18" charset="0"/>
                <a:cs typeface="Times New Roman" panose="02020603050405020304" pitchFamily="18" charset="0"/>
              </a:rPr>
            </a:br>
            <a:r>
              <a:rPr lang="es-ES" sz="2200" dirty="0" smtClean="0">
                <a:solidFill>
                  <a:srgbClr val="00B050"/>
                </a:solidFill>
                <a:latin typeface="Times New Roman" panose="02020603050405020304" pitchFamily="18" charset="0"/>
                <a:cs typeface="Times New Roman" panose="02020603050405020304" pitchFamily="18" charset="0"/>
              </a:rPr>
              <a:t/>
            </a:r>
            <a:br>
              <a:rPr lang="es-ES" sz="2200" dirty="0" smtClean="0">
                <a:solidFill>
                  <a:srgbClr val="00B050"/>
                </a:solidFill>
                <a:latin typeface="Times New Roman" panose="02020603050405020304" pitchFamily="18" charset="0"/>
                <a:cs typeface="Times New Roman" panose="02020603050405020304" pitchFamily="18" charset="0"/>
              </a:rPr>
            </a:br>
            <a:r>
              <a:rPr lang="es-ES" sz="2000" dirty="0" smtClean="0">
                <a:solidFill>
                  <a:srgbClr val="00B050"/>
                </a:solidFill>
                <a:latin typeface="Times New Roman" panose="02020603050405020304" pitchFamily="18" charset="0"/>
                <a:cs typeface="Times New Roman" panose="02020603050405020304" pitchFamily="18" charset="0"/>
              </a:rPr>
              <a:t>Los pacientes reciben un </a:t>
            </a:r>
            <a:r>
              <a:rPr lang="es-ES" sz="2000" dirty="0">
                <a:solidFill>
                  <a:srgbClr val="00B050"/>
                </a:solidFill>
                <a:latin typeface="Times New Roman" panose="02020603050405020304" pitchFamily="18" charset="0"/>
                <a:cs typeface="Times New Roman" panose="02020603050405020304" pitchFamily="18" charset="0"/>
              </a:rPr>
              <a:t>nivel de calidad de la salud </a:t>
            </a:r>
            <a:r>
              <a:rPr lang="es-ES" sz="2000" dirty="0" smtClean="0">
                <a:solidFill>
                  <a:srgbClr val="00B050"/>
                </a:solidFill>
                <a:latin typeface="Times New Roman" panose="02020603050405020304" pitchFamily="18" charset="0"/>
                <a:cs typeface="Times New Roman" panose="02020603050405020304" pitchFamily="18" charset="0"/>
              </a:rPr>
              <a:t>en </a:t>
            </a:r>
            <a:r>
              <a:rPr lang="es-ES" sz="2000" dirty="0">
                <a:solidFill>
                  <a:srgbClr val="00B050"/>
                </a:solidFill>
                <a:latin typeface="Times New Roman" panose="02020603050405020304" pitchFamily="18" charset="0"/>
                <a:cs typeface="Times New Roman" panose="02020603050405020304" pitchFamily="18" charset="0"/>
              </a:rPr>
              <a:t>cada mes, dependiendo de la eficacia del tratamiento y sobre las complicaciones, que van desde 0 a favor de la muerte a la 1 de la línea de base de 1 mes de responder para el tratamiento del cáncer avanzado de cuello uterino. Los pacientes </a:t>
            </a:r>
            <a:r>
              <a:rPr lang="es-ES" sz="2000" dirty="0" smtClean="0">
                <a:solidFill>
                  <a:srgbClr val="00B050"/>
                </a:solidFill>
                <a:latin typeface="Times New Roman" panose="02020603050405020304" pitchFamily="18" charset="0"/>
                <a:cs typeface="Times New Roman" panose="02020603050405020304" pitchFamily="18" charset="0"/>
              </a:rPr>
              <a:t>sobrevivieron </a:t>
            </a:r>
            <a:r>
              <a:rPr lang="es-ES" sz="2000" dirty="0">
                <a:solidFill>
                  <a:srgbClr val="00B050"/>
                </a:solidFill>
                <a:latin typeface="Times New Roman" panose="02020603050405020304" pitchFamily="18" charset="0"/>
                <a:cs typeface="Times New Roman" panose="02020603050405020304" pitchFamily="18" charset="0"/>
              </a:rPr>
              <a:t>11,2 meses de vida ajustados por calidad (</a:t>
            </a:r>
            <a:r>
              <a:rPr lang="es-ES" sz="2000" dirty="0" err="1">
                <a:solidFill>
                  <a:srgbClr val="00B050"/>
                </a:solidFill>
                <a:latin typeface="Times New Roman" panose="02020603050405020304" pitchFamily="18" charset="0"/>
                <a:cs typeface="Times New Roman" panose="02020603050405020304" pitchFamily="18" charset="0"/>
              </a:rPr>
              <a:t>QALmonths</a:t>
            </a:r>
            <a:r>
              <a:rPr lang="es-ES" sz="2000" baseline="30000" dirty="0" err="1">
                <a:solidFill>
                  <a:srgbClr val="00B050"/>
                </a:solidFill>
                <a:latin typeface="Times New Roman" panose="02020603050405020304" pitchFamily="18" charset="0"/>
                <a:cs typeface="Times New Roman" panose="02020603050405020304" pitchFamily="18" charset="0"/>
              </a:rPr>
              <a:t>cc</a:t>
            </a:r>
            <a:r>
              <a:rPr lang="es-ES" sz="2000" dirty="0">
                <a:solidFill>
                  <a:srgbClr val="00B050"/>
                </a:solidFill>
                <a:latin typeface="Times New Roman" panose="02020603050405020304" pitchFamily="18" charset="0"/>
                <a:cs typeface="Times New Roman" panose="02020603050405020304" pitchFamily="18" charset="0"/>
              </a:rPr>
              <a:t>) con la quimioterapia sola frente a 13,9 </a:t>
            </a:r>
            <a:r>
              <a:rPr lang="es-ES" sz="2000" dirty="0" err="1">
                <a:solidFill>
                  <a:srgbClr val="00B050"/>
                </a:solidFill>
                <a:latin typeface="Times New Roman" panose="02020603050405020304" pitchFamily="18" charset="0"/>
                <a:cs typeface="Times New Roman" panose="02020603050405020304" pitchFamily="18" charset="0"/>
              </a:rPr>
              <a:t>QALmonths</a:t>
            </a:r>
            <a:r>
              <a:rPr lang="es-ES" sz="2000" baseline="30000" dirty="0" err="1">
                <a:solidFill>
                  <a:srgbClr val="00B050"/>
                </a:solidFill>
                <a:latin typeface="Times New Roman" panose="02020603050405020304" pitchFamily="18" charset="0"/>
                <a:cs typeface="Times New Roman" panose="02020603050405020304" pitchFamily="18" charset="0"/>
              </a:rPr>
              <a:t>cc</a:t>
            </a:r>
            <a:r>
              <a:rPr lang="es-ES" sz="2000" dirty="0">
                <a:solidFill>
                  <a:srgbClr val="00B050"/>
                </a:solidFill>
                <a:latin typeface="Times New Roman" panose="02020603050405020304" pitchFamily="18" charset="0"/>
                <a:cs typeface="Times New Roman" panose="02020603050405020304" pitchFamily="18" charset="0"/>
              </a:rPr>
              <a:t> con quimioterapia más </a:t>
            </a:r>
            <a:r>
              <a:rPr lang="es-ES" sz="2000" dirty="0" err="1">
                <a:solidFill>
                  <a:srgbClr val="00B050"/>
                </a:solidFill>
                <a:latin typeface="Times New Roman" panose="02020603050405020304" pitchFamily="18" charset="0"/>
                <a:cs typeface="Times New Roman" panose="02020603050405020304" pitchFamily="18" charset="0"/>
              </a:rPr>
              <a:t>bevacizumab</a:t>
            </a:r>
            <a:r>
              <a:rPr lang="es-ES" sz="2000" dirty="0">
                <a:solidFill>
                  <a:srgbClr val="00B050"/>
                </a:solidFill>
                <a:latin typeface="Times New Roman" panose="02020603050405020304" pitchFamily="18" charset="0"/>
                <a:cs typeface="Times New Roman" panose="02020603050405020304" pitchFamily="18" charset="0"/>
              </a:rPr>
              <a:t>. La relación ICER aumentó a $ </a:t>
            </a:r>
            <a:r>
              <a:rPr lang="es-ES" sz="2000" dirty="0" smtClean="0">
                <a:solidFill>
                  <a:srgbClr val="00B050"/>
                </a:solidFill>
                <a:latin typeface="Times New Roman" panose="02020603050405020304" pitchFamily="18" charset="0"/>
                <a:cs typeface="Times New Roman" panose="02020603050405020304" pitchFamily="18" charset="0"/>
              </a:rPr>
              <a:t>27.096/</a:t>
            </a:r>
            <a:r>
              <a:rPr lang="es-ES" sz="2000" dirty="0" err="1" smtClean="0">
                <a:solidFill>
                  <a:srgbClr val="00B050"/>
                </a:solidFill>
                <a:latin typeface="Times New Roman" panose="02020603050405020304" pitchFamily="18" charset="0"/>
                <a:cs typeface="Times New Roman" panose="02020603050405020304" pitchFamily="18" charset="0"/>
              </a:rPr>
              <a:t>QALmonth</a:t>
            </a:r>
            <a:r>
              <a:rPr lang="es-ES" sz="2000" baseline="30000" dirty="0" err="1" smtClean="0">
                <a:solidFill>
                  <a:srgbClr val="00B050"/>
                </a:solidFill>
                <a:latin typeface="Times New Roman" panose="02020603050405020304" pitchFamily="18" charset="0"/>
                <a:cs typeface="Times New Roman" panose="02020603050405020304" pitchFamily="18" charset="0"/>
              </a:rPr>
              <a:t>cc</a:t>
            </a:r>
            <a:r>
              <a:rPr lang="es-ES" sz="2000" dirty="0" smtClean="0">
                <a:solidFill>
                  <a:srgbClr val="00B050"/>
                </a:solidFill>
                <a:latin typeface="Times New Roman" panose="02020603050405020304" pitchFamily="18" charset="0"/>
                <a:cs typeface="Times New Roman" panose="02020603050405020304" pitchFamily="18" charset="0"/>
              </a:rPr>
              <a:t> </a:t>
            </a:r>
            <a:r>
              <a:rPr lang="es-ES" sz="2000" dirty="0">
                <a:solidFill>
                  <a:srgbClr val="00B050"/>
                </a:solidFill>
                <a:latin typeface="Times New Roman" panose="02020603050405020304" pitchFamily="18" charset="0"/>
                <a:cs typeface="Times New Roman" panose="02020603050405020304" pitchFamily="18" charset="0"/>
              </a:rPr>
              <a:t>debido a la diferencia más pequeña en </a:t>
            </a:r>
            <a:r>
              <a:rPr lang="es-ES" sz="2000" dirty="0" err="1">
                <a:solidFill>
                  <a:srgbClr val="00B050"/>
                </a:solidFill>
                <a:latin typeface="Times New Roman" panose="02020603050405020304" pitchFamily="18" charset="0"/>
                <a:cs typeface="Times New Roman" panose="02020603050405020304" pitchFamily="18" charset="0"/>
              </a:rPr>
              <a:t>QALmonthscc</a:t>
            </a:r>
            <a:r>
              <a:rPr lang="es-ES" sz="2000" dirty="0" smtClean="0">
                <a:solidFill>
                  <a:srgbClr val="00B050"/>
                </a:solidFill>
                <a:latin typeface="Times New Roman" panose="02020603050405020304" pitchFamily="18" charset="0"/>
                <a:cs typeface="Times New Roman" panose="02020603050405020304" pitchFamily="18" charset="0"/>
              </a:rPr>
              <a:t>.</a:t>
            </a:r>
            <a:r>
              <a:rPr lang="es-ES" sz="1800" dirty="0" smtClean="0">
                <a:solidFill>
                  <a:srgbClr val="00B050"/>
                </a:solidFill>
                <a:latin typeface="Times New Roman" panose="02020603050405020304" pitchFamily="18" charset="0"/>
                <a:cs typeface="Times New Roman" panose="02020603050405020304" pitchFamily="18" charset="0"/>
              </a:rPr>
              <a:t> </a:t>
            </a:r>
            <a:r>
              <a:rPr lang="es-ES" sz="2000" dirty="0" smtClean="0">
                <a:solidFill>
                  <a:srgbClr val="00B050"/>
                </a:solidFill>
                <a:latin typeface="Times New Roman" panose="02020603050405020304" pitchFamily="18" charset="0"/>
                <a:cs typeface="Times New Roman" panose="02020603050405020304" pitchFamily="18" charset="0"/>
              </a:rPr>
              <a:t>Las </a:t>
            </a:r>
            <a:r>
              <a:rPr lang="es-ES" sz="2000" dirty="0">
                <a:solidFill>
                  <a:srgbClr val="00B050"/>
                </a:solidFill>
                <a:latin typeface="Times New Roman" panose="02020603050405020304" pitchFamily="18" charset="0"/>
                <a:cs typeface="Times New Roman" panose="02020603050405020304" pitchFamily="18" charset="0"/>
              </a:rPr>
              <a:t>posibles futuras reducciones de costos en el </a:t>
            </a:r>
            <a:r>
              <a:rPr lang="es-ES" sz="2000" dirty="0" err="1">
                <a:solidFill>
                  <a:srgbClr val="00B050"/>
                </a:solidFill>
                <a:latin typeface="Times New Roman" panose="02020603050405020304" pitchFamily="18" charset="0"/>
                <a:cs typeface="Times New Roman" panose="02020603050405020304" pitchFamily="18" charset="0"/>
              </a:rPr>
              <a:t>bevacizumab</a:t>
            </a:r>
            <a:r>
              <a:rPr lang="es-ES" sz="2000" dirty="0">
                <a:solidFill>
                  <a:srgbClr val="00B050"/>
                </a:solidFill>
                <a:latin typeface="Times New Roman" panose="02020603050405020304" pitchFamily="18" charset="0"/>
                <a:cs typeface="Times New Roman" panose="02020603050405020304" pitchFamily="18" charset="0"/>
              </a:rPr>
              <a:t> o biosimilares se traduciría en una disminución dramática en el coste añadido de obtener más meses de </a:t>
            </a:r>
            <a:r>
              <a:rPr lang="es-ES" sz="2000" dirty="0" smtClean="0">
                <a:solidFill>
                  <a:srgbClr val="00B050"/>
                </a:solidFill>
                <a:latin typeface="Times New Roman" panose="02020603050405020304" pitchFamily="18" charset="0"/>
                <a:cs typeface="Times New Roman" panose="02020603050405020304" pitchFamily="18" charset="0"/>
              </a:rPr>
              <a:t>vida.</a:t>
            </a:r>
            <a:r>
              <a:rPr lang="en-US" sz="2000" dirty="0" smtClean="0">
                <a:solidFill>
                  <a:srgbClr val="00B050"/>
                </a:solidFill>
                <a:effectLst/>
                <a:latin typeface="Times New Roman" panose="02020603050405020304" pitchFamily="18" charset="0"/>
                <a:cs typeface="Times New Roman" panose="02020603050405020304" pitchFamily="18" charset="0"/>
              </a:rPr>
              <a:t/>
            </a:r>
            <a:br>
              <a:rPr lang="en-US" sz="2000" dirty="0" smtClean="0">
                <a:solidFill>
                  <a:srgbClr val="00B050"/>
                </a:solidFill>
                <a:effectLst/>
                <a:latin typeface="Times New Roman" panose="02020603050405020304" pitchFamily="18" charset="0"/>
                <a:cs typeface="Times New Roman" panose="02020603050405020304" pitchFamily="18" charset="0"/>
              </a:rPr>
            </a:br>
            <a:endParaRPr lang="en-US" sz="2000" dirty="0">
              <a:solidFill>
                <a:srgbClr val="00B050"/>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a:xfrm>
            <a:off x="8534400" y="6324600"/>
            <a:ext cx="548640" cy="396240"/>
          </a:xfrm>
        </p:spPr>
        <p:txBody>
          <a:bodyPr/>
          <a:lstStyle/>
          <a:p>
            <a:fld id="{E7BEA842-233F-4523-B309-611AAF94D652}"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543342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7BEA842-233F-4523-B309-611AAF94D652}" type="slidenum">
              <a:rPr lang="en-US" smtClean="0"/>
              <a:t>30</a:t>
            </a:fld>
            <a:endParaRPr lang="en-US"/>
          </a:p>
        </p:txBody>
      </p:sp>
      <p:pic>
        <p:nvPicPr>
          <p:cNvPr id="9" name="Picture 8" descr="C:\Users\Primary\treeage\workspace\Other Projects\cervical cancer\111.gif"/>
          <p:cNvPicPr/>
          <p:nvPr/>
        </p:nvPicPr>
        <p:blipFill>
          <a:blip r:embed="rId3">
            <a:extLst>
              <a:ext uri="{28A0092B-C50C-407E-A947-70E740481C1C}">
                <a14:useLocalDpi xmlns:a14="http://schemas.microsoft.com/office/drawing/2010/main" val="0"/>
              </a:ext>
            </a:extLst>
          </a:blip>
          <a:srcRect/>
          <a:stretch>
            <a:fillRect/>
          </a:stretch>
        </p:blipFill>
        <p:spPr bwMode="auto">
          <a:xfrm>
            <a:off x="1281545" y="918418"/>
            <a:ext cx="6096000" cy="5410200"/>
          </a:xfrm>
          <a:prstGeom prst="rect">
            <a:avLst/>
          </a:prstGeom>
          <a:noFill/>
          <a:ln>
            <a:noFill/>
          </a:ln>
        </p:spPr>
      </p:pic>
      <p:sp>
        <p:nvSpPr>
          <p:cNvPr id="4" name="Oval 3"/>
          <p:cNvSpPr/>
          <p:nvPr/>
        </p:nvSpPr>
        <p:spPr>
          <a:xfrm>
            <a:off x="4700457" y="1219200"/>
            <a:ext cx="533400" cy="2286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Oval 7"/>
          <p:cNvSpPr/>
          <p:nvPr/>
        </p:nvSpPr>
        <p:spPr>
          <a:xfrm>
            <a:off x="4700457" y="3962400"/>
            <a:ext cx="533400" cy="2286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Oval 9"/>
          <p:cNvSpPr/>
          <p:nvPr/>
        </p:nvSpPr>
        <p:spPr>
          <a:xfrm>
            <a:off x="4692837" y="5562600"/>
            <a:ext cx="533400" cy="2286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Oval 10"/>
          <p:cNvSpPr/>
          <p:nvPr/>
        </p:nvSpPr>
        <p:spPr>
          <a:xfrm>
            <a:off x="4700457" y="2362200"/>
            <a:ext cx="533400" cy="2286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Oval 11"/>
          <p:cNvSpPr/>
          <p:nvPr/>
        </p:nvSpPr>
        <p:spPr>
          <a:xfrm>
            <a:off x="4700457" y="2971800"/>
            <a:ext cx="533400" cy="2286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TextBox 12"/>
          <p:cNvSpPr txBox="1"/>
          <p:nvPr/>
        </p:nvSpPr>
        <p:spPr>
          <a:xfrm>
            <a:off x="297022" y="6433066"/>
            <a:ext cx="4936835" cy="369332"/>
          </a:xfrm>
          <a:prstGeom prst="rect">
            <a:avLst/>
          </a:prstGeom>
          <a:noFill/>
        </p:spPr>
        <p:txBody>
          <a:bodyPr wrap="square" rtlCol="0">
            <a:spAutoFit/>
          </a:bodyPr>
          <a:lstStyle/>
          <a:p>
            <a:r>
              <a:rPr lang="en-US" dirty="0" smtClean="0"/>
              <a:t>Treeage.com software</a:t>
            </a:r>
            <a:endParaRPr lang="en-US" dirty="0"/>
          </a:p>
        </p:txBody>
      </p:sp>
      <p:sp>
        <p:nvSpPr>
          <p:cNvPr id="5" name="TextBox 4"/>
          <p:cNvSpPr txBox="1"/>
          <p:nvPr/>
        </p:nvSpPr>
        <p:spPr>
          <a:xfrm>
            <a:off x="214745" y="152400"/>
            <a:ext cx="8763000" cy="830997"/>
          </a:xfrm>
          <a:prstGeom prst="rect">
            <a:avLst/>
          </a:prstGeom>
          <a:noFill/>
        </p:spPr>
        <p:txBody>
          <a:bodyPr wrap="square" numCol="2" rtlCol="0">
            <a:spAutoFit/>
          </a:bodyPr>
          <a:lstStyle/>
          <a:p>
            <a:r>
              <a:rPr lang="en-US" sz="2400" dirty="0" smtClean="0">
                <a:latin typeface="Times New Roman" panose="02020603050405020304" pitchFamily="18" charset="0"/>
                <a:cs typeface="Times New Roman" panose="02020603050405020304" pitchFamily="18" charset="0"/>
              </a:rPr>
              <a:t>What if the probabilities differ</a:t>
            </a:r>
          </a:p>
          <a:p>
            <a:r>
              <a:rPr lang="en-US" sz="2400" dirty="0" smtClean="0">
                <a:latin typeface="Times New Roman" panose="02020603050405020304" pitchFamily="18" charset="0"/>
                <a:cs typeface="Times New Roman" panose="02020603050405020304" pitchFamily="18" charset="0"/>
              </a:rPr>
              <a:t> from the   base case?</a:t>
            </a:r>
            <a:r>
              <a:rPr lang="es-ES" sz="2400" dirty="0">
                <a:latin typeface="Times New Roman" panose="02020603050405020304" pitchFamily="18" charset="0"/>
                <a:cs typeface="Times New Roman" panose="02020603050405020304" pitchFamily="18" charset="0"/>
              </a:rPr>
              <a:t> </a:t>
            </a:r>
            <a:endParaRPr lang="es-ES" sz="2400" dirty="0" smtClean="0">
              <a:latin typeface="Times New Roman" panose="02020603050405020304" pitchFamily="18" charset="0"/>
              <a:cs typeface="Times New Roman" panose="02020603050405020304" pitchFamily="18" charset="0"/>
            </a:endParaRPr>
          </a:p>
          <a:p>
            <a:r>
              <a:rPr lang="es-ES" sz="2400" dirty="0" smtClean="0">
                <a:solidFill>
                  <a:srgbClr val="00B050"/>
                </a:solidFill>
                <a:latin typeface="Times New Roman" panose="02020603050405020304" pitchFamily="18" charset="0"/>
                <a:cs typeface="Times New Roman" panose="02020603050405020304" pitchFamily="18" charset="0"/>
              </a:rPr>
              <a:t>¿</a:t>
            </a:r>
            <a:r>
              <a:rPr lang="es-ES" sz="2400" dirty="0">
                <a:solidFill>
                  <a:srgbClr val="00B050"/>
                </a:solidFill>
                <a:latin typeface="Times New Roman" panose="02020603050405020304" pitchFamily="18" charset="0"/>
                <a:cs typeface="Times New Roman" panose="02020603050405020304" pitchFamily="18" charset="0"/>
              </a:rPr>
              <a:t>Qué pasa si las </a:t>
            </a:r>
            <a:r>
              <a:rPr lang="es-ES" sz="2400" dirty="0" smtClean="0">
                <a:solidFill>
                  <a:srgbClr val="00B050"/>
                </a:solidFill>
                <a:latin typeface="Times New Roman" panose="02020603050405020304" pitchFamily="18" charset="0"/>
                <a:cs typeface="Times New Roman" panose="02020603050405020304" pitchFamily="18" charset="0"/>
              </a:rPr>
              <a:t>probabilidades </a:t>
            </a:r>
          </a:p>
          <a:p>
            <a:r>
              <a:rPr lang="es-ES" sz="2400" dirty="0" smtClean="0">
                <a:solidFill>
                  <a:srgbClr val="00B050"/>
                </a:solidFill>
                <a:latin typeface="Times New Roman" panose="02020603050405020304" pitchFamily="18" charset="0"/>
                <a:cs typeface="Times New Roman" panose="02020603050405020304" pitchFamily="18" charset="0"/>
              </a:rPr>
              <a:t>difieren </a:t>
            </a:r>
            <a:r>
              <a:rPr lang="es-ES" sz="2400" dirty="0">
                <a:solidFill>
                  <a:srgbClr val="00B050"/>
                </a:solidFill>
                <a:latin typeface="Times New Roman" panose="02020603050405020304" pitchFamily="18" charset="0"/>
                <a:cs typeface="Times New Roman" panose="02020603050405020304" pitchFamily="18" charset="0"/>
              </a:rPr>
              <a:t>del caso base?</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951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Analysis</a:t>
            </a:r>
            <a:endParaRPr lang="en-US" dirty="0"/>
          </a:p>
        </p:txBody>
      </p:sp>
      <p:sp>
        <p:nvSpPr>
          <p:cNvPr id="4" name="Slide Number Placeholder 3"/>
          <p:cNvSpPr>
            <a:spLocks noGrp="1"/>
          </p:cNvSpPr>
          <p:nvPr>
            <p:ph type="sldNum" sz="quarter" idx="12"/>
          </p:nvPr>
        </p:nvSpPr>
        <p:spPr/>
        <p:txBody>
          <a:bodyPr/>
          <a:lstStyle/>
          <a:p>
            <a:fld id="{E7BEA842-233F-4523-B309-611AAF94D652}" type="slidenum">
              <a:rPr lang="en-US" smtClean="0"/>
              <a:t>31</a:t>
            </a:fld>
            <a:endParaRPr lang="en-US"/>
          </a:p>
        </p:txBody>
      </p:sp>
      <p:sp>
        <p:nvSpPr>
          <p:cNvPr id="5" name="TextBox 4"/>
          <p:cNvSpPr txBox="1"/>
          <p:nvPr/>
        </p:nvSpPr>
        <p:spPr>
          <a:xfrm>
            <a:off x="1447800" y="1256684"/>
            <a:ext cx="2971800" cy="400110"/>
          </a:xfrm>
          <a:prstGeom prst="rect">
            <a:avLst/>
          </a:prstGeom>
          <a:noFill/>
        </p:spPr>
        <p:txBody>
          <a:bodyPr wrap="square" rtlCol="0">
            <a:spAutoFit/>
          </a:bodyPr>
          <a:lstStyle/>
          <a:p>
            <a:r>
              <a:rPr lang="en-US" sz="2000" b="1" dirty="0" smtClean="0"/>
              <a:t>Tornado Analysis (cost)</a:t>
            </a:r>
            <a:endParaRPr lang="en-US" sz="2000" b="1" dirty="0"/>
          </a:p>
        </p:txBody>
      </p:sp>
      <p:sp>
        <p:nvSpPr>
          <p:cNvPr id="11" name="TextBox 10"/>
          <p:cNvSpPr txBox="1"/>
          <p:nvPr/>
        </p:nvSpPr>
        <p:spPr>
          <a:xfrm>
            <a:off x="4109261" y="3837893"/>
            <a:ext cx="2971800" cy="400110"/>
          </a:xfrm>
          <a:prstGeom prst="rect">
            <a:avLst/>
          </a:prstGeom>
          <a:noFill/>
        </p:spPr>
        <p:txBody>
          <a:bodyPr wrap="square" rtlCol="0">
            <a:spAutoFit/>
          </a:bodyPr>
          <a:lstStyle/>
          <a:p>
            <a:r>
              <a:rPr lang="en-US" sz="2000" b="1" dirty="0" smtClean="0"/>
              <a:t>Tornado Analysis (ICER)</a:t>
            </a:r>
            <a:endParaRPr lang="en-US" sz="2000" b="1" dirty="0"/>
          </a:p>
        </p:txBody>
      </p:sp>
      <p:pic>
        <p:nvPicPr>
          <p:cNvPr id="1025" name="Picture 1" descr="C:\Users\Primary\AppData\Roaming\Tencent\Users\285891716\QQ\WinTemp\RichOle\3%HBF_Q[__WZ)QIG_W)6QZ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5" y="1630100"/>
            <a:ext cx="5139684" cy="22675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imary\AppData\Roaming\Tencent\Users\285891716\QQ\WinTemp\RichOle\BNI]]LWHV7V19LVKNGJ7WN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199" y="4206128"/>
            <a:ext cx="5410201" cy="23470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7022" y="6433066"/>
            <a:ext cx="4936835" cy="369332"/>
          </a:xfrm>
          <a:prstGeom prst="rect">
            <a:avLst/>
          </a:prstGeom>
          <a:noFill/>
        </p:spPr>
        <p:txBody>
          <a:bodyPr wrap="square" rtlCol="0">
            <a:spAutoFit/>
          </a:bodyPr>
          <a:lstStyle/>
          <a:p>
            <a:r>
              <a:rPr lang="en-US" dirty="0" smtClean="0"/>
              <a:t>Treeage.com software</a:t>
            </a:r>
            <a:endParaRPr lang="en-US" dirty="0"/>
          </a:p>
        </p:txBody>
      </p:sp>
    </p:spTree>
    <p:extLst>
      <p:ext uri="{BB962C8B-B14F-4D97-AF65-F5344CB8AC3E}">
        <p14:creationId xmlns:p14="http://schemas.microsoft.com/office/powerpoint/2010/main" val="3306113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dirty="0" smtClean="0"/>
              <a:t>Software alternatives</a:t>
            </a:r>
            <a:endParaRPr lang="en-US" dirty="0"/>
          </a:p>
        </p:txBody>
      </p:sp>
      <p:sp>
        <p:nvSpPr>
          <p:cNvPr id="3" name="Content Placeholder 2"/>
          <p:cNvSpPr>
            <a:spLocks noGrp="1"/>
          </p:cNvSpPr>
          <p:nvPr>
            <p:ph idx="1"/>
          </p:nvPr>
        </p:nvSpPr>
        <p:spPr>
          <a:xfrm>
            <a:off x="76200" y="4069081"/>
            <a:ext cx="4038600" cy="2484120"/>
          </a:xfrm>
        </p:spPr>
        <p:txBody>
          <a:bodyPr>
            <a:normAutofit/>
          </a:bodyPr>
          <a:lstStyle/>
          <a:p>
            <a:pPr marL="0" indent="0">
              <a:buNone/>
            </a:pPr>
            <a:endParaRPr lang="en-US" sz="2400" dirty="0"/>
          </a:p>
          <a:p>
            <a:pPr marL="0" indent="0">
              <a:buNone/>
            </a:pPr>
            <a:r>
              <a:rPr lang="en-US" sz="2400" dirty="0" smtClean="0"/>
              <a:t> </a:t>
            </a:r>
            <a:endParaRPr lang="en-US" sz="2400" dirty="0"/>
          </a:p>
        </p:txBody>
      </p:sp>
      <p:sp>
        <p:nvSpPr>
          <p:cNvPr id="4" name="灯片编号占位符 3"/>
          <p:cNvSpPr>
            <a:spLocks noGrp="1"/>
          </p:cNvSpPr>
          <p:nvPr>
            <p:ph type="sldNum" sz="quarter" idx="12"/>
          </p:nvPr>
        </p:nvSpPr>
        <p:spPr/>
        <p:txBody>
          <a:bodyPr/>
          <a:lstStyle/>
          <a:p>
            <a:fld id="{E7BEA842-233F-4523-B309-611AAF94D652}" type="slidenum">
              <a:rPr lang="en-US" smtClean="0"/>
              <a:t>32</a:t>
            </a:fld>
            <a:endParaRPr lang="en-US"/>
          </a:p>
        </p:txBody>
      </p:sp>
      <p:sp>
        <p:nvSpPr>
          <p:cNvPr id="5" name="TextBox 4"/>
          <p:cNvSpPr txBox="1"/>
          <p:nvPr/>
        </p:nvSpPr>
        <p:spPr>
          <a:xfrm>
            <a:off x="266065" y="4876800"/>
            <a:ext cx="4267200" cy="1477328"/>
          </a:xfrm>
          <a:prstGeom prst="rect">
            <a:avLst/>
          </a:prstGeom>
          <a:noFill/>
        </p:spPr>
        <p:txBody>
          <a:bodyPr wrap="square" rtlCol="0">
            <a:spAutoFit/>
          </a:bodyPr>
          <a:lstStyle/>
          <a:p>
            <a:pPr algn="ctr"/>
            <a:r>
              <a:rPr lang="en-US" dirty="0" smtClean="0"/>
              <a:t>$</a:t>
            </a:r>
            <a:r>
              <a:rPr lang="en-US" dirty="0"/>
              <a:t>395 US annual license for </a:t>
            </a:r>
            <a:r>
              <a:rPr lang="en-US" dirty="0" smtClean="0"/>
              <a:t>academics </a:t>
            </a:r>
            <a:endParaRPr lang="en-US" dirty="0"/>
          </a:p>
          <a:p>
            <a:pPr algn="ctr"/>
            <a:r>
              <a:rPr lang="en-US" dirty="0" smtClean="0"/>
              <a:t>  $</a:t>
            </a:r>
            <a:r>
              <a:rPr lang="en-US" dirty="0"/>
              <a:t>45 US student course </a:t>
            </a:r>
            <a:r>
              <a:rPr lang="en-US" dirty="0" smtClean="0"/>
              <a:t>license</a:t>
            </a:r>
            <a:endParaRPr lang="en-US" dirty="0"/>
          </a:p>
          <a:p>
            <a:pPr algn="ctr"/>
            <a:r>
              <a:rPr lang="en-US" dirty="0"/>
              <a:t>Menu driven, extensive online manual, </a:t>
            </a:r>
          </a:p>
          <a:p>
            <a:pPr algn="ctr"/>
            <a:r>
              <a:rPr lang="en-US" dirty="0"/>
              <a:t>used professionally in research and firms</a:t>
            </a:r>
          </a:p>
          <a:p>
            <a:pPr algn="ctr"/>
            <a:r>
              <a:rPr lang="en-US" dirty="0" smtClean="0">
                <a:hlinkClick r:id="rId2"/>
              </a:rPr>
              <a:t>www.Treeage.com</a:t>
            </a:r>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357370" y="1489025"/>
            <a:ext cx="4786630" cy="3154680"/>
          </a:xfrm>
          <a:prstGeom prst="rect">
            <a:avLst/>
          </a:prstGeom>
          <a:noFill/>
          <a:ln>
            <a:solidFill>
              <a:schemeClr val="tx1"/>
            </a:solidFill>
          </a:ln>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481405"/>
            <a:ext cx="4608141"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40885" y="4800600"/>
            <a:ext cx="4419600" cy="1754326"/>
          </a:xfrm>
          <a:prstGeom prst="rect">
            <a:avLst/>
          </a:prstGeom>
          <a:noFill/>
        </p:spPr>
        <p:txBody>
          <a:bodyPr wrap="square" rtlCol="0">
            <a:spAutoFit/>
          </a:bodyPr>
          <a:lstStyle/>
          <a:p>
            <a:pPr algn="ctr"/>
            <a:r>
              <a:rPr lang="es-ES" dirty="0" smtClean="0">
                <a:solidFill>
                  <a:srgbClr val="00B050"/>
                </a:solidFill>
              </a:rPr>
              <a:t>$ </a:t>
            </a:r>
            <a:r>
              <a:rPr lang="es-ES" dirty="0">
                <a:solidFill>
                  <a:srgbClr val="00B050"/>
                </a:solidFill>
              </a:rPr>
              <a:t>395 Estados </a:t>
            </a:r>
            <a:r>
              <a:rPr lang="es-ES" dirty="0" smtClean="0">
                <a:solidFill>
                  <a:srgbClr val="00B050"/>
                </a:solidFill>
              </a:rPr>
              <a:t>Unidos- </a:t>
            </a:r>
          </a:p>
          <a:p>
            <a:pPr algn="ctr"/>
            <a:r>
              <a:rPr lang="es-ES" dirty="0" smtClean="0">
                <a:solidFill>
                  <a:srgbClr val="00B050"/>
                </a:solidFill>
              </a:rPr>
              <a:t>licencia </a:t>
            </a:r>
            <a:r>
              <a:rPr lang="es-ES" dirty="0">
                <a:solidFill>
                  <a:srgbClr val="00B050"/>
                </a:solidFill>
              </a:rPr>
              <a:t>anual </a:t>
            </a:r>
            <a:r>
              <a:rPr lang="es-ES" dirty="0" smtClean="0">
                <a:solidFill>
                  <a:srgbClr val="00B050"/>
                </a:solidFill>
              </a:rPr>
              <a:t>para </a:t>
            </a:r>
            <a:r>
              <a:rPr lang="es-ES" dirty="0">
                <a:solidFill>
                  <a:srgbClr val="00B050"/>
                </a:solidFill>
              </a:rPr>
              <a:t>los </a:t>
            </a:r>
            <a:r>
              <a:rPr lang="es-ES" dirty="0" smtClean="0">
                <a:solidFill>
                  <a:srgbClr val="00B050"/>
                </a:solidFill>
              </a:rPr>
              <a:t>académicos</a:t>
            </a:r>
            <a:r>
              <a:rPr lang="es-ES" dirty="0">
                <a:solidFill>
                  <a:srgbClr val="00B050"/>
                </a:solidFill>
              </a:rPr>
              <a:t/>
            </a:r>
            <a:br>
              <a:rPr lang="es-ES" dirty="0">
                <a:solidFill>
                  <a:srgbClr val="00B050"/>
                </a:solidFill>
              </a:rPr>
            </a:br>
            <a:r>
              <a:rPr lang="es-ES" dirty="0">
                <a:solidFill>
                  <a:srgbClr val="00B050"/>
                </a:solidFill>
              </a:rPr>
              <a:t>$ 45 </a:t>
            </a:r>
            <a:r>
              <a:rPr lang="es-ES" dirty="0" smtClean="0">
                <a:solidFill>
                  <a:srgbClr val="00B050"/>
                </a:solidFill>
              </a:rPr>
              <a:t>Estados Unidos- licencia estudiante</a:t>
            </a:r>
            <a:r>
              <a:rPr lang="es-ES" dirty="0">
                <a:solidFill>
                  <a:srgbClr val="00B050"/>
                </a:solidFill>
              </a:rPr>
              <a:t/>
            </a:r>
            <a:br>
              <a:rPr lang="es-ES" dirty="0">
                <a:solidFill>
                  <a:srgbClr val="00B050"/>
                </a:solidFill>
              </a:rPr>
            </a:br>
            <a:r>
              <a:rPr lang="es-ES" dirty="0">
                <a:solidFill>
                  <a:srgbClr val="00B050"/>
                </a:solidFill>
              </a:rPr>
              <a:t>Menús, extenso manual en línea,</a:t>
            </a:r>
            <a:br>
              <a:rPr lang="es-ES" dirty="0">
                <a:solidFill>
                  <a:srgbClr val="00B050"/>
                </a:solidFill>
              </a:rPr>
            </a:br>
            <a:r>
              <a:rPr lang="es-ES" dirty="0">
                <a:solidFill>
                  <a:srgbClr val="00B050"/>
                </a:solidFill>
              </a:rPr>
              <a:t>utilizado profesionalmente en la investigación y las </a:t>
            </a:r>
            <a:r>
              <a:rPr lang="es-ES" dirty="0" smtClean="0">
                <a:solidFill>
                  <a:srgbClr val="00B050"/>
                </a:solidFill>
              </a:rPr>
              <a:t>empresas</a:t>
            </a:r>
            <a:endParaRPr lang="en-US" dirty="0">
              <a:solidFill>
                <a:srgbClr val="00B050"/>
              </a:solidFill>
            </a:endParaRPr>
          </a:p>
        </p:txBody>
      </p:sp>
      <p:sp>
        <p:nvSpPr>
          <p:cNvPr id="7" name="TextBox 6"/>
          <p:cNvSpPr txBox="1"/>
          <p:nvPr/>
        </p:nvSpPr>
        <p:spPr>
          <a:xfrm>
            <a:off x="2358075" y="914400"/>
            <a:ext cx="4387996" cy="461665"/>
          </a:xfrm>
          <a:prstGeom prst="rect">
            <a:avLst/>
          </a:prstGeom>
          <a:noFill/>
        </p:spPr>
        <p:txBody>
          <a:bodyPr wrap="none" rtlCol="0">
            <a:spAutoFit/>
          </a:bodyPr>
          <a:lstStyle/>
          <a:p>
            <a:r>
              <a:rPr lang="en-US" sz="2400" b="1" dirty="0" err="1"/>
              <a:t>Treeage</a:t>
            </a:r>
            <a:r>
              <a:rPr lang="en-US" sz="2400" b="1" dirty="0"/>
              <a:t> Pro HealthCare software</a:t>
            </a:r>
          </a:p>
        </p:txBody>
      </p:sp>
    </p:spTree>
    <p:extLst>
      <p:ext uri="{BB962C8B-B14F-4D97-AF65-F5344CB8AC3E}">
        <p14:creationId xmlns:p14="http://schemas.microsoft.com/office/powerpoint/2010/main" val="532483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dirty="0" smtClean="0"/>
              <a:t>Software alternatives</a:t>
            </a:r>
            <a:endParaRPr lang="en-US" dirty="0"/>
          </a:p>
        </p:txBody>
      </p:sp>
      <p:sp>
        <p:nvSpPr>
          <p:cNvPr id="3" name="Content Placeholder 2"/>
          <p:cNvSpPr>
            <a:spLocks noGrp="1"/>
          </p:cNvSpPr>
          <p:nvPr>
            <p:ph idx="1"/>
          </p:nvPr>
        </p:nvSpPr>
        <p:spPr>
          <a:xfrm>
            <a:off x="355598" y="1293001"/>
            <a:ext cx="8382000" cy="4525963"/>
          </a:xfrm>
        </p:spPr>
        <p:txBody>
          <a:bodyPr>
            <a:normAutofit lnSpcReduction="10000"/>
          </a:bodyPr>
          <a:lstStyle/>
          <a:p>
            <a:pPr marL="0" indent="0">
              <a:buNone/>
            </a:pPr>
            <a:endParaRPr lang="en-US" sz="2400" dirty="0"/>
          </a:p>
          <a:p>
            <a:pPr marL="0" indent="0">
              <a:buNone/>
            </a:pPr>
            <a:r>
              <a:rPr lang="en-US" sz="2800" b="1" dirty="0" err="1" smtClean="0">
                <a:latin typeface="Times New Roman" panose="02020603050405020304" pitchFamily="18" charset="0"/>
                <a:cs typeface="Times New Roman" panose="02020603050405020304" pitchFamily="18" charset="0"/>
              </a:rPr>
              <a:t>Sto</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Tree </a:t>
            </a:r>
            <a:endParaRPr lang="en-US" sz="2800" b="1" dirty="0" smtClean="0">
              <a:latin typeface="Times New Roman" panose="02020603050405020304" pitchFamily="18" charset="0"/>
              <a:cs typeface="Times New Roman" panose="02020603050405020304" pitchFamily="18" charset="0"/>
            </a:endParaRPr>
          </a:p>
          <a:p>
            <a:pPr marL="0" indent="0">
              <a:buNone/>
            </a:pPr>
            <a:r>
              <a:rPr lang="en-US" sz="2400" dirty="0" smtClean="0"/>
              <a:t>by </a:t>
            </a:r>
            <a:r>
              <a:rPr lang="en-US" sz="2400" dirty="0"/>
              <a:t>Prof. Gordon </a:t>
            </a:r>
            <a:r>
              <a:rPr lang="en-US" sz="2400" dirty="0" smtClean="0"/>
              <a:t>Hazen</a:t>
            </a:r>
          </a:p>
          <a:p>
            <a:pPr marL="0" indent="0">
              <a:buNone/>
            </a:pPr>
            <a:r>
              <a:rPr lang="en-US" sz="2400" dirty="0" smtClean="0"/>
              <a:t>Northwestern University</a:t>
            </a:r>
          </a:p>
          <a:p>
            <a:pPr marL="0" indent="0">
              <a:buNone/>
            </a:pPr>
            <a:r>
              <a:rPr lang="en-US" sz="2400" dirty="0" smtClean="0"/>
              <a:t>$20 US </a:t>
            </a:r>
          </a:p>
          <a:p>
            <a:pPr marL="0" indent="0">
              <a:buNone/>
            </a:pPr>
            <a:endParaRPr lang="en-US" sz="2400" dirty="0" smtClean="0">
              <a:hlinkClick r:id="rId2"/>
            </a:endParaRPr>
          </a:p>
          <a:p>
            <a:pPr marL="0" indent="0">
              <a:buNone/>
            </a:pPr>
            <a:r>
              <a:rPr lang="en-US" sz="2400" dirty="0" smtClean="0">
                <a:hlinkClick r:id="rId2"/>
              </a:rPr>
              <a:t>http</a:t>
            </a:r>
            <a:r>
              <a:rPr lang="en-US" sz="2400" dirty="0">
                <a:hlinkClick r:id="rId2"/>
              </a:rPr>
              <a:t>://users.iems.northwestern.edu/~</a:t>
            </a:r>
            <a:r>
              <a:rPr lang="en-US" sz="2400" dirty="0" smtClean="0">
                <a:hlinkClick r:id="rId2"/>
              </a:rPr>
              <a:t>hazen/StoTreeOv.html</a:t>
            </a:r>
            <a:endParaRPr lang="en-US" sz="2400" dirty="0" smtClean="0"/>
          </a:p>
          <a:p>
            <a:pPr marL="0" indent="0">
              <a:buNone/>
            </a:pPr>
            <a:endParaRPr lang="en-US" sz="2400" dirty="0" smtClean="0"/>
          </a:p>
          <a:p>
            <a:pPr marL="0" indent="0">
              <a:buNone/>
            </a:pPr>
            <a:r>
              <a:rPr lang="en-US" sz="2400" dirty="0" smtClean="0"/>
              <a:t>HAZEN</a:t>
            </a:r>
            <a:r>
              <a:rPr lang="en-US" sz="2400" dirty="0"/>
              <a:t>, G.B. (2002): Stochastic trees and the </a:t>
            </a:r>
            <a:r>
              <a:rPr lang="en-US" sz="2400" dirty="0" err="1"/>
              <a:t>StoTree</a:t>
            </a:r>
            <a:r>
              <a:rPr lang="en-US" sz="2400" dirty="0"/>
              <a:t> </a:t>
            </a:r>
            <a:endParaRPr lang="en-US" sz="2400" dirty="0" smtClean="0"/>
          </a:p>
          <a:p>
            <a:pPr marL="0" indent="0">
              <a:buNone/>
            </a:pPr>
            <a:r>
              <a:rPr lang="en-US" sz="2400" dirty="0" smtClean="0"/>
              <a:t>modeling </a:t>
            </a:r>
            <a:r>
              <a:rPr lang="en-US" sz="2400" dirty="0"/>
              <a:t>environment: </a:t>
            </a:r>
            <a:r>
              <a:rPr lang="en-US" sz="2400" dirty="0" smtClean="0"/>
              <a:t>Models </a:t>
            </a:r>
            <a:r>
              <a:rPr lang="en-US" sz="2400" dirty="0"/>
              <a:t>and software for medical decision analysis, </a:t>
            </a:r>
            <a:r>
              <a:rPr lang="en-US" sz="2400" b="1" dirty="0" smtClean="0"/>
              <a:t>Journal </a:t>
            </a:r>
            <a:r>
              <a:rPr lang="en-US" sz="2400" b="1" dirty="0"/>
              <a:t>of Medical Systems</a:t>
            </a:r>
            <a:r>
              <a:rPr lang="en-US" sz="2400" dirty="0"/>
              <a:t>, 26(5), 399-413</a:t>
            </a:r>
            <a:r>
              <a:rPr lang="en-US" sz="2400" dirty="0" smtClean="0"/>
              <a:t>.</a:t>
            </a:r>
            <a:endParaRPr lang="en-US" sz="2400" dirty="0"/>
          </a:p>
        </p:txBody>
      </p:sp>
      <p:sp>
        <p:nvSpPr>
          <p:cNvPr id="4" name="灯片编号占位符 3"/>
          <p:cNvSpPr>
            <a:spLocks noGrp="1"/>
          </p:cNvSpPr>
          <p:nvPr>
            <p:ph type="sldNum" sz="quarter" idx="12"/>
          </p:nvPr>
        </p:nvSpPr>
        <p:spPr/>
        <p:txBody>
          <a:bodyPr/>
          <a:lstStyle/>
          <a:p>
            <a:fld id="{E7BEA842-233F-4523-B309-611AAF94D652}" type="slidenum">
              <a:rPr lang="en-US" smtClean="0"/>
              <a:t>33</a:t>
            </a:fld>
            <a:endParaRPr lang="en-US"/>
          </a:p>
        </p:txBody>
      </p:sp>
      <p:pic>
        <p:nvPicPr>
          <p:cNvPr id="2052" name="Picture 4" descr="http://users.iems.northwestern.edu/%7Ehazen/Image1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340" y="1066800"/>
            <a:ext cx="332739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sers.iems.northwestern.edu/%7Ehazen/index_files/image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2153954"/>
            <a:ext cx="1076325" cy="132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460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762000" y="1219200"/>
            <a:ext cx="7315200" cy="4953000"/>
          </a:xfrm>
          <a:prstGeom prst="rect">
            <a:avLst/>
          </a:prstGeom>
        </p:spPr>
      </p:pic>
      <p:sp>
        <p:nvSpPr>
          <p:cNvPr id="2" name="TextBox 1"/>
          <p:cNvSpPr txBox="1"/>
          <p:nvPr/>
        </p:nvSpPr>
        <p:spPr>
          <a:xfrm>
            <a:off x="1371600" y="609600"/>
            <a:ext cx="70104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Markov Decision Tree in </a:t>
            </a:r>
            <a:r>
              <a:rPr lang="en-US" sz="2400" b="1" dirty="0" err="1" smtClean="0">
                <a:latin typeface="Times New Roman" panose="02020603050405020304" pitchFamily="18" charset="0"/>
                <a:cs typeface="Times New Roman" panose="02020603050405020304" pitchFamily="18" charset="0"/>
              </a:rPr>
              <a:t>Sto</a:t>
            </a:r>
            <a:r>
              <a:rPr lang="en-US" sz="2400" b="1" dirty="0" smtClean="0">
                <a:latin typeface="Times New Roman" panose="02020603050405020304" pitchFamily="18" charset="0"/>
                <a:cs typeface="Times New Roman" panose="02020603050405020304" pitchFamily="18" charset="0"/>
              </a:rPr>
              <a:t> Tree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859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a:blip r:embed="rId2" cstate="print">
            <a:extLst>
              <a:ext uri="{28A0092B-C50C-407E-A947-70E740481C1C}">
                <a14:useLocalDpi xmlns:a14="http://schemas.microsoft.com/office/drawing/2010/main" val="0"/>
              </a:ext>
            </a:extLst>
          </a:blip>
          <a:stretch>
            <a:fillRect/>
          </a:stretch>
        </p:blipFill>
        <p:spPr>
          <a:xfrm>
            <a:off x="990600" y="2895510"/>
            <a:ext cx="7162800" cy="3884852"/>
          </a:xfrm>
          <a:prstGeom prst="rect">
            <a:avLst/>
          </a:prstGeom>
        </p:spPr>
      </p:pic>
      <p:sp>
        <p:nvSpPr>
          <p:cNvPr id="4" name="Rectangle 1"/>
          <p:cNvSpPr>
            <a:spLocks noChangeArrowheads="1"/>
          </p:cNvSpPr>
          <p:nvPr/>
        </p:nvSpPr>
        <p:spPr bwMode="auto">
          <a:xfrm>
            <a:off x="4648200" y="593895"/>
            <a:ext cx="43434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 sz="2400" dirty="0">
                <a:solidFill>
                  <a:srgbClr val="00B050"/>
                </a:solidFill>
                <a:latin typeface="Times New Roman" panose="02020603050405020304" pitchFamily="18" charset="0"/>
                <a:cs typeface="Times New Roman" panose="02020603050405020304" pitchFamily="18" charset="0"/>
              </a:rPr>
              <a:t>Hoja de Cálculo de </a:t>
            </a:r>
            <a:r>
              <a:rPr lang="es-ES" sz="2400" dirty="0" err="1">
                <a:solidFill>
                  <a:srgbClr val="00B050"/>
                </a:solidFill>
                <a:latin typeface="Times New Roman" panose="02020603050405020304" pitchFamily="18" charset="0"/>
                <a:cs typeface="Times New Roman" panose="02020603050405020304" pitchFamily="18" charset="0"/>
              </a:rPr>
              <a:t>Sto</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err="1">
                <a:solidFill>
                  <a:srgbClr val="00B050"/>
                </a:solidFill>
                <a:latin typeface="Times New Roman" panose="02020603050405020304" pitchFamily="18" charset="0"/>
                <a:cs typeface="Times New Roman" panose="02020603050405020304" pitchFamily="18" charset="0"/>
              </a:rPr>
              <a:t>Tree</a:t>
            </a:r>
            <a:r>
              <a:rPr lang="es-ES" sz="2400" dirty="0">
                <a:solidFill>
                  <a:srgbClr val="00B050"/>
                </a:solidFill>
                <a:latin typeface="Times New Roman" panose="02020603050405020304" pitchFamily="18" charset="0"/>
                <a:cs typeface="Times New Roman" panose="02020603050405020304" pitchFamily="18" charset="0"/>
              </a:rPr>
              <a:t> para el Cálculo de los costes </a:t>
            </a:r>
            <a:r>
              <a:rPr lang="es-ES" sz="2400" dirty="0" smtClean="0">
                <a:solidFill>
                  <a:srgbClr val="00B050"/>
                </a:solidFill>
                <a:latin typeface="Times New Roman" panose="02020603050405020304" pitchFamily="18" charset="0"/>
                <a:cs typeface="Times New Roman" panose="02020603050405020304" pitchFamily="18" charset="0"/>
              </a:rPr>
              <a:t>(</a:t>
            </a:r>
            <a:r>
              <a:rPr lang="es-ES" sz="2400" dirty="0" err="1" smtClean="0">
                <a:solidFill>
                  <a:srgbClr val="00B050"/>
                </a:solidFill>
                <a:latin typeface="Times New Roman" panose="02020603050405020304" pitchFamily="18" charset="0"/>
                <a:cs typeface="Times New Roman" panose="02020603050405020304" pitchFamily="18" charset="0"/>
              </a:rPr>
              <a:t>Costs</a:t>
            </a:r>
            <a:r>
              <a:rPr lang="es-ES" sz="2400" dirty="0" smtClean="0">
                <a:solidFill>
                  <a:srgbClr val="00B050"/>
                </a:solidFill>
                <a:latin typeface="Times New Roman" panose="02020603050405020304" pitchFamily="18" charset="0"/>
                <a:cs typeface="Times New Roman" panose="02020603050405020304" pitchFamily="18" charset="0"/>
              </a:rPr>
              <a:t>) y </a:t>
            </a:r>
            <a:r>
              <a:rPr lang="es-ES" sz="2400" dirty="0">
                <a:solidFill>
                  <a:srgbClr val="00B050"/>
                </a:solidFill>
                <a:latin typeface="Times New Roman" panose="02020603050405020304" pitchFamily="18" charset="0"/>
                <a:cs typeface="Times New Roman" panose="02020603050405020304" pitchFamily="18" charset="0"/>
              </a:rPr>
              <a:t>años de vida ajustados por calidad (QALY, en </a:t>
            </a:r>
            <a:r>
              <a:rPr lang="es-ES" sz="2400" dirty="0" smtClean="0">
                <a:solidFill>
                  <a:srgbClr val="00B050"/>
                </a:solidFill>
                <a:latin typeface="Times New Roman" panose="02020603050405020304" pitchFamily="18" charset="0"/>
                <a:cs typeface="Times New Roman" panose="02020603050405020304" pitchFamily="18" charset="0"/>
              </a:rPr>
              <a:t>inglés) </a:t>
            </a:r>
            <a:r>
              <a:rPr lang="es-ES" sz="2400" dirty="0">
                <a:solidFill>
                  <a:srgbClr val="00B050"/>
                </a:solidFill>
                <a:latin typeface="Times New Roman" panose="02020603050405020304" pitchFamily="18" charset="0"/>
                <a:cs typeface="Times New Roman" panose="02020603050405020304" pitchFamily="18" charset="0"/>
              </a:rPr>
              <a:t>durante 60 Ciclos de Tratamiento </a:t>
            </a:r>
            <a:r>
              <a:rPr lang="es-ES" sz="2400" dirty="0" smtClean="0">
                <a:solidFill>
                  <a:srgbClr val="00B050"/>
                </a:solidFill>
                <a:latin typeface="Times New Roman" panose="02020603050405020304" pitchFamily="18" charset="0"/>
                <a:cs typeface="Times New Roman" panose="02020603050405020304" pitchFamily="18" charset="0"/>
              </a:rPr>
              <a:t>Mensual: </a:t>
            </a:r>
            <a:r>
              <a:rPr lang="es-ES" sz="2400" dirty="0" err="1" smtClean="0">
                <a:solidFill>
                  <a:srgbClr val="00B050"/>
                </a:solidFill>
                <a:latin typeface="Times New Roman" panose="02020603050405020304" pitchFamily="18" charset="0"/>
                <a:cs typeface="Times New Roman" panose="02020603050405020304" pitchFamily="18" charset="0"/>
              </a:rPr>
              <a:t>Resultos</a:t>
            </a:r>
            <a:r>
              <a:rPr lang="es-ES" sz="2400" dirty="0" smtClean="0">
                <a:solidFill>
                  <a:srgbClr val="00B050"/>
                </a:solidFill>
                <a:latin typeface="Times New Roman" panose="02020603050405020304" pitchFamily="18" charset="0"/>
                <a:cs typeface="Times New Roman" panose="02020603050405020304" pitchFamily="18" charset="0"/>
              </a:rPr>
              <a:t> </a:t>
            </a:r>
            <a:r>
              <a:rPr lang="es-ES" sz="2400" dirty="0" smtClean="0">
                <a:solidFill>
                  <a:srgbClr val="00B050"/>
                </a:solidFill>
                <a:latin typeface="Times New Roman" panose="02020603050405020304" pitchFamily="18" charset="0"/>
                <a:cs typeface="Times New Roman" panose="02020603050405020304" pitchFamily="18" charset="0"/>
              </a:rPr>
              <a:t>de 1 ciclo</a:t>
            </a:r>
          </a:p>
          <a:p>
            <a:pPr lvl="0" algn="ctr" fontAlgn="base">
              <a:spcBef>
                <a:spcPct val="0"/>
              </a:spcBef>
              <a:spcAft>
                <a:spcPct val="0"/>
              </a:spcAft>
            </a:pPr>
            <a:endParaRPr kumimoji="0" lang="es-ES" altLang="zh-CN" sz="1000" b="0" i="0" u="none" strike="noStrike" cap="none" normalizeH="0" baseline="0" dirty="0">
              <a:ln>
                <a:noFill/>
              </a:ln>
              <a:solidFill>
                <a:schemeClr val="tx1"/>
              </a:solidFill>
              <a:effectLst/>
              <a:latin typeface="Times New Roman" pitchFamily="18" charset="0"/>
              <a:ea typeface="Droid Sans Fallback"/>
              <a:cs typeface="Times New Roman" pitchFamily="18" charset="0"/>
            </a:endParaRPr>
          </a:p>
        </p:txBody>
      </p:sp>
      <p:sp>
        <p:nvSpPr>
          <p:cNvPr id="3" name="TextBox 2"/>
          <p:cNvSpPr txBox="1"/>
          <p:nvPr/>
        </p:nvSpPr>
        <p:spPr>
          <a:xfrm>
            <a:off x="3779520" y="110877"/>
            <a:ext cx="1198213" cy="461665"/>
          </a:xfrm>
          <a:prstGeom prst="rect">
            <a:avLst/>
          </a:prstGeom>
          <a:noFill/>
        </p:spPr>
        <p:txBody>
          <a:bodyPr wrap="none" rtlCol="0">
            <a:spAutoFit/>
          </a:bodyPr>
          <a:lstStyle/>
          <a:p>
            <a:r>
              <a:rPr lang="en-US" sz="2400" b="1" dirty="0" err="1" smtClean="0">
                <a:latin typeface="Times New Roman" panose="02020603050405020304" pitchFamily="18" charset="0"/>
                <a:cs typeface="Times New Roman" panose="02020603050405020304" pitchFamily="18" charset="0"/>
              </a:rPr>
              <a:t>StoTree</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587185"/>
            <a:ext cx="3581400"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Spreadsheet for Calculating Costs and Quality Adjusted Cervical Cancer Life Months (Health Utilities) over 60 Monthly Treatment </a:t>
            </a:r>
            <a:r>
              <a:rPr lang="en-US" sz="2400" dirty="0" smtClean="0">
                <a:latin typeface="Times New Roman" panose="02020603050405020304" pitchFamily="18" charset="0"/>
                <a:cs typeface="Times New Roman" panose="02020603050405020304" pitchFamily="18" charset="0"/>
              </a:rPr>
              <a:t>Cycles: Results of 1 cycle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803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dirty="0" smtClean="0"/>
              <a:t>Software alternatives</a:t>
            </a:r>
            <a:endParaRPr lang="en-US" dirty="0"/>
          </a:p>
        </p:txBody>
      </p:sp>
      <p:sp>
        <p:nvSpPr>
          <p:cNvPr id="3" name="Content Placeholder 2"/>
          <p:cNvSpPr>
            <a:spLocks noGrp="1"/>
          </p:cNvSpPr>
          <p:nvPr>
            <p:ph idx="1"/>
          </p:nvPr>
        </p:nvSpPr>
        <p:spPr>
          <a:xfrm>
            <a:off x="355598" y="1293001"/>
            <a:ext cx="8559802" cy="5183999"/>
          </a:xfrm>
        </p:spPr>
        <p:txBody>
          <a:bodyPr>
            <a:normAutofit fontScale="85000" lnSpcReduction="10000"/>
          </a:bodyPr>
          <a:lstStyle/>
          <a:p>
            <a:pPr marL="0" indent="0">
              <a:buNone/>
            </a:pPr>
            <a:r>
              <a:rPr lang="en-US" sz="3500" b="1" dirty="0" smtClean="0"/>
              <a:t>“</a:t>
            </a:r>
            <a:r>
              <a:rPr lang="en-US" sz="3500" b="1" dirty="0" err="1"/>
              <a:t>markovchain</a:t>
            </a:r>
            <a:r>
              <a:rPr lang="en-US" sz="3500" b="1" dirty="0"/>
              <a:t>” add in to </a:t>
            </a:r>
            <a:r>
              <a:rPr lang="en-US" sz="3500" b="1" dirty="0" smtClean="0"/>
              <a:t>R</a:t>
            </a:r>
          </a:p>
          <a:p>
            <a:pPr marL="0" indent="0">
              <a:buNone/>
            </a:pPr>
            <a:endParaRPr lang="en-US" sz="2400" dirty="0" smtClean="0"/>
          </a:p>
          <a:p>
            <a:pPr marL="0" indent="0">
              <a:buNone/>
            </a:pPr>
            <a:r>
              <a:rPr lang="en-US" sz="2400" dirty="0" smtClean="0">
                <a:hlinkClick r:id="rId2"/>
              </a:rPr>
              <a:t>https</a:t>
            </a:r>
            <a:r>
              <a:rPr lang="en-US" sz="2400" dirty="0">
                <a:hlinkClick r:id="rId2"/>
              </a:rPr>
              <a:t>://www.r-project.org</a:t>
            </a:r>
            <a:r>
              <a:rPr lang="en-US" sz="2400" dirty="0" smtClean="0">
                <a:hlinkClick r:id="rId2"/>
              </a:rPr>
              <a:t>/</a:t>
            </a:r>
            <a:r>
              <a:rPr lang="en-US" sz="2400" dirty="0" smtClean="0"/>
              <a:t> </a:t>
            </a:r>
            <a:endParaRPr lang="en-US" sz="2400" dirty="0"/>
          </a:p>
          <a:p>
            <a:pPr marL="0" indent="0">
              <a:buNone/>
            </a:pPr>
            <a:r>
              <a:rPr lang="en-US" sz="2400" dirty="0" smtClean="0"/>
              <a:t> </a:t>
            </a:r>
          </a:p>
          <a:p>
            <a:pPr marL="0" indent="0">
              <a:buNone/>
            </a:pPr>
            <a:r>
              <a:rPr lang="en-US" sz="2400" dirty="0" smtClean="0"/>
              <a:t>$0, manual available in Spanish:</a:t>
            </a:r>
          </a:p>
          <a:p>
            <a:pPr marL="0" indent="0">
              <a:buNone/>
            </a:pPr>
            <a:r>
              <a:rPr lang="es-ES" sz="2400" dirty="0" smtClean="0">
                <a:solidFill>
                  <a:srgbClr val="00B050"/>
                </a:solidFill>
              </a:rPr>
              <a:t>https</a:t>
            </a:r>
            <a:r>
              <a:rPr lang="es-ES" sz="2400" dirty="0">
                <a:solidFill>
                  <a:srgbClr val="00B050"/>
                </a:solidFill>
              </a:rPr>
              <a:t>://</a:t>
            </a:r>
            <a:r>
              <a:rPr lang="es-ES" sz="2400" dirty="0" smtClean="0">
                <a:solidFill>
                  <a:srgbClr val="00B050"/>
                </a:solidFill>
              </a:rPr>
              <a:t>cran.r-project.org/doc/contrib/R-intro-1.1.0-espanol.1.pdf</a:t>
            </a:r>
            <a:endParaRPr lang="en-US" sz="2400" dirty="0" smtClean="0">
              <a:solidFill>
                <a:srgbClr val="00B050"/>
              </a:solidFill>
            </a:endParaRPr>
          </a:p>
          <a:p>
            <a:pPr marL="0" indent="0">
              <a:buNone/>
            </a:pPr>
            <a:endParaRPr lang="en-US" sz="2400" dirty="0">
              <a:solidFill>
                <a:srgbClr val="00B050"/>
              </a:solidFill>
            </a:endParaRPr>
          </a:p>
          <a:p>
            <a:pPr marL="0" indent="0">
              <a:buNone/>
            </a:pPr>
            <a:r>
              <a:rPr lang="en-US" sz="2400" dirty="0"/>
              <a:t>JR Bai JR, C del Campo, L R Keller, </a:t>
            </a:r>
            <a:endParaRPr lang="en-US" sz="2400" dirty="0" smtClean="0"/>
          </a:p>
          <a:p>
            <a:pPr marL="0" indent="0">
              <a:buNone/>
            </a:pPr>
            <a:r>
              <a:rPr lang="en-US" sz="2400" b="1" dirty="0" smtClean="0"/>
              <a:t>MARKOV </a:t>
            </a:r>
            <a:r>
              <a:rPr lang="en-US" sz="2400" b="1" dirty="0"/>
              <a:t>CHAIN MODELS IN PRACTICE:</a:t>
            </a:r>
            <a:br>
              <a:rPr lang="en-US" sz="2400" b="1" dirty="0"/>
            </a:br>
            <a:r>
              <a:rPr lang="en-US" sz="2400" b="1" dirty="0"/>
              <a:t>A REVIEW OF LOW COST SOFTWARE OPTIONS</a:t>
            </a:r>
            <a:endParaRPr lang="en-US" sz="2400" dirty="0"/>
          </a:p>
          <a:p>
            <a:pPr marL="0" indent="0">
              <a:buNone/>
            </a:pPr>
            <a:r>
              <a:rPr lang="en-US" sz="2400" dirty="0" err="1" smtClean="0">
                <a:solidFill>
                  <a:srgbClr val="00B050"/>
                </a:solidFill>
              </a:rPr>
              <a:t>Modelos</a:t>
            </a:r>
            <a:r>
              <a:rPr lang="en-US" sz="2400" dirty="0" smtClean="0">
                <a:solidFill>
                  <a:srgbClr val="00B050"/>
                </a:solidFill>
              </a:rPr>
              <a:t> </a:t>
            </a:r>
            <a:r>
              <a:rPr lang="en-US" sz="2400" dirty="0">
                <a:solidFill>
                  <a:srgbClr val="00B050"/>
                </a:solidFill>
              </a:rPr>
              <a:t>de </a:t>
            </a:r>
            <a:r>
              <a:rPr lang="en-US" sz="2400" dirty="0" err="1">
                <a:solidFill>
                  <a:srgbClr val="00B050"/>
                </a:solidFill>
              </a:rPr>
              <a:t>Cadenas</a:t>
            </a:r>
            <a:r>
              <a:rPr lang="en-US" sz="2400" dirty="0">
                <a:solidFill>
                  <a:srgbClr val="00B050"/>
                </a:solidFill>
              </a:rPr>
              <a:t> de Markov </a:t>
            </a:r>
            <a:r>
              <a:rPr lang="en-US" sz="2400" dirty="0" err="1">
                <a:solidFill>
                  <a:srgbClr val="00B050"/>
                </a:solidFill>
              </a:rPr>
              <a:t>en</a:t>
            </a:r>
            <a:r>
              <a:rPr lang="en-US" sz="2400" dirty="0">
                <a:solidFill>
                  <a:srgbClr val="00B050"/>
                </a:solidFill>
              </a:rPr>
              <a:t> la </a:t>
            </a:r>
            <a:r>
              <a:rPr lang="en-US" sz="2400" dirty="0" err="1">
                <a:solidFill>
                  <a:srgbClr val="00B050"/>
                </a:solidFill>
              </a:rPr>
              <a:t>Practica</a:t>
            </a:r>
            <a:r>
              <a:rPr lang="en-US" sz="2400" dirty="0">
                <a:solidFill>
                  <a:srgbClr val="00B050"/>
                </a:solidFill>
              </a:rPr>
              <a:t>: </a:t>
            </a:r>
            <a:endParaRPr lang="en-US" sz="2400" dirty="0" smtClean="0">
              <a:solidFill>
                <a:srgbClr val="00B050"/>
              </a:solidFill>
            </a:endParaRPr>
          </a:p>
          <a:p>
            <a:pPr marL="0" indent="0">
              <a:buNone/>
            </a:pPr>
            <a:r>
              <a:rPr lang="en-US" sz="2400" dirty="0" smtClean="0">
                <a:solidFill>
                  <a:srgbClr val="00B050"/>
                </a:solidFill>
              </a:rPr>
              <a:t>Una </a:t>
            </a:r>
            <a:r>
              <a:rPr lang="en-US" sz="2400" dirty="0">
                <a:solidFill>
                  <a:srgbClr val="00B050"/>
                </a:solidFill>
              </a:rPr>
              <a:t>Revision de </a:t>
            </a:r>
            <a:r>
              <a:rPr lang="en-US" sz="2400" dirty="0" err="1">
                <a:solidFill>
                  <a:srgbClr val="00B050"/>
                </a:solidFill>
              </a:rPr>
              <a:t>Opciones</a:t>
            </a:r>
            <a:r>
              <a:rPr lang="en-US" sz="2400" dirty="0">
                <a:solidFill>
                  <a:srgbClr val="00B050"/>
                </a:solidFill>
              </a:rPr>
              <a:t> de Software de </a:t>
            </a:r>
            <a:r>
              <a:rPr lang="en-US" sz="2400" dirty="0" err="1">
                <a:solidFill>
                  <a:srgbClr val="00B050"/>
                </a:solidFill>
              </a:rPr>
              <a:t>Bajo</a:t>
            </a:r>
            <a:r>
              <a:rPr lang="en-US" sz="2400" dirty="0">
                <a:solidFill>
                  <a:srgbClr val="00B050"/>
                </a:solidFill>
              </a:rPr>
              <a:t> </a:t>
            </a:r>
            <a:r>
              <a:rPr lang="en-US" sz="2400" dirty="0" err="1">
                <a:solidFill>
                  <a:srgbClr val="00B050"/>
                </a:solidFill>
              </a:rPr>
              <a:t>Coste</a:t>
            </a:r>
            <a:r>
              <a:rPr lang="en-US" sz="2400" dirty="0"/>
              <a:t>, </a:t>
            </a:r>
            <a:endParaRPr lang="en-US" sz="2400" dirty="0" smtClean="0"/>
          </a:p>
          <a:p>
            <a:pPr marL="0" indent="0">
              <a:buNone/>
            </a:pPr>
            <a:r>
              <a:rPr lang="en-US" sz="2400" dirty="0" smtClean="0"/>
              <a:t>working paper in </a:t>
            </a:r>
            <a:r>
              <a:rPr lang="en-US" sz="2400" dirty="0">
                <a:solidFill>
                  <a:srgbClr val="00B050"/>
                </a:solidFill>
              </a:rPr>
              <a:t>S</a:t>
            </a:r>
            <a:r>
              <a:rPr lang="en-US" sz="2400" dirty="0" smtClean="0">
                <a:solidFill>
                  <a:srgbClr val="00B050"/>
                </a:solidFill>
              </a:rPr>
              <a:t>panish</a:t>
            </a:r>
            <a:r>
              <a:rPr lang="en-US" sz="2400" dirty="0" smtClean="0"/>
              <a:t> and English, </a:t>
            </a:r>
            <a:r>
              <a:rPr lang="en-US" sz="2400" dirty="0"/>
              <a:t>2016</a:t>
            </a:r>
          </a:p>
          <a:p>
            <a:pPr marL="0" indent="0">
              <a:buNone/>
            </a:pPr>
            <a:endParaRPr lang="en-US" sz="2400" dirty="0" smtClean="0">
              <a:hlinkClick r:id="rId3"/>
            </a:endParaRPr>
          </a:p>
          <a:p>
            <a:pPr marL="0" indent="0">
              <a:buNone/>
            </a:pPr>
            <a:r>
              <a:rPr lang="en-US" sz="2400" dirty="0" smtClean="0">
                <a:hlinkClick r:id="rId3"/>
              </a:rPr>
              <a:t>http</a:t>
            </a:r>
            <a:r>
              <a:rPr lang="en-US" sz="2400" dirty="0">
                <a:hlinkClick r:id="rId3"/>
              </a:rPr>
              <a:t>://faculty.sites.uci.edu/lrkeller/cuban-operations-research-conference-2016</a:t>
            </a:r>
            <a:r>
              <a:rPr lang="en-US" sz="2400" dirty="0" smtClean="0">
                <a:hlinkClick r:id="rId3"/>
              </a:rPr>
              <a:t>/</a:t>
            </a:r>
            <a:r>
              <a:rPr lang="en-US" sz="2400" dirty="0" smtClean="0"/>
              <a:t> </a:t>
            </a:r>
            <a:endParaRPr lang="en-US" sz="2400" dirty="0"/>
          </a:p>
        </p:txBody>
      </p:sp>
      <p:sp>
        <p:nvSpPr>
          <p:cNvPr id="4" name="灯片编号占位符 3"/>
          <p:cNvSpPr>
            <a:spLocks noGrp="1"/>
          </p:cNvSpPr>
          <p:nvPr>
            <p:ph type="sldNum" sz="quarter" idx="12"/>
          </p:nvPr>
        </p:nvSpPr>
        <p:spPr/>
        <p:txBody>
          <a:bodyPr/>
          <a:lstStyle/>
          <a:p>
            <a:fld id="{E7BEA842-233F-4523-B309-611AAF94D652}" type="slidenum">
              <a:rPr lang="en-US" smtClean="0"/>
              <a:t>36</a:t>
            </a:fld>
            <a:endParaRPr lang="en-US"/>
          </a:p>
        </p:txBody>
      </p:sp>
      <p:pic>
        <p:nvPicPr>
          <p:cNvPr id="5122" name="Picture 2" descr="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219200"/>
            <a:ext cx="166076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09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rotWithShape="1">
          <a:blip r:embed="rId2">
            <a:extLst>
              <a:ext uri="{28A0092B-C50C-407E-A947-70E740481C1C}">
                <a14:useLocalDpi xmlns:a14="http://schemas.microsoft.com/office/drawing/2010/main" val="0"/>
              </a:ext>
            </a:extLst>
          </a:blip>
          <a:srcRect l="16340" t="10196" r="6928" b="21307"/>
          <a:stretch/>
        </p:blipFill>
        <p:spPr bwMode="auto">
          <a:xfrm>
            <a:off x="4495800" y="1132820"/>
            <a:ext cx="4343400" cy="4048780"/>
          </a:xfrm>
          <a:prstGeom prst="rect">
            <a:avLst/>
          </a:prstGeom>
          <a:ln>
            <a:noFill/>
          </a:ln>
          <a:extLst>
            <a:ext uri="{53640926-AAD7-44D8-BBD7-CCE9431645EC}">
              <a14:shadowObscured xmlns:a14="http://schemas.microsoft.com/office/drawing/2010/main"/>
            </a:ext>
          </a:extLst>
        </p:spPr>
      </p:pic>
      <p:pic>
        <p:nvPicPr>
          <p:cNvPr id="3074" name="Picture 2" descr="C:\Users\Robin Keller\AppData\Local\Microsoft\Windows\Temporary Internet Files\Content.Outlook\MHN6WSZV\figura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6400" y="609600"/>
            <a:ext cx="6274475" cy="523220"/>
          </a:xfrm>
          <a:prstGeom prst="rect">
            <a:avLst/>
          </a:prstGeom>
          <a:noFill/>
        </p:spPr>
        <p:txBody>
          <a:bodyPr wrap="none" rtlCol="0">
            <a:spAutoFit/>
          </a:bodyPr>
          <a:lstStyle/>
          <a:p>
            <a:r>
              <a:rPr lang="en-US" sz="2800" dirty="0" smtClean="0"/>
              <a:t>Output of Script for R with “</a:t>
            </a:r>
            <a:r>
              <a:rPr lang="en-US" sz="2800" dirty="0" err="1" smtClean="0"/>
              <a:t>markovchain</a:t>
            </a:r>
            <a:r>
              <a:rPr lang="en-US" sz="2800" dirty="0" smtClean="0"/>
              <a:t>”</a:t>
            </a:r>
            <a:endParaRPr lang="en-US" sz="2800" dirty="0"/>
          </a:p>
        </p:txBody>
      </p:sp>
    </p:spTree>
    <p:extLst>
      <p:ext uri="{BB962C8B-B14F-4D97-AF65-F5344CB8AC3E}">
        <p14:creationId xmlns:p14="http://schemas.microsoft.com/office/powerpoint/2010/main" val="2300152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0900" y="4039337"/>
            <a:ext cx="84582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R-</a:t>
            </a:r>
            <a:r>
              <a:rPr kumimoji="0" lang="es-ES" altLang="zh-CN" sz="1600" b="0" i="0" u="none" strike="noStrike" cap="none" normalizeH="0" baseline="0" dirty="0" err="1" smtClean="0">
                <a:ln>
                  <a:noFill/>
                </a:ln>
                <a:solidFill>
                  <a:srgbClr val="00B050"/>
                </a:solidFill>
                <a:effectLst/>
                <a:latin typeface="Times New Roman" pitchFamily="18" charset="0"/>
                <a:ea typeface="Droid Sans Fallback" charset="0"/>
                <a:cs typeface="Times New Roman" pitchFamily="18" charset="0"/>
              </a:rPr>
              <a:t>comander</a:t>
            </a: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 (conocido como </a:t>
            </a:r>
            <a:r>
              <a:rPr kumimoji="0" lang="es-ES" altLang="zh-CN" sz="1600" b="0" i="0" u="none" strike="noStrike" cap="none" normalizeH="0" baseline="0" dirty="0" err="1" smtClean="0">
                <a:ln>
                  <a:noFill/>
                </a:ln>
                <a:solidFill>
                  <a:srgbClr val="00B050"/>
                </a:solidFill>
                <a:effectLst/>
                <a:latin typeface="Times New Roman" pitchFamily="18" charset="0"/>
                <a:ea typeface="Droid Sans Fallback" charset="0"/>
                <a:cs typeface="Times New Roman" pitchFamily="18" charset="0"/>
              </a:rPr>
              <a:t>Rcmdr</a:t>
            </a: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 es la más utilizada</a:t>
            </a:r>
            <a:r>
              <a:rPr lang="es-ES" altLang="zh-CN" sz="1600" dirty="0" smtClean="0">
                <a:solidFill>
                  <a:srgbClr val="00B050"/>
                </a:solidFill>
                <a:latin typeface="Times New Roman" pitchFamily="18" charset="0"/>
                <a:ea typeface="Droid Sans Fallback" charset="0"/>
                <a:cs typeface="Times New Roman" pitchFamily="18" charset="0"/>
              </a:rPr>
              <a:t> interface gráfica </a:t>
            </a:r>
            <a:r>
              <a:rPr lang="es-ES" altLang="zh-CN" sz="1600" dirty="0">
                <a:solidFill>
                  <a:srgbClr val="00B050"/>
                </a:solidFill>
                <a:latin typeface="Times New Roman" pitchFamily="18" charset="0"/>
                <a:ea typeface="Droid Sans Fallback" charset="0"/>
                <a:cs typeface="Times New Roman" pitchFamily="18" charset="0"/>
              </a:rPr>
              <a:t>de usuario especialmente </a:t>
            </a:r>
            <a:r>
              <a:rPr lang="es-ES" altLang="zh-CN" sz="1600" dirty="0" smtClean="0">
                <a:solidFill>
                  <a:srgbClr val="00B050"/>
                </a:solidFill>
                <a:latin typeface="Times New Roman" pitchFamily="18" charset="0"/>
                <a:ea typeface="Droid Sans Fallback" charset="0"/>
                <a:cs typeface="Times New Roman" pitchFamily="18" charset="0"/>
              </a:rPr>
              <a:t>diseñada </a:t>
            </a:r>
            <a:r>
              <a:rPr lang="es-ES" altLang="zh-CN" sz="1600" dirty="0">
                <a:solidFill>
                  <a:srgbClr val="00B050"/>
                </a:solidFill>
                <a:latin typeface="Times New Roman" pitchFamily="18" charset="0"/>
                <a:ea typeface="Droid Sans Fallback" charset="0"/>
                <a:cs typeface="Times New Roman" pitchFamily="18" charset="0"/>
              </a:rPr>
              <a:t>para trabajar con R y que lo que hacen es facilitar al usuario el acceso a una selección de técnicas de análisis de uso muy común utilizando unos sencillos menús (</a:t>
            </a:r>
            <a:r>
              <a:rPr lang="es-ES" altLang="zh-CN" sz="1600" dirty="0" smtClean="0">
                <a:solidFill>
                  <a:srgbClr val="00B050"/>
                </a:solidFill>
                <a:latin typeface="Times New Roman" pitchFamily="18" charset="0"/>
                <a:ea typeface="Droid Sans Fallback" charset="0"/>
                <a:cs typeface="Times New Roman" pitchFamily="18" charset="0"/>
              </a:rPr>
              <a:t>equivalentes </a:t>
            </a:r>
            <a:r>
              <a:rPr lang="es-ES" altLang="zh-CN" sz="1600" dirty="0">
                <a:solidFill>
                  <a:srgbClr val="00B050"/>
                </a:solidFill>
                <a:latin typeface="Times New Roman" pitchFamily="18" charset="0"/>
                <a:ea typeface="Droid Sans Fallback" charset="0"/>
                <a:cs typeface="Times New Roman" pitchFamily="18" charset="0"/>
              </a:rPr>
              <a:t>a los que tiene SPSS</a:t>
            </a:r>
            <a:r>
              <a:rPr lang="es-ES" altLang="zh-CN" sz="1600" dirty="0" smtClean="0">
                <a:solidFill>
                  <a:srgbClr val="00B050"/>
                </a:solidFill>
                <a:latin typeface="Times New Roman" pitchFamily="18" charset="0"/>
                <a:ea typeface="Droid Sans Fallback"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lang="es-ES" altLang="zh-CN" sz="1600" dirty="0" smtClean="0">
                <a:solidFill>
                  <a:srgbClr val="00B050"/>
                </a:solidFill>
                <a:latin typeface="Times New Roman" pitchFamily="18" charset="0"/>
                <a:ea typeface="Droid Sans Fallback" charset="0"/>
                <a:cs typeface="Times New Roman" pitchFamily="18" charset="0"/>
              </a:rPr>
              <a:t> </a:t>
            </a:r>
            <a:endParaRPr lang="es-ES" altLang="zh-CN" sz="1600" dirty="0">
              <a:solidFill>
                <a:srgbClr val="00B050"/>
              </a:solidFill>
              <a:latin typeface="Times New Roman" pitchFamily="18" charset="0"/>
              <a:ea typeface="Droid Sans Fallback"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(http://www.uv.es/innovamide/l4u/R/R0/R0.wiki, en español, sobre cómo instalar R sobre Windows y cómo instalar </a:t>
            </a:r>
            <a:r>
              <a:rPr kumimoji="0" lang="es-ES" altLang="zh-CN" sz="1600" b="0" i="0" u="none" strike="noStrike" cap="none" normalizeH="0" baseline="0" dirty="0" err="1" smtClean="0">
                <a:ln>
                  <a:noFill/>
                </a:ln>
                <a:solidFill>
                  <a:srgbClr val="00B050"/>
                </a:solidFill>
                <a:effectLst/>
                <a:latin typeface="Times New Roman" pitchFamily="18" charset="0"/>
                <a:ea typeface="Droid Sans Fallback" charset="0"/>
                <a:cs typeface="Times New Roman" pitchFamily="18" charset="0"/>
              </a:rPr>
              <a:t>Rcmdr</a:t>
            </a: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 y ver, por ejemplo, </a:t>
            </a:r>
            <a:r>
              <a:rPr kumimoji="0" lang="es-ES" altLang="zh-CN" sz="1600" b="0" i="0" u="none" strike="noStrike" cap="none" normalizeH="0" baseline="0" dirty="0" err="1" smtClean="0">
                <a:ln>
                  <a:noFill/>
                </a:ln>
                <a:solidFill>
                  <a:srgbClr val="00B050"/>
                </a:solidFill>
                <a:effectLst/>
                <a:latin typeface="Times New Roman" pitchFamily="18" charset="0"/>
                <a:ea typeface="Droid Sans Fallback" charset="0"/>
                <a:cs typeface="Times New Roman" pitchFamily="18" charset="0"/>
              </a:rPr>
              <a:t>Guisande</a:t>
            </a: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 González, </a:t>
            </a:r>
            <a:r>
              <a:rPr kumimoji="0" lang="es-ES" altLang="zh-CN" sz="1600" b="0" i="0" u="none" strike="noStrike" cap="none" normalizeH="0" baseline="0" dirty="0" err="1" smtClean="0">
                <a:ln>
                  <a:noFill/>
                </a:ln>
                <a:solidFill>
                  <a:srgbClr val="00B050"/>
                </a:solidFill>
                <a:effectLst/>
                <a:latin typeface="Times New Roman" pitchFamily="18" charset="0"/>
                <a:ea typeface="Droid Sans Fallback" charset="0"/>
                <a:cs typeface="Times New Roman" pitchFamily="18" charset="0"/>
              </a:rPr>
              <a:t>Vaamonde</a:t>
            </a: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 Liste y Barreiro </a:t>
            </a:r>
            <a:r>
              <a:rPr kumimoji="0" lang="es-ES" altLang="zh-CN" sz="1600" b="0" i="0" u="none" strike="noStrike" cap="none" normalizeH="0" baseline="0" dirty="0" err="1" smtClean="0">
                <a:ln>
                  <a:noFill/>
                </a:ln>
                <a:solidFill>
                  <a:srgbClr val="00B050"/>
                </a:solidFill>
                <a:effectLst/>
                <a:latin typeface="Times New Roman" pitchFamily="18" charset="0"/>
                <a:ea typeface="Droid Sans Fallback" charset="0"/>
                <a:cs typeface="Times New Roman" pitchFamily="18" charset="0"/>
              </a:rPr>
              <a:t>Felpeto</a:t>
            </a: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 (2011) sobre cómo usarlo para diversos análisis.)</a:t>
            </a:r>
            <a:endParaRPr kumimoji="0" lang="en-US" altLang="zh-CN" sz="1200" b="0" i="0" u="none" strike="noStrike" cap="none" normalizeH="0" baseline="0" dirty="0" smtClean="0">
              <a:ln>
                <a:noFill/>
              </a:ln>
              <a:solidFill>
                <a:srgbClr val="00B05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En este caso el paquete de R que se va a utilizar (</a:t>
            </a:r>
            <a:r>
              <a:rPr kumimoji="0" lang="es-ES" altLang="zh-CN" sz="1600" b="0" i="0" u="none" strike="noStrike" cap="none" normalizeH="0" baseline="0" dirty="0" err="1" smtClean="0">
                <a:ln>
                  <a:noFill/>
                </a:ln>
                <a:solidFill>
                  <a:srgbClr val="00B050"/>
                </a:solidFill>
                <a:effectLst/>
                <a:latin typeface="Times New Roman" pitchFamily="18" charset="0"/>
                <a:ea typeface="Droid Sans Fallback" charset="0"/>
                <a:cs typeface="Times New Roman" pitchFamily="18" charset="0"/>
              </a:rPr>
              <a:t>markovchain</a:t>
            </a: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 no está incorporado todavía a </a:t>
            </a:r>
            <a:r>
              <a:rPr kumimoji="0" lang="es-ES" altLang="zh-CN" sz="1600" b="0" i="0" u="none" strike="noStrike" cap="none" normalizeH="0" baseline="0" dirty="0" err="1" smtClean="0">
                <a:ln>
                  <a:noFill/>
                </a:ln>
                <a:solidFill>
                  <a:srgbClr val="00B050"/>
                </a:solidFill>
                <a:effectLst/>
                <a:latin typeface="Times New Roman" pitchFamily="18" charset="0"/>
                <a:ea typeface="Droid Sans Fallback" charset="0"/>
                <a:cs typeface="Times New Roman" pitchFamily="18" charset="0"/>
              </a:rPr>
              <a:t>Rcmdr</a:t>
            </a:r>
            <a:r>
              <a:rPr lang="es-ES" altLang="zh-CN" sz="1600" dirty="0">
                <a:solidFill>
                  <a:srgbClr val="00B050"/>
                </a:solidFill>
                <a:latin typeface="Times New Roman" pitchFamily="18" charset="0"/>
                <a:ea typeface="Droid Sans Fallback" charset="0"/>
                <a:cs typeface="Times New Roman" pitchFamily="18" charset="0"/>
              </a:rPr>
              <a:t>.</a:t>
            </a: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 El código para poder repetir el análisis realizado en este artículo tiene “</a:t>
            </a:r>
            <a:r>
              <a:rPr kumimoji="0" lang="es-ES" altLang="zh-CN" sz="1600" b="0" i="0" u="none" strike="noStrike" cap="none" normalizeH="0" baseline="0" dirty="0" err="1" smtClean="0">
                <a:ln>
                  <a:noFill/>
                </a:ln>
                <a:solidFill>
                  <a:srgbClr val="00B050"/>
                </a:solidFill>
                <a:effectLst/>
                <a:latin typeface="Times New Roman" pitchFamily="18" charset="0"/>
                <a:ea typeface="Droid Sans Fallback" charset="0"/>
                <a:cs typeface="Times New Roman" pitchFamily="18" charset="0"/>
              </a:rPr>
              <a:t>markov</a:t>
            </a: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 </a:t>
            </a:r>
            <a:r>
              <a:rPr kumimoji="0" lang="es-ES" altLang="zh-CN" sz="1600" b="0" i="0" u="none" strike="noStrike" cap="none" normalizeH="0" baseline="0" dirty="0" err="1" smtClean="0">
                <a:ln>
                  <a:noFill/>
                </a:ln>
                <a:solidFill>
                  <a:srgbClr val="00B050"/>
                </a:solidFill>
                <a:effectLst/>
                <a:latin typeface="Times New Roman" pitchFamily="18" charset="0"/>
                <a:ea typeface="Droid Sans Fallback" charset="0"/>
                <a:cs typeface="Times New Roman" pitchFamily="18" charset="0"/>
              </a:rPr>
              <a:t>chain</a:t>
            </a:r>
            <a:r>
              <a:rPr kumimoji="0" lang="es-ES" altLang="zh-CN" sz="1600" b="0" i="0" u="none" strike="noStrike" cap="none" normalizeH="0" baseline="0" dirty="0" smtClean="0">
                <a:ln>
                  <a:noFill/>
                </a:ln>
                <a:solidFill>
                  <a:srgbClr val="00B050"/>
                </a:solidFill>
                <a:effectLst/>
                <a:latin typeface="Times New Roman" pitchFamily="18" charset="0"/>
                <a:ea typeface="Droid Sans Fallback" charset="0"/>
                <a:cs typeface="Times New Roman" pitchFamily="18" charset="0"/>
              </a:rPr>
              <a:t>” incorporada.</a:t>
            </a:r>
            <a:endParaRPr kumimoji="0" lang="es-ES" altLang="zh-CN" sz="3600" b="0" i="0" u="none" strike="noStrike" cap="none" normalizeH="0" baseline="0" dirty="0" smtClean="0">
              <a:ln>
                <a:noFill/>
              </a:ln>
              <a:solidFill>
                <a:srgbClr val="00B050"/>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30900" y="152400"/>
            <a:ext cx="8759262" cy="3785652"/>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R-</a:t>
            </a:r>
            <a:r>
              <a:rPr lang="en-US" sz="2000" dirty="0" err="1" smtClean="0">
                <a:latin typeface="Times New Roman" panose="02020603050405020304" pitchFamily="18" charset="0"/>
                <a:cs typeface="Times New Roman" panose="02020603050405020304" pitchFamily="18" charset="0"/>
              </a:rPr>
              <a:t>comander</a:t>
            </a:r>
            <a:r>
              <a:rPr lang="en-US" sz="2000" dirty="0" smtClean="0">
                <a:latin typeface="Times New Roman" panose="02020603050405020304" pitchFamily="18" charset="0"/>
                <a:cs typeface="Times New Roman" panose="02020603050405020304" pitchFamily="18" charset="0"/>
              </a:rPr>
              <a:t> (known </a:t>
            </a:r>
            <a:r>
              <a:rPr lang="en-US" sz="2000" dirty="0">
                <a:latin typeface="Times New Roman" panose="02020603050405020304" pitchFamily="18" charset="0"/>
                <a:cs typeface="Times New Roman" panose="02020603050405020304" pitchFamily="18" charset="0"/>
              </a:rPr>
              <a:t>as </a:t>
            </a:r>
            <a:r>
              <a:rPr lang="en-US" sz="2000" dirty="0" err="1">
                <a:latin typeface="Times New Roman" panose="02020603050405020304" pitchFamily="18" charset="0"/>
                <a:cs typeface="Times New Roman" panose="02020603050405020304" pitchFamily="18" charset="0"/>
              </a:rPr>
              <a:t>Rcmdr</a:t>
            </a:r>
            <a:r>
              <a:rPr lang="en-US" sz="2000" dirty="0">
                <a:latin typeface="Times New Roman" panose="02020603050405020304" pitchFamily="18" charset="0"/>
                <a:cs typeface="Times New Roman" panose="02020603050405020304" pitchFamily="18" charset="0"/>
              </a:rPr>
              <a:t>) is the most </a:t>
            </a:r>
            <a:r>
              <a:rPr lang="en-US" sz="2000" dirty="0" smtClean="0">
                <a:latin typeface="Times New Roman" panose="02020603050405020304" pitchFamily="18" charset="0"/>
                <a:cs typeface="Times New Roman" panose="02020603050405020304" pitchFamily="18" charset="0"/>
              </a:rPr>
              <a:t>used GUI </a:t>
            </a:r>
            <a:r>
              <a:rPr lang="en-US" sz="2000" dirty="0">
                <a:latin typeface="Times New Roman" panose="02020603050405020304" pitchFamily="18" charset="0"/>
                <a:cs typeface="Times New Roman" panose="02020603050405020304" pitchFamily="18" charset="0"/>
              </a:rPr>
              <a:t>specially designed to work with </a:t>
            </a:r>
            <a:r>
              <a:rPr lang="en-US" sz="2000" dirty="0" smtClean="0">
                <a:latin typeface="Times New Roman" panose="02020603050405020304" pitchFamily="18" charset="0"/>
                <a:cs typeface="Times New Roman" panose="02020603050405020304" pitchFamily="18" charset="0"/>
              </a:rPr>
              <a:t>R, providing </a:t>
            </a:r>
            <a:r>
              <a:rPr lang="en-US" sz="2000" dirty="0">
                <a:latin typeface="Times New Roman" panose="02020603050405020304" pitchFamily="18" charset="0"/>
                <a:cs typeface="Times New Roman" panose="02020603050405020304" pitchFamily="18" charset="0"/>
              </a:rPr>
              <a:t>the user access to a selection of </a:t>
            </a:r>
            <a:r>
              <a:rPr lang="en-US" sz="2000" dirty="0" smtClean="0">
                <a:latin typeface="Times New Roman" panose="02020603050405020304" pitchFamily="18" charset="0"/>
                <a:cs typeface="Times New Roman" panose="02020603050405020304" pitchFamily="18" charset="0"/>
              </a:rPr>
              <a:t>common analysis </a:t>
            </a:r>
            <a:r>
              <a:rPr lang="en-US" sz="2000" dirty="0">
                <a:latin typeface="Times New Roman" panose="02020603050405020304" pitchFamily="18" charset="0"/>
                <a:cs typeface="Times New Roman" panose="02020603050405020304" pitchFamily="18" charset="0"/>
              </a:rPr>
              <a:t>techniques common </a:t>
            </a:r>
            <a:r>
              <a:rPr lang="en-US" sz="2000" dirty="0" smtClean="0">
                <a:latin typeface="Times New Roman" panose="02020603050405020304" pitchFamily="18" charset="0"/>
                <a:cs typeface="Times New Roman" panose="02020603050405020304" pitchFamily="18" charset="0"/>
              </a:rPr>
              <a:t>using </a:t>
            </a:r>
            <a:r>
              <a:rPr lang="en-US" sz="2000" dirty="0">
                <a:latin typeface="Times New Roman" panose="02020603050405020304" pitchFamily="18" charset="0"/>
                <a:cs typeface="Times New Roman" panose="02020603050405020304" pitchFamily="18" charset="0"/>
              </a:rPr>
              <a:t>simple menus </a:t>
            </a:r>
            <a:r>
              <a:rPr lang="en-US" sz="2000" dirty="0" smtClean="0">
                <a:latin typeface="Times New Roman" panose="02020603050405020304" pitchFamily="18" charset="0"/>
                <a:cs typeface="Times New Roman" panose="02020603050405020304" pitchFamily="18" charset="0"/>
              </a:rPr>
              <a:t>(similar to SPSS).</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(http</a:t>
            </a:r>
            <a:r>
              <a:rPr lang="en-US" sz="2000" dirty="0">
                <a:latin typeface="Times New Roman" panose="02020603050405020304" pitchFamily="18" charset="0"/>
                <a:cs typeface="Times New Roman" panose="02020603050405020304" pitchFamily="18" charset="0"/>
              </a:rPr>
              <a:t>://www.uv.es/innovamide/l4u/R/R0/R0.wiki web page, in Spanish, on how to install R for Windows and how to install </a:t>
            </a:r>
            <a:r>
              <a:rPr lang="en-US" sz="2000" dirty="0" err="1">
                <a:latin typeface="Times New Roman" panose="02020603050405020304" pitchFamily="18" charset="0"/>
                <a:cs typeface="Times New Roman" panose="02020603050405020304" pitchFamily="18" charset="0"/>
              </a:rPr>
              <a:t>Rcmdr</a:t>
            </a:r>
            <a:r>
              <a:rPr lang="en-US" sz="2000" dirty="0">
                <a:latin typeface="Times New Roman" panose="02020603050405020304" pitchFamily="18" charset="0"/>
                <a:cs typeface="Times New Roman" panose="02020603050405020304" pitchFamily="18" charset="0"/>
              </a:rPr>
              <a:t> and see, for example, </a:t>
            </a:r>
            <a:r>
              <a:rPr lang="en-US" sz="2000" dirty="0" err="1">
                <a:latin typeface="Times New Roman" panose="02020603050405020304" pitchFamily="18" charset="0"/>
                <a:cs typeface="Times New Roman" panose="02020603050405020304" pitchFamily="18" charset="0"/>
              </a:rPr>
              <a:t>Guisande</a:t>
            </a:r>
            <a:r>
              <a:rPr lang="en-US" sz="2000" dirty="0">
                <a:latin typeface="Times New Roman" panose="02020603050405020304" pitchFamily="18" charset="0"/>
                <a:cs typeface="Times New Roman" panose="02020603050405020304" pitchFamily="18" charset="0"/>
              </a:rPr>
              <a:t> Gonzalez and Barreiro </a:t>
            </a:r>
            <a:r>
              <a:rPr lang="en-US" sz="2000" dirty="0" err="1">
                <a:latin typeface="Times New Roman" panose="02020603050405020304" pitchFamily="18" charset="0"/>
                <a:cs typeface="Times New Roman" panose="02020603050405020304" pitchFamily="18" charset="0"/>
              </a:rPr>
              <a:t>Felpeto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Vaamonde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Liste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2011) </a:t>
            </a:r>
            <a:r>
              <a:rPr lang="en-US" sz="2000" dirty="0">
                <a:latin typeface="Times New Roman" panose="02020603050405020304" pitchFamily="18" charset="0"/>
                <a:cs typeface="Times New Roman" panose="02020603050405020304" pitchFamily="18" charset="0"/>
              </a:rPr>
              <a:t>on how to use it for various </a:t>
            </a:r>
            <a:r>
              <a:rPr lang="en-US" sz="2000" dirty="0" smtClean="0">
                <a:latin typeface="Times New Roman" panose="02020603050405020304" pitchFamily="18" charset="0"/>
                <a:cs typeface="Times New Roman" panose="02020603050405020304" pitchFamily="18" charset="0"/>
              </a:rPr>
              <a:t>analyses.)</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 package that is to be used (</a:t>
            </a:r>
            <a:r>
              <a:rPr lang="en-US" sz="2000" dirty="0" err="1">
                <a:latin typeface="Times New Roman" panose="02020603050405020304" pitchFamily="18" charset="0"/>
                <a:cs typeface="Times New Roman" panose="02020603050405020304" pitchFamily="18" charset="0"/>
              </a:rPr>
              <a:t>markovchain</a:t>
            </a:r>
            <a:r>
              <a:rPr lang="en-US" sz="2000" dirty="0">
                <a:latin typeface="Times New Roman" panose="02020603050405020304" pitchFamily="18" charset="0"/>
                <a:cs typeface="Times New Roman" panose="02020603050405020304" pitchFamily="18" charset="0"/>
              </a:rPr>
              <a:t>) is not yet incorporated into </a:t>
            </a:r>
            <a:r>
              <a:rPr lang="en-US" sz="2000" dirty="0" err="1" smtClean="0">
                <a:latin typeface="Times New Roman" panose="02020603050405020304" pitchFamily="18" charset="0"/>
                <a:cs typeface="Times New Roman" panose="02020603050405020304" pitchFamily="18" charset="0"/>
              </a:rPr>
              <a:t>Rcmdr</a:t>
            </a:r>
            <a:r>
              <a:rPr lang="en-US" sz="2000" dirty="0" smtClean="0">
                <a:latin typeface="Times New Roman" panose="02020603050405020304" pitchFamily="18" charset="0"/>
                <a:cs typeface="Times New Roman" panose="02020603050405020304" pitchFamily="18" charset="0"/>
              </a:rPr>
              <a:t>. The code below incorporates the </a:t>
            </a:r>
            <a:r>
              <a:rPr lang="en-US" sz="2000" dirty="0" err="1" smtClean="0">
                <a:latin typeface="Times New Roman" panose="02020603050405020304" pitchFamily="18" charset="0"/>
                <a:cs typeface="Times New Roman" panose="02020603050405020304" pitchFamily="18" charset="0"/>
              </a:rPr>
              <a:t>markovchain</a:t>
            </a:r>
            <a:r>
              <a:rPr lang="en-US" sz="2000" dirty="0" smtClean="0">
                <a:latin typeface="Times New Roman" panose="02020603050405020304" pitchFamily="18" charset="0"/>
                <a:cs typeface="Times New Roman" panose="02020603050405020304" pitchFamily="18" charset="0"/>
              </a:rPr>
              <a:t> package to repeat </a:t>
            </a:r>
            <a:r>
              <a:rPr lang="en-US" sz="2000" dirty="0">
                <a:latin typeface="Times New Roman" panose="02020603050405020304" pitchFamily="18" charset="0"/>
                <a:cs typeface="Times New Roman" panose="02020603050405020304" pitchFamily="18" charset="0"/>
              </a:rPr>
              <a:t>the analysis in this </a:t>
            </a:r>
            <a:r>
              <a:rPr lang="en-US" sz="2000" dirty="0" smtClean="0">
                <a:latin typeface="Times New Roman" panose="02020603050405020304" pitchFamily="18" charset="0"/>
                <a:cs typeface="Times New Roman" panose="02020603050405020304" pitchFamily="18" charset="0"/>
              </a:rPr>
              <a:t>article.</a:t>
            </a:r>
            <a:endParaRPr lang="en-US"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242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447800"/>
            <a:ext cx="8736330" cy="5570756"/>
          </a:xfrm>
          <a:prstGeom prst="rect">
            <a:avLst/>
          </a:prstGeom>
          <a:solidFill>
            <a:schemeClr val="bg2">
              <a:alpha val="39000"/>
            </a:schemeClr>
          </a:solidFill>
        </p:spPr>
        <p:txBody>
          <a:bodyPr wrap="square">
            <a:spAutoFit/>
          </a:bodyPr>
          <a:lstStyle/>
          <a:p>
            <a:r>
              <a:rPr lang="es-ES" dirty="0">
                <a:solidFill>
                  <a:srgbClr val="00B050"/>
                </a:solidFill>
              </a:rPr>
              <a:t># Instala la </a:t>
            </a:r>
            <a:r>
              <a:rPr lang="es-ES" dirty="0" smtClean="0">
                <a:solidFill>
                  <a:srgbClr val="00B050"/>
                </a:solidFill>
              </a:rPr>
              <a:t>librería </a:t>
            </a:r>
            <a:endParaRPr lang="en-US" dirty="0">
              <a:solidFill>
                <a:srgbClr val="00B050"/>
              </a:solidFill>
            </a:endParaRPr>
          </a:p>
          <a:p>
            <a:r>
              <a:rPr lang="es-ES" dirty="0">
                <a:solidFill>
                  <a:srgbClr val="00B050"/>
                </a:solidFill>
              </a:rPr>
              <a:t># Una vez instalada en un ordenador no se vuelve a ejecutar la sentencia</a:t>
            </a:r>
            <a:endParaRPr lang="en-US" dirty="0">
              <a:solidFill>
                <a:srgbClr val="00B050"/>
              </a:solidFill>
            </a:endParaRPr>
          </a:p>
          <a:p>
            <a:r>
              <a:rPr lang="es-ES" dirty="0" err="1"/>
              <a:t>install.packages</a:t>
            </a:r>
            <a:r>
              <a:rPr lang="es-ES" dirty="0"/>
              <a:t>("</a:t>
            </a:r>
            <a:r>
              <a:rPr lang="es-ES" dirty="0" err="1"/>
              <a:t>markovchain</a:t>
            </a:r>
            <a:r>
              <a:rPr lang="es-ES" dirty="0" smtClean="0"/>
              <a:t>")</a:t>
            </a:r>
          </a:p>
          <a:p>
            <a:endParaRPr lang="en-US" sz="500" dirty="0"/>
          </a:p>
          <a:p>
            <a:r>
              <a:rPr lang="es-ES" dirty="0" smtClean="0">
                <a:solidFill>
                  <a:srgbClr val="00B050"/>
                </a:solidFill>
              </a:rPr>
              <a:t># </a:t>
            </a:r>
            <a:r>
              <a:rPr lang="es-ES" dirty="0">
                <a:solidFill>
                  <a:srgbClr val="00B050"/>
                </a:solidFill>
              </a:rPr>
              <a:t>Carga la librería para poder utilizarla en la sesión actual. </a:t>
            </a:r>
            <a:endParaRPr lang="en-US" dirty="0">
              <a:solidFill>
                <a:srgbClr val="00B050"/>
              </a:solidFill>
            </a:endParaRPr>
          </a:p>
          <a:p>
            <a:r>
              <a:rPr lang="es-ES" dirty="0">
                <a:solidFill>
                  <a:srgbClr val="00B050"/>
                </a:solidFill>
              </a:rPr>
              <a:t># Esta sentencia hay que ejecutarla al principio de cada sesión</a:t>
            </a:r>
            <a:endParaRPr lang="en-US" dirty="0">
              <a:solidFill>
                <a:srgbClr val="00B050"/>
              </a:solidFill>
            </a:endParaRPr>
          </a:p>
          <a:p>
            <a:r>
              <a:rPr lang="es-ES" dirty="0" err="1"/>
              <a:t>library</a:t>
            </a:r>
            <a:r>
              <a:rPr lang="es-ES" dirty="0"/>
              <a:t>(</a:t>
            </a:r>
            <a:r>
              <a:rPr lang="es-ES" dirty="0" err="1"/>
              <a:t>markovchain</a:t>
            </a:r>
            <a:r>
              <a:rPr lang="es-ES" dirty="0"/>
              <a:t>, pos=4)</a:t>
            </a:r>
            <a:endParaRPr lang="en-US" dirty="0"/>
          </a:p>
          <a:p>
            <a:r>
              <a:rPr lang="es-ES" sz="900" dirty="0"/>
              <a:t> </a:t>
            </a:r>
            <a:endParaRPr lang="en-US" sz="900" dirty="0"/>
          </a:p>
          <a:p>
            <a:r>
              <a:rPr lang="es-ES" dirty="0">
                <a:solidFill>
                  <a:srgbClr val="00B050"/>
                </a:solidFill>
              </a:rPr>
              <a:t># Crea la cadena de </a:t>
            </a:r>
            <a:r>
              <a:rPr lang="es-ES" dirty="0" err="1">
                <a:solidFill>
                  <a:srgbClr val="00B050"/>
                </a:solidFill>
              </a:rPr>
              <a:t>markov</a:t>
            </a:r>
            <a:r>
              <a:rPr lang="es-ES" dirty="0">
                <a:solidFill>
                  <a:srgbClr val="00B050"/>
                </a:solidFill>
              </a:rPr>
              <a:t>, utilizando el paquete “</a:t>
            </a:r>
            <a:r>
              <a:rPr lang="es-ES" dirty="0" err="1">
                <a:solidFill>
                  <a:srgbClr val="00B050"/>
                </a:solidFill>
              </a:rPr>
              <a:t>markovchain</a:t>
            </a:r>
            <a:r>
              <a:rPr lang="es-ES" dirty="0">
                <a:solidFill>
                  <a:srgbClr val="00B050"/>
                </a:solidFill>
              </a:rPr>
              <a:t>”</a:t>
            </a:r>
            <a:endParaRPr lang="en-US" dirty="0">
              <a:solidFill>
                <a:srgbClr val="00B050"/>
              </a:solidFill>
            </a:endParaRPr>
          </a:p>
          <a:p>
            <a:r>
              <a:rPr lang="es-ES" dirty="0">
                <a:solidFill>
                  <a:srgbClr val="00B050"/>
                </a:solidFill>
              </a:rPr>
              <a:t># Se especifican a continuación los nombres de los estados de la cadena (entre comillas)</a:t>
            </a:r>
            <a:endParaRPr lang="en-US" dirty="0">
              <a:solidFill>
                <a:srgbClr val="00B050"/>
              </a:solidFill>
            </a:endParaRPr>
          </a:p>
          <a:p>
            <a:r>
              <a:rPr lang="es-ES" dirty="0">
                <a:solidFill>
                  <a:srgbClr val="00B050"/>
                </a:solidFill>
              </a:rPr>
              <a:t># Después se escriben de manera continua las probabilidades de transición, por filas </a:t>
            </a:r>
            <a:r>
              <a:rPr lang="es-ES" dirty="0"/>
              <a:t>(</a:t>
            </a:r>
            <a:r>
              <a:rPr lang="es-ES" dirty="0" err="1"/>
              <a:t>byrow</a:t>
            </a:r>
            <a:r>
              <a:rPr lang="es-ES" dirty="0"/>
              <a:t>=TRUE)</a:t>
            </a:r>
            <a:endParaRPr lang="en-US" dirty="0"/>
          </a:p>
          <a:p>
            <a:r>
              <a:rPr lang="es-ES" dirty="0">
                <a:solidFill>
                  <a:srgbClr val="00B050"/>
                </a:solidFill>
              </a:rPr>
              <a:t># Se precisa la dimensión de la matriz (</a:t>
            </a:r>
            <a:r>
              <a:rPr lang="es-ES" dirty="0" err="1">
                <a:solidFill>
                  <a:srgbClr val="00B050"/>
                </a:solidFill>
              </a:rPr>
              <a:t>nrow</a:t>
            </a:r>
            <a:r>
              <a:rPr lang="es-ES" dirty="0">
                <a:solidFill>
                  <a:srgbClr val="00B050"/>
                </a:solidFill>
              </a:rPr>
              <a:t> = 5)</a:t>
            </a:r>
            <a:endParaRPr lang="en-US" dirty="0">
              <a:solidFill>
                <a:srgbClr val="00B050"/>
              </a:solidFill>
            </a:endParaRPr>
          </a:p>
          <a:p>
            <a:r>
              <a:rPr lang="es-ES" dirty="0">
                <a:solidFill>
                  <a:srgbClr val="00B050"/>
                </a:solidFill>
              </a:rPr>
              <a:t># Y por último, optativo, el nombre que se le quiera dar a la cadena de </a:t>
            </a:r>
            <a:r>
              <a:rPr lang="es-ES" dirty="0" err="1">
                <a:solidFill>
                  <a:srgbClr val="00B050"/>
                </a:solidFill>
              </a:rPr>
              <a:t>Markov</a:t>
            </a:r>
            <a:endParaRPr lang="en-US" dirty="0">
              <a:solidFill>
                <a:srgbClr val="00B050"/>
              </a:solidFill>
            </a:endParaRPr>
          </a:p>
          <a:p>
            <a:r>
              <a:rPr lang="en-US" dirty="0" err="1"/>
              <a:t>quimio</a:t>
            </a:r>
            <a:r>
              <a:rPr lang="en-US" dirty="0"/>
              <a:t> &lt;- new("</a:t>
            </a:r>
            <a:r>
              <a:rPr lang="en-US" dirty="0" err="1"/>
              <a:t>markovchain</a:t>
            </a:r>
            <a:r>
              <a:rPr lang="en-US" dirty="0"/>
              <a:t>", states = c("R", "CL", "P", "CG", "M"),</a:t>
            </a:r>
            <a:r>
              <a:rPr lang="en-US" dirty="0" err="1"/>
              <a:t>transitionMatrix</a:t>
            </a:r>
            <a:r>
              <a:rPr lang="en-US" dirty="0"/>
              <a:t> = matrix(data = </a:t>
            </a:r>
          </a:p>
          <a:p>
            <a:r>
              <a:rPr lang="en-US" dirty="0"/>
              <a:t>+ c(0.8671, 0.0024, 0.1270, 0.0035, 0, 1, 0, 0, 0, 0, 0, 0, 0.8623, 0, 0.1377, 0, 0, 0.9, 0.1, 0, 0, 0, 0, 0, 1), </a:t>
            </a:r>
            <a:r>
              <a:rPr lang="en-US" dirty="0" err="1"/>
              <a:t>byrow</a:t>
            </a:r>
            <a:r>
              <a:rPr lang="en-US" dirty="0"/>
              <a:t> + = TRUE, </a:t>
            </a:r>
            <a:r>
              <a:rPr lang="en-US" dirty="0" err="1"/>
              <a:t>nrow</a:t>
            </a:r>
            <a:r>
              <a:rPr lang="en-US" dirty="0"/>
              <a:t> = 5), name = "</a:t>
            </a:r>
            <a:r>
              <a:rPr lang="en-US" dirty="0" err="1"/>
              <a:t>Quimio</a:t>
            </a:r>
            <a:r>
              <a:rPr lang="en-US" dirty="0"/>
              <a:t>")</a:t>
            </a:r>
          </a:p>
          <a:p>
            <a:r>
              <a:rPr lang="es-ES" dirty="0">
                <a:solidFill>
                  <a:srgbClr val="00B050"/>
                </a:solidFill>
              </a:rPr>
              <a:t># Verificamos que la matriz de transición es correcta, ya que la imprime en formato matriz</a:t>
            </a:r>
            <a:endParaRPr lang="en-US" dirty="0">
              <a:solidFill>
                <a:srgbClr val="00B050"/>
              </a:solidFill>
            </a:endParaRPr>
          </a:p>
          <a:p>
            <a:r>
              <a:rPr lang="es-ES" dirty="0" smtClean="0">
                <a:solidFill>
                  <a:srgbClr val="00B050"/>
                </a:solidFill>
              </a:rPr>
              <a:t>Quimio                                                       </a:t>
            </a:r>
            <a:r>
              <a:rPr lang="es-ES" dirty="0" err="1" smtClean="0">
                <a:solidFill>
                  <a:schemeClr val="tx2"/>
                </a:solidFill>
              </a:rPr>
              <a:t>continued</a:t>
            </a:r>
            <a:endParaRPr lang="en-US" dirty="0">
              <a:solidFill>
                <a:schemeClr val="tx2"/>
              </a:solidFill>
            </a:endParaRPr>
          </a:p>
          <a:p>
            <a:r>
              <a:rPr lang="es-ES" dirty="0"/>
              <a:t> </a:t>
            </a:r>
            <a:endParaRPr lang="en-US" dirty="0"/>
          </a:p>
        </p:txBody>
      </p:sp>
      <p:sp>
        <p:nvSpPr>
          <p:cNvPr id="3" name="TextBox 2"/>
          <p:cNvSpPr txBox="1"/>
          <p:nvPr/>
        </p:nvSpPr>
        <p:spPr>
          <a:xfrm>
            <a:off x="190500" y="228600"/>
            <a:ext cx="8877300" cy="1477328"/>
          </a:xfrm>
          <a:prstGeom prst="rect">
            <a:avLst/>
          </a:prstGeom>
          <a:noFill/>
        </p:spPr>
        <p:txBody>
          <a:bodyPr wrap="square" rtlCol="0">
            <a:spAutoFit/>
          </a:bodyPr>
          <a:lstStyle/>
          <a:p>
            <a:r>
              <a:rPr lang="en-US" dirty="0" smtClean="0"/>
              <a:t>R Script/</a:t>
            </a:r>
            <a:r>
              <a:rPr lang="es-ES" altLang="zh-CN" dirty="0">
                <a:latin typeface="Times New Roman" pitchFamily="18" charset="0"/>
                <a:ea typeface="Droid Sans Fallback" charset="0"/>
                <a:cs typeface="Times New Roman" pitchFamily="18" charset="0"/>
              </a:rPr>
              <a:t> </a:t>
            </a:r>
            <a:r>
              <a:rPr lang="es-ES" altLang="zh-CN" dirty="0" smtClean="0">
                <a:solidFill>
                  <a:srgbClr val="00B050"/>
                </a:solidFill>
                <a:latin typeface="Times New Roman" pitchFamily="18" charset="0"/>
                <a:ea typeface="Droid Sans Fallback" charset="0"/>
                <a:cs typeface="Times New Roman" pitchFamily="18" charset="0"/>
              </a:rPr>
              <a:t>Código:</a:t>
            </a:r>
            <a:r>
              <a:rPr lang="es-ES" altLang="zh-CN" dirty="0" smtClean="0">
                <a:latin typeface="Times New Roman" pitchFamily="18" charset="0"/>
                <a:ea typeface="Droid Sans Fallback" charset="0"/>
                <a:cs typeface="Times New Roman" pitchFamily="18" charset="0"/>
              </a:rPr>
              <a:t> </a:t>
            </a:r>
            <a:r>
              <a:rPr lang="en-US" dirty="0" smtClean="0"/>
              <a:t>  # signs indicate </a:t>
            </a:r>
            <a:r>
              <a:rPr lang="en-US" dirty="0" smtClean="0">
                <a:solidFill>
                  <a:srgbClr val="00B050"/>
                </a:solidFill>
              </a:rPr>
              <a:t>comments</a:t>
            </a:r>
            <a:r>
              <a:rPr lang="en-US" dirty="0" smtClean="0"/>
              <a:t>, code  is on rows without # signs</a:t>
            </a:r>
          </a:p>
          <a:p>
            <a:pPr lvl="0"/>
            <a:r>
              <a:rPr lang="es-ES" altLang="zh-CN" dirty="0" smtClean="0">
                <a:solidFill>
                  <a:srgbClr val="00B050"/>
                </a:solidFill>
                <a:latin typeface="Times New Roman" pitchFamily="18" charset="0"/>
                <a:ea typeface="Droid Sans Fallback" charset="0"/>
                <a:cs typeface="Times New Roman" pitchFamily="18" charset="0"/>
              </a:rPr>
              <a:t>	           El </a:t>
            </a:r>
            <a:r>
              <a:rPr lang="es-ES" altLang="zh-CN" dirty="0">
                <a:solidFill>
                  <a:srgbClr val="00B050"/>
                </a:solidFill>
                <a:latin typeface="Times New Roman" pitchFamily="18" charset="0"/>
                <a:ea typeface="Droid Sans Fallback" charset="0"/>
                <a:cs typeface="Times New Roman" pitchFamily="18" charset="0"/>
              </a:rPr>
              <a:t>signo de sostenido (#) indica que el texto que aparece a continuación es </a:t>
            </a:r>
            <a:r>
              <a:rPr lang="es-ES" altLang="zh-CN" dirty="0" smtClean="0">
                <a:solidFill>
                  <a:srgbClr val="00B050"/>
                </a:solidFill>
                <a:latin typeface="Times New Roman" pitchFamily="18" charset="0"/>
                <a:ea typeface="Droid Sans Fallback" charset="0"/>
                <a:cs typeface="Times New Roman" pitchFamily="18" charset="0"/>
              </a:rPr>
              <a:t>un</a:t>
            </a:r>
          </a:p>
          <a:p>
            <a:pPr lvl="0"/>
            <a:r>
              <a:rPr lang="es-ES" altLang="zh-CN" dirty="0">
                <a:solidFill>
                  <a:srgbClr val="00B050"/>
                </a:solidFill>
                <a:latin typeface="Times New Roman" pitchFamily="18" charset="0"/>
                <a:ea typeface="Droid Sans Fallback" charset="0"/>
                <a:cs typeface="Times New Roman" pitchFamily="18" charset="0"/>
              </a:rPr>
              <a:t> </a:t>
            </a:r>
            <a:r>
              <a:rPr lang="es-ES" altLang="zh-CN" dirty="0" smtClean="0">
                <a:solidFill>
                  <a:srgbClr val="00B050"/>
                </a:solidFill>
                <a:latin typeface="Times New Roman" pitchFamily="18" charset="0"/>
                <a:ea typeface="Droid Sans Fallback" charset="0"/>
                <a:cs typeface="Times New Roman" pitchFamily="18" charset="0"/>
              </a:rPr>
              <a:t>                          comentario</a:t>
            </a:r>
            <a:r>
              <a:rPr lang="es-ES" altLang="zh-CN" dirty="0">
                <a:solidFill>
                  <a:srgbClr val="00B050"/>
                </a:solidFill>
                <a:latin typeface="Times New Roman" pitchFamily="18" charset="0"/>
                <a:ea typeface="Droid Sans Fallback" charset="0"/>
                <a:cs typeface="Times New Roman" pitchFamily="18" charset="0"/>
              </a:rPr>
              <a:t>. Las líneas que no tienen dicho signo contienen las sentencias </a:t>
            </a:r>
            <a:r>
              <a:rPr lang="es-ES" altLang="zh-CN" dirty="0" smtClean="0">
                <a:solidFill>
                  <a:srgbClr val="00B050"/>
                </a:solidFill>
                <a:latin typeface="Times New Roman" pitchFamily="18" charset="0"/>
                <a:ea typeface="Droid Sans Fallback" charset="0"/>
                <a:cs typeface="Times New Roman" pitchFamily="18" charset="0"/>
              </a:rPr>
              <a:t>que</a:t>
            </a:r>
          </a:p>
          <a:p>
            <a:pPr lvl="0"/>
            <a:r>
              <a:rPr lang="es-ES" altLang="zh-CN" dirty="0">
                <a:solidFill>
                  <a:srgbClr val="00B050"/>
                </a:solidFill>
                <a:latin typeface="Times New Roman" pitchFamily="18" charset="0"/>
                <a:ea typeface="Droid Sans Fallback" charset="0"/>
                <a:cs typeface="Times New Roman" pitchFamily="18" charset="0"/>
              </a:rPr>
              <a:t> </a:t>
            </a:r>
            <a:r>
              <a:rPr lang="es-ES" altLang="zh-CN" dirty="0" smtClean="0">
                <a:solidFill>
                  <a:srgbClr val="00B050"/>
                </a:solidFill>
                <a:latin typeface="Times New Roman" pitchFamily="18" charset="0"/>
                <a:ea typeface="Droid Sans Fallback" charset="0"/>
                <a:cs typeface="Times New Roman" pitchFamily="18" charset="0"/>
              </a:rPr>
              <a:t>                          realmente </a:t>
            </a:r>
            <a:r>
              <a:rPr lang="es-ES" altLang="zh-CN" dirty="0">
                <a:solidFill>
                  <a:srgbClr val="00B050"/>
                </a:solidFill>
                <a:latin typeface="Times New Roman" pitchFamily="18" charset="0"/>
                <a:ea typeface="Droid Sans Fallback" charset="0"/>
                <a:cs typeface="Times New Roman" pitchFamily="18" charset="0"/>
              </a:rPr>
              <a:t>se deben ejecutar.</a:t>
            </a:r>
            <a:endParaRPr lang="es-ES" altLang="zh-CN" sz="4000" dirty="0">
              <a:solidFill>
                <a:srgbClr val="00B050"/>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3379783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63000" cy="4724400"/>
          </a:xfrm>
        </p:spPr>
        <p:txBody>
          <a:bodyPr>
            <a:normAutofit fontScale="47500" lnSpcReduction="20000"/>
          </a:bodyPr>
          <a:lstStyle/>
          <a:p>
            <a:pPr marL="0" indent="0" algn="ctr">
              <a:buNone/>
            </a:pPr>
            <a:r>
              <a:rPr lang="en-US" sz="5900" dirty="0" smtClean="0">
                <a:latin typeface="Times New Roman" panose="02020603050405020304" pitchFamily="18" charset="0"/>
                <a:cs typeface="Times New Roman" panose="02020603050405020304" pitchFamily="18" charset="0"/>
              </a:rPr>
              <a:t>Materials Posted on my Website </a:t>
            </a:r>
          </a:p>
          <a:p>
            <a:pPr marL="0" indent="0" algn="ctr">
              <a:buNone/>
            </a:pPr>
            <a:endParaRPr lang="en-US" dirty="0" smtClean="0">
              <a:latin typeface="Times New Roman" panose="02020603050405020304" pitchFamily="18" charset="0"/>
              <a:cs typeface="Times New Roman" panose="02020603050405020304" pitchFamily="18" charset="0"/>
            </a:endParaRPr>
          </a:p>
          <a:p>
            <a:pPr marL="0" indent="0">
              <a:buNone/>
            </a:pPr>
            <a:r>
              <a:rPr lang="en-US" sz="4200" dirty="0" smtClean="0">
                <a:latin typeface="Times New Roman" panose="02020603050405020304" pitchFamily="18" charset="0"/>
                <a:cs typeface="Times New Roman" panose="02020603050405020304" pitchFamily="18" charset="0"/>
                <a:hlinkClick r:id="rId2"/>
              </a:rPr>
              <a:t>http</a:t>
            </a:r>
            <a:r>
              <a:rPr lang="en-US" sz="4200" dirty="0">
                <a:latin typeface="Times New Roman" panose="02020603050405020304" pitchFamily="18" charset="0"/>
                <a:cs typeface="Times New Roman" panose="02020603050405020304" pitchFamily="18" charset="0"/>
                <a:hlinkClick r:id="rId2"/>
              </a:rPr>
              <a:t>://faculty.sites.uci.edu/lrkeller/cuban-operations-research-conference-2016/</a:t>
            </a:r>
            <a:r>
              <a:rPr lang="en-US" sz="4200" dirty="0">
                <a:latin typeface="Times New Roman" panose="02020603050405020304" pitchFamily="18" charset="0"/>
                <a:cs typeface="Times New Roman" panose="02020603050405020304" pitchFamily="18" charset="0"/>
              </a:rPr>
              <a:t>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sz="5100" dirty="0" err="1" smtClean="0">
                <a:latin typeface="Times New Roman" panose="02020603050405020304" pitchFamily="18" charset="0"/>
                <a:cs typeface="Times New Roman" panose="02020603050405020304" pitchFamily="18" charset="0"/>
              </a:rPr>
              <a:t>Powerpoint</a:t>
            </a:r>
            <a:r>
              <a:rPr lang="en-US" sz="5100" dirty="0" smtClean="0">
                <a:latin typeface="Times New Roman" panose="02020603050405020304" pitchFamily="18" charset="0"/>
                <a:cs typeface="Times New Roman" panose="02020603050405020304" pitchFamily="18" charset="0"/>
              </a:rPr>
              <a:t> slides of this talk</a:t>
            </a:r>
          </a:p>
          <a:p>
            <a:pPr marL="0" indent="0">
              <a:buNone/>
            </a:pPr>
            <a:endParaRPr lang="en-US" sz="5100" dirty="0">
              <a:latin typeface="Times New Roman" panose="02020603050405020304" pitchFamily="18" charset="0"/>
              <a:cs typeface="Times New Roman" panose="02020603050405020304" pitchFamily="18" charset="0"/>
            </a:endParaRPr>
          </a:p>
          <a:p>
            <a:pPr marL="0" indent="0">
              <a:buNone/>
            </a:pPr>
            <a:r>
              <a:rPr lang="en-US" sz="5100" dirty="0" smtClean="0">
                <a:latin typeface="Times New Roman" panose="02020603050405020304" pitchFamily="18" charset="0"/>
                <a:cs typeface="Times New Roman" panose="02020603050405020304" pitchFamily="18" charset="0"/>
              </a:rPr>
              <a:t>Extended abstract of this talk</a:t>
            </a:r>
          </a:p>
          <a:p>
            <a:pPr marL="0" indent="0">
              <a:buNone/>
            </a:pPr>
            <a:endParaRPr lang="en-US" sz="5100" dirty="0">
              <a:latin typeface="Times New Roman" panose="02020603050405020304" pitchFamily="18" charset="0"/>
              <a:cs typeface="Times New Roman" panose="02020603050405020304" pitchFamily="18" charset="0"/>
            </a:endParaRPr>
          </a:p>
          <a:p>
            <a:pPr marL="0" indent="0">
              <a:buNone/>
            </a:pPr>
            <a:r>
              <a:rPr lang="en-US" sz="4400" dirty="0" smtClean="0">
                <a:latin typeface="Times New Roman" panose="02020603050405020304" pitchFamily="18" charset="0"/>
                <a:cs typeface="Times New Roman" panose="02020603050405020304" pitchFamily="18" charset="0"/>
              </a:rPr>
              <a:t>BAI</a:t>
            </a:r>
            <a:r>
              <a:rPr lang="en-US" sz="4400" dirty="0">
                <a:latin typeface="Times New Roman" panose="02020603050405020304" pitchFamily="18" charset="0"/>
                <a:cs typeface="Times New Roman" panose="02020603050405020304" pitchFamily="18" charset="0"/>
              </a:rPr>
              <a:t>, J.R., del CAMPO, C., y KELLER, L. R. (2016</a:t>
            </a: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working </a:t>
            </a:r>
            <a:r>
              <a:rPr lang="en-US" sz="4400" dirty="0" smtClean="0">
                <a:latin typeface="Times New Roman" panose="02020603050405020304" pitchFamily="18" charset="0"/>
                <a:cs typeface="Times New Roman" panose="02020603050405020304" pitchFamily="18" charset="0"/>
              </a:rPr>
              <a:t>paper,</a:t>
            </a:r>
          </a:p>
          <a:p>
            <a:pPr marL="0" indent="0">
              <a:buNone/>
            </a:pPr>
            <a:r>
              <a:rPr lang="en-US" sz="4400" dirty="0" err="1" smtClean="0">
                <a:solidFill>
                  <a:srgbClr val="00B050"/>
                </a:solidFill>
                <a:latin typeface="Times New Roman" panose="02020603050405020304" pitchFamily="18" charset="0"/>
                <a:cs typeface="Times New Roman" panose="02020603050405020304" pitchFamily="18" charset="0"/>
              </a:rPr>
              <a:t>Modelos</a:t>
            </a:r>
            <a:r>
              <a:rPr lang="en-US" sz="4400" dirty="0" smtClean="0">
                <a:solidFill>
                  <a:srgbClr val="00B050"/>
                </a:solidFill>
                <a:latin typeface="Times New Roman" panose="02020603050405020304" pitchFamily="18" charset="0"/>
                <a:cs typeface="Times New Roman" panose="02020603050405020304" pitchFamily="18" charset="0"/>
              </a:rPr>
              <a:t> </a:t>
            </a:r>
            <a:r>
              <a:rPr lang="en-US" sz="4400" dirty="0">
                <a:solidFill>
                  <a:srgbClr val="00B050"/>
                </a:solidFill>
                <a:latin typeface="Times New Roman" panose="02020603050405020304" pitchFamily="18" charset="0"/>
                <a:cs typeface="Times New Roman" panose="02020603050405020304" pitchFamily="18" charset="0"/>
              </a:rPr>
              <a:t>de </a:t>
            </a:r>
            <a:r>
              <a:rPr lang="en-US" sz="4400" dirty="0" err="1">
                <a:solidFill>
                  <a:srgbClr val="00B050"/>
                </a:solidFill>
                <a:latin typeface="Times New Roman" panose="02020603050405020304" pitchFamily="18" charset="0"/>
                <a:cs typeface="Times New Roman" panose="02020603050405020304" pitchFamily="18" charset="0"/>
              </a:rPr>
              <a:t>Cadenas</a:t>
            </a:r>
            <a:r>
              <a:rPr lang="en-US" sz="4400" dirty="0">
                <a:solidFill>
                  <a:srgbClr val="00B050"/>
                </a:solidFill>
                <a:latin typeface="Times New Roman" panose="02020603050405020304" pitchFamily="18" charset="0"/>
                <a:cs typeface="Times New Roman" panose="02020603050405020304" pitchFamily="18" charset="0"/>
              </a:rPr>
              <a:t> de Markov </a:t>
            </a:r>
            <a:r>
              <a:rPr lang="en-US" sz="4400" dirty="0" err="1">
                <a:solidFill>
                  <a:srgbClr val="00B050"/>
                </a:solidFill>
                <a:latin typeface="Times New Roman" panose="02020603050405020304" pitchFamily="18" charset="0"/>
                <a:cs typeface="Times New Roman" panose="02020603050405020304" pitchFamily="18" charset="0"/>
              </a:rPr>
              <a:t>en</a:t>
            </a:r>
            <a:r>
              <a:rPr lang="en-US" sz="4400" dirty="0">
                <a:solidFill>
                  <a:srgbClr val="00B050"/>
                </a:solidFill>
                <a:latin typeface="Times New Roman" panose="02020603050405020304" pitchFamily="18" charset="0"/>
                <a:cs typeface="Times New Roman" panose="02020603050405020304" pitchFamily="18" charset="0"/>
              </a:rPr>
              <a:t> la </a:t>
            </a:r>
            <a:r>
              <a:rPr lang="en-US" sz="4400" dirty="0" err="1">
                <a:solidFill>
                  <a:srgbClr val="00B050"/>
                </a:solidFill>
                <a:latin typeface="Times New Roman" panose="02020603050405020304" pitchFamily="18" charset="0"/>
                <a:cs typeface="Times New Roman" panose="02020603050405020304" pitchFamily="18" charset="0"/>
              </a:rPr>
              <a:t>Practica</a:t>
            </a:r>
            <a:r>
              <a:rPr lang="en-US" sz="4400" dirty="0">
                <a:solidFill>
                  <a:srgbClr val="00B050"/>
                </a:solidFill>
                <a:latin typeface="Times New Roman" panose="02020603050405020304" pitchFamily="18" charset="0"/>
                <a:cs typeface="Times New Roman" panose="02020603050405020304" pitchFamily="18" charset="0"/>
              </a:rPr>
              <a:t>: Una Revision de </a:t>
            </a:r>
            <a:r>
              <a:rPr lang="en-US" sz="4400" dirty="0" err="1">
                <a:solidFill>
                  <a:srgbClr val="00B050"/>
                </a:solidFill>
                <a:latin typeface="Times New Roman" panose="02020603050405020304" pitchFamily="18" charset="0"/>
                <a:cs typeface="Times New Roman" panose="02020603050405020304" pitchFamily="18" charset="0"/>
              </a:rPr>
              <a:t>Opciones</a:t>
            </a:r>
            <a:r>
              <a:rPr lang="en-US" sz="4400" dirty="0">
                <a:solidFill>
                  <a:srgbClr val="00B050"/>
                </a:solidFill>
                <a:latin typeface="Times New Roman" panose="02020603050405020304" pitchFamily="18" charset="0"/>
                <a:cs typeface="Times New Roman" panose="02020603050405020304" pitchFamily="18" charset="0"/>
              </a:rPr>
              <a:t> de Software de </a:t>
            </a:r>
            <a:r>
              <a:rPr lang="en-US" sz="4400" dirty="0" err="1">
                <a:solidFill>
                  <a:srgbClr val="00B050"/>
                </a:solidFill>
                <a:latin typeface="Times New Roman" panose="02020603050405020304" pitchFamily="18" charset="0"/>
                <a:cs typeface="Times New Roman" panose="02020603050405020304" pitchFamily="18" charset="0"/>
              </a:rPr>
              <a:t>Bajo</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smtClean="0">
                <a:solidFill>
                  <a:srgbClr val="00B050"/>
                </a:solidFill>
                <a:latin typeface="Times New Roman" panose="02020603050405020304" pitchFamily="18" charset="0"/>
                <a:cs typeface="Times New Roman" panose="02020603050405020304" pitchFamily="18" charset="0"/>
              </a:rPr>
              <a:t>Coste</a:t>
            </a:r>
            <a:r>
              <a:rPr lang="en-US" sz="4400" dirty="0" smtClean="0">
                <a:solidFill>
                  <a:srgbClr val="00B050"/>
                </a:solidFill>
                <a:latin typeface="Times New Roman" panose="02020603050405020304" pitchFamily="18" charset="0"/>
                <a:cs typeface="Times New Roman" panose="02020603050405020304" pitchFamily="18" charset="0"/>
              </a:rPr>
              <a:t> (</a:t>
            </a:r>
            <a:r>
              <a:rPr lang="en-US" sz="4400" dirty="0" err="1" smtClean="0">
                <a:solidFill>
                  <a:srgbClr val="00B050"/>
                </a:solidFill>
                <a:latin typeface="Times New Roman" panose="02020603050405020304" pitchFamily="18" charset="0"/>
                <a:cs typeface="Times New Roman" panose="02020603050405020304" pitchFamily="18" charset="0"/>
              </a:rPr>
              <a:t>pagina</a:t>
            </a:r>
            <a:r>
              <a:rPr lang="en-US" sz="4400" dirty="0" smtClean="0">
                <a:solidFill>
                  <a:srgbClr val="00B050"/>
                </a:solidFill>
                <a:latin typeface="Times New Roman" panose="02020603050405020304" pitchFamily="18" charset="0"/>
                <a:cs typeface="Times New Roman" panose="02020603050405020304" pitchFamily="18" charset="0"/>
              </a:rPr>
              <a:t> 1-8 </a:t>
            </a:r>
            <a:r>
              <a:rPr lang="en-US" sz="4400" dirty="0" err="1" smtClean="0">
                <a:solidFill>
                  <a:srgbClr val="00B050"/>
                </a:solidFill>
                <a:latin typeface="Times New Roman" panose="02020603050405020304" pitchFamily="18" charset="0"/>
                <a:cs typeface="Times New Roman" panose="02020603050405020304" pitchFamily="18" charset="0"/>
              </a:rPr>
              <a:t>en</a:t>
            </a:r>
            <a:r>
              <a:rPr lang="en-US" sz="4400" dirty="0" smtClean="0">
                <a:solidFill>
                  <a:srgbClr val="00B050"/>
                </a:solidFill>
                <a:latin typeface="Times New Roman" panose="02020603050405020304" pitchFamily="18" charset="0"/>
                <a:cs typeface="Times New Roman" panose="02020603050405020304" pitchFamily="18" charset="0"/>
              </a:rPr>
              <a:t> </a:t>
            </a:r>
            <a:r>
              <a:rPr lang="en-US" sz="4400" dirty="0" err="1" smtClean="0">
                <a:solidFill>
                  <a:srgbClr val="00B050"/>
                </a:solidFill>
                <a:latin typeface="Times New Roman" panose="02020603050405020304" pitchFamily="18" charset="0"/>
                <a:cs typeface="Times New Roman" panose="02020603050405020304" pitchFamily="18" charset="0"/>
              </a:rPr>
              <a:t>Español</a:t>
            </a:r>
            <a:r>
              <a:rPr lang="en-US" sz="4400" dirty="0" smtClean="0">
                <a:solidFill>
                  <a:srgbClr val="00B050"/>
                </a:solidFill>
                <a:latin typeface="Times New Roman" panose="02020603050405020304" pitchFamily="18" charset="0"/>
                <a:cs typeface="Times New Roman" panose="02020603050405020304" pitchFamily="18" charset="0"/>
              </a:rPr>
              <a:t>), </a:t>
            </a:r>
          </a:p>
          <a:p>
            <a:pPr marL="0" indent="0">
              <a:buNone/>
            </a:pPr>
            <a:r>
              <a:rPr lang="en-US" sz="4400" dirty="0" smtClean="0">
                <a:solidFill>
                  <a:srgbClr val="FF0000"/>
                </a:solidFill>
                <a:latin typeface="Times New Roman" panose="02020603050405020304" pitchFamily="18" charset="0"/>
                <a:cs typeface="Times New Roman" panose="02020603050405020304" pitchFamily="18" charset="0"/>
              </a:rPr>
              <a:t>MARKOV </a:t>
            </a:r>
            <a:r>
              <a:rPr lang="en-US" sz="4400" dirty="0">
                <a:solidFill>
                  <a:srgbClr val="FF0000"/>
                </a:solidFill>
                <a:latin typeface="Times New Roman" panose="02020603050405020304" pitchFamily="18" charset="0"/>
                <a:cs typeface="Times New Roman" panose="02020603050405020304" pitchFamily="18" charset="0"/>
              </a:rPr>
              <a:t>CHAIN MODELS IN PRACTICE:</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A REVIEW OF LOW COST SOFTWARE </a:t>
            </a:r>
            <a:r>
              <a:rPr lang="en-US" sz="4400" dirty="0" smtClean="0">
                <a:solidFill>
                  <a:srgbClr val="FF0000"/>
                </a:solidFill>
                <a:latin typeface="Times New Roman" panose="02020603050405020304" pitchFamily="18" charset="0"/>
                <a:cs typeface="Times New Roman" panose="02020603050405020304" pitchFamily="18" charset="0"/>
              </a:rPr>
              <a:t>OPTIONS </a:t>
            </a:r>
            <a:r>
              <a:rPr lang="en-US" sz="4400" dirty="0" smtClean="0"/>
              <a:t>(page 9-16 in English)</a:t>
            </a:r>
            <a:endParaRPr lang="en-US" sz="4400" dirty="0"/>
          </a:p>
        </p:txBody>
      </p:sp>
    </p:spTree>
    <p:extLst>
      <p:ext uri="{BB962C8B-B14F-4D97-AF65-F5344CB8AC3E}">
        <p14:creationId xmlns:p14="http://schemas.microsoft.com/office/powerpoint/2010/main" val="3749570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772400" cy="6370975"/>
          </a:xfrm>
          <a:prstGeom prst="rect">
            <a:avLst/>
          </a:prstGeom>
          <a:solidFill>
            <a:schemeClr val="bg2">
              <a:alpha val="38000"/>
            </a:schemeClr>
          </a:solidFill>
        </p:spPr>
        <p:txBody>
          <a:bodyPr wrap="square">
            <a:spAutoFit/>
          </a:bodyPr>
          <a:lstStyle/>
          <a:p>
            <a:r>
              <a:rPr lang="es-ES" dirty="0" smtClean="0">
                <a:solidFill>
                  <a:srgbClr val="00B050"/>
                </a:solidFill>
              </a:rPr>
              <a:t># </a:t>
            </a:r>
            <a:r>
              <a:rPr lang="es-ES" dirty="0">
                <a:solidFill>
                  <a:srgbClr val="00B050"/>
                </a:solidFill>
              </a:rPr>
              <a:t>Dibuja el diagrama de </a:t>
            </a:r>
            <a:r>
              <a:rPr lang="es-ES" dirty="0" err="1">
                <a:solidFill>
                  <a:srgbClr val="00B050"/>
                </a:solidFill>
              </a:rPr>
              <a:t>markov</a:t>
            </a:r>
            <a:endParaRPr lang="en-US" dirty="0">
              <a:solidFill>
                <a:srgbClr val="00B050"/>
              </a:solidFill>
            </a:endParaRPr>
          </a:p>
          <a:p>
            <a:r>
              <a:rPr lang="es-ES" dirty="0" err="1"/>
              <a:t>plot</a:t>
            </a:r>
            <a:r>
              <a:rPr lang="es-ES" dirty="0"/>
              <a:t>(quimio)</a:t>
            </a:r>
            <a:endParaRPr lang="en-US" dirty="0"/>
          </a:p>
          <a:p>
            <a:r>
              <a:rPr lang="es-ES" dirty="0"/>
              <a:t> </a:t>
            </a:r>
            <a:endParaRPr lang="en-US" dirty="0"/>
          </a:p>
          <a:p>
            <a:r>
              <a:rPr lang="es-ES" dirty="0">
                <a:solidFill>
                  <a:srgbClr val="00B050"/>
                </a:solidFill>
              </a:rPr>
              <a:t># Dibuja otro diagrama de </a:t>
            </a:r>
            <a:r>
              <a:rPr lang="es-ES" dirty="0" err="1">
                <a:solidFill>
                  <a:srgbClr val="00B050"/>
                </a:solidFill>
              </a:rPr>
              <a:t>markov</a:t>
            </a:r>
            <a:r>
              <a:rPr lang="es-ES" dirty="0">
                <a:solidFill>
                  <a:srgbClr val="00B050"/>
                </a:solidFill>
              </a:rPr>
              <a:t> más bonito en blanco y negro (en concreto el de la Figura 1)</a:t>
            </a:r>
            <a:endParaRPr lang="en-US" dirty="0">
              <a:solidFill>
                <a:srgbClr val="00B050"/>
              </a:solidFill>
            </a:endParaRPr>
          </a:p>
          <a:p>
            <a:r>
              <a:rPr lang="es-ES" dirty="0">
                <a:solidFill>
                  <a:srgbClr val="00B050"/>
                </a:solidFill>
              </a:rPr>
              <a:t># Para ello necesita instalar otra librería. Una vez instalada en un ordenador no se vuelve a ejecutar la sentencia</a:t>
            </a:r>
            <a:endParaRPr lang="en-US" dirty="0">
              <a:solidFill>
                <a:srgbClr val="00B050"/>
              </a:solidFill>
            </a:endParaRPr>
          </a:p>
          <a:p>
            <a:r>
              <a:rPr lang="es-ES" dirty="0" err="1"/>
              <a:t>install.packages</a:t>
            </a:r>
            <a:r>
              <a:rPr lang="es-ES" dirty="0"/>
              <a:t>("</a:t>
            </a:r>
            <a:r>
              <a:rPr lang="es-ES" dirty="0" err="1"/>
              <a:t>diagram</a:t>
            </a:r>
            <a:r>
              <a:rPr lang="es-ES" dirty="0"/>
              <a:t>")</a:t>
            </a:r>
            <a:endParaRPr lang="en-US" dirty="0"/>
          </a:p>
          <a:p>
            <a:r>
              <a:rPr lang="es-ES" dirty="0">
                <a:solidFill>
                  <a:srgbClr val="00B050"/>
                </a:solidFill>
              </a:rPr>
              <a:t># Se carga la librería, para poder utilizarla en esta sesión</a:t>
            </a:r>
            <a:endParaRPr lang="en-US" dirty="0">
              <a:solidFill>
                <a:srgbClr val="00B050"/>
              </a:solidFill>
            </a:endParaRPr>
          </a:p>
          <a:p>
            <a:r>
              <a:rPr lang="es-ES" dirty="0" err="1"/>
              <a:t>library</a:t>
            </a:r>
            <a:r>
              <a:rPr lang="es-ES" dirty="0"/>
              <a:t>(</a:t>
            </a:r>
            <a:r>
              <a:rPr lang="es-ES" dirty="0" err="1"/>
              <a:t>diagram</a:t>
            </a:r>
            <a:r>
              <a:rPr lang="es-ES" dirty="0"/>
              <a:t>, pos=4)</a:t>
            </a:r>
            <a:endParaRPr lang="en-US" dirty="0"/>
          </a:p>
          <a:p>
            <a:r>
              <a:rPr lang="es-ES" dirty="0">
                <a:solidFill>
                  <a:srgbClr val="00B050"/>
                </a:solidFill>
              </a:rPr>
              <a:t># Y ahora se le pide a R que haga el gráfico</a:t>
            </a:r>
            <a:endParaRPr lang="en-US" dirty="0">
              <a:solidFill>
                <a:srgbClr val="00B050"/>
              </a:solidFill>
            </a:endParaRPr>
          </a:p>
          <a:p>
            <a:r>
              <a:rPr lang="en-US" dirty="0"/>
              <a:t>plot(</a:t>
            </a:r>
            <a:r>
              <a:rPr lang="en-US" dirty="0" err="1"/>
              <a:t>quimio</a:t>
            </a:r>
            <a:r>
              <a:rPr lang="en-US" dirty="0"/>
              <a:t>, package="diagram", </a:t>
            </a:r>
            <a:r>
              <a:rPr lang="en-US" dirty="0" err="1"/>
              <a:t>box.size</a:t>
            </a:r>
            <a:r>
              <a:rPr lang="en-US" dirty="0"/>
              <a:t> = 0.04)</a:t>
            </a:r>
          </a:p>
          <a:p>
            <a:r>
              <a:rPr lang="en-US" dirty="0"/>
              <a:t> </a:t>
            </a:r>
          </a:p>
          <a:p>
            <a:r>
              <a:rPr lang="es-ES" dirty="0">
                <a:solidFill>
                  <a:srgbClr val="00B050"/>
                </a:solidFill>
              </a:rPr>
              <a:t># Guarda el gráfico en formato </a:t>
            </a:r>
            <a:r>
              <a:rPr lang="es-ES" dirty="0" err="1">
                <a:solidFill>
                  <a:srgbClr val="00B050"/>
                </a:solidFill>
              </a:rPr>
              <a:t>png</a:t>
            </a:r>
            <a:endParaRPr lang="en-US" dirty="0">
              <a:solidFill>
                <a:srgbClr val="00B050"/>
              </a:solidFill>
            </a:endParaRPr>
          </a:p>
          <a:p>
            <a:r>
              <a:rPr lang="es-ES" dirty="0" err="1"/>
              <a:t>dev.copy</a:t>
            </a:r>
            <a:r>
              <a:rPr lang="es-ES" dirty="0"/>
              <a:t>(</a:t>
            </a:r>
            <a:r>
              <a:rPr lang="es-ES" dirty="0" err="1"/>
              <a:t>png</a:t>
            </a:r>
            <a:r>
              <a:rPr lang="es-ES" dirty="0"/>
              <a:t>,'C:/</a:t>
            </a:r>
            <a:r>
              <a:rPr lang="es-ES" dirty="0" err="1"/>
              <a:t>investigacion_operacional</a:t>
            </a:r>
            <a:r>
              <a:rPr lang="es-ES" dirty="0"/>
              <a:t>/figura_1.png')</a:t>
            </a:r>
            <a:endParaRPr lang="en-US" dirty="0"/>
          </a:p>
          <a:p>
            <a:r>
              <a:rPr lang="es-ES" dirty="0" err="1"/>
              <a:t>dev.off</a:t>
            </a:r>
            <a:r>
              <a:rPr lang="es-ES" dirty="0"/>
              <a:t>()</a:t>
            </a:r>
            <a:endParaRPr lang="en-US" dirty="0"/>
          </a:p>
          <a:p>
            <a:r>
              <a:rPr lang="es-ES" dirty="0"/>
              <a:t> </a:t>
            </a:r>
            <a:endParaRPr lang="en-US" dirty="0"/>
          </a:p>
          <a:p>
            <a:r>
              <a:rPr lang="es-ES" dirty="0">
                <a:solidFill>
                  <a:srgbClr val="00B050"/>
                </a:solidFill>
              </a:rPr>
              <a:t># Cálculo de la matriz fundamental</a:t>
            </a:r>
            <a:endParaRPr lang="en-US" dirty="0">
              <a:solidFill>
                <a:srgbClr val="00B050"/>
              </a:solidFill>
            </a:endParaRPr>
          </a:p>
          <a:p>
            <a:r>
              <a:rPr lang="en-US" sz="1400" dirty="0" err="1"/>
              <a:t>Q_quimio</a:t>
            </a:r>
            <a:r>
              <a:rPr lang="en-US" sz="1400" dirty="0"/>
              <a:t> = matrix(data = c(0.8671, 0.0024, 0.1270, 0.0035, 1, 0, 0, 0, 0, 0, 0.8623, 0, 0, 0, 0.9, 0.1), </a:t>
            </a:r>
            <a:r>
              <a:rPr lang="en-US" sz="1400" dirty="0" err="1"/>
              <a:t>byrow</a:t>
            </a:r>
            <a:r>
              <a:rPr lang="en-US" sz="1400" dirty="0"/>
              <a:t> = </a:t>
            </a:r>
          </a:p>
          <a:p>
            <a:r>
              <a:rPr lang="en-US" sz="1400" dirty="0"/>
              <a:t>+ TRUE, </a:t>
            </a:r>
            <a:r>
              <a:rPr lang="en-US" sz="1400" dirty="0" err="1"/>
              <a:t>nrow</a:t>
            </a:r>
            <a:r>
              <a:rPr lang="en-US" sz="1400" dirty="0"/>
              <a:t> = 4)</a:t>
            </a:r>
          </a:p>
          <a:p>
            <a:r>
              <a:rPr lang="en-US" sz="1400" dirty="0"/>
              <a:t>I4 = </a:t>
            </a:r>
            <a:r>
              <a:rPr lang="en-US" sz="1400" dirty="0" err="1"/>
              <a:t>diag</a:t>
            </a:r>
            <a:r>
              <a:rPr lang="en-US" sz="1400" dirty="0"/>
              <a:t>(4)</a:t>
            </a:r>
          </a:p>
          <a:p>
            <a:r>
              <a:rPr lang="en-US" sz="1400" dirty="0" err="1"/>
              <a:t>F_quimio</a:t>
            </a:r>
            <a:r>
              <a:rPr lang="en-US" sz="1400" dirty="0"/>
              <a:t> = solve(I4-Q_quimio)</a:t>
            </a:r>
          </a:p>
          <a:p>
            <a:r>
              <a:rPr lang="es-ES" sz="1400" dirty="0" err="1" smtClean="0"/>
              <a:t>F_quimio</a:t>
            </a:r>
            <a:r>
              <a:rPr lang="es-ES" sz="1400" dirty="0" smtClean="0"/>
              <a:t>                                                                           </a:t>
            </a:r>
            <a:r>
              <a:rPr lang="es-ES" sz="1400" dirty="0" err="1" smtClean="0"/>
              <a:t>Continued</a:t>
            </a:r>
            <a:endParaRPr lang="en-US" sz="1400" dirty="0"/>
          </a:p>
        </p:txBody>
      </p:sp>
    </p:spTree>
    <p:extLst>
      <p:ext uri="{BB962C8B-B14F-4D97-AF65-F5344CB8AC3E}">
        <p14:creationId xmlns:p14="http://schemas.microsoft.com/office/powerpoint/2010/main" val="164635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229600" cy="5355312"/>
          </a:xfrm>
          <a:prstGeom prst="rect">
            <a:avLst/>
          </a:prstGeom>
          <a:solidFill>
            <a:schemeClr val="bg2">
              <a:alpha val="38000"/>
            </a:schemeClr>
          </a:solidFill>
        </p:spPr>
        <p:txBody>
          <a:bodyPr wrap="square">
            <a:spAutoFit/>
          </a:bodyPr>
          <a:lstStyle/>
          <a:p>
            <a:r>
              <a:rPr lang="es-ES" dirty="0" smtClean="0">
                <a:solidFill>
                  <a:srgbClr val="00B050"/>
                </a:solidFill>
              </a:rPr>
              <a:t># </a:t>
            </a:r>
            <a:r>
              <a:rPr lang="es-ES" dirty="0">
                <a:solidFill>
                  <a:srgbClr val="00B050"/>
                </a:solidFill>
              </a:rPr>
              <a:t>Tiempo esperado para la absorción, considerando que se empieza en el estado respuesta</a:t>
            </a:r>
            <a:endParaRPr lang="en-US" dirty="0">
              <a:solidFill>
                <a:srgbClr val="00B050"/>
              </a:solidFill>
            </a:endParaRPr>
          </a:p>
          <a:p>
            <a:r>
              <a:rPr lang="fr-FR" dirty="0" err="1"/>
              <a:t>t_quimio</a:t>
            </a:r>
            <a:r>
              <a:rPr lang="fr-FR" dirty="0"/>
              <a:t> = </a:t>
            </a:r>
            <a:r>
              <a:rPr lang="fr-FR" dirty="0" err="1"/>
              <a:t>F_quimio</a:t>
            </a:r>
            <a:r>
              <a:rPr lang="fr-FR" dirty="0"/>
              <a:t>%*%c(1,0,0,0)</a:t>
            </a:r>
            <a:endParaRPr lang="en-US" dirty="0"/>
          </a:p>
          <a:p>
            <a:r>
              <a:rPr lang="es-ES" dirty="0" err="1"/>
              <a:t>cat</a:t>
            </a:r>
            <a:r>
              <a:rPr lang="es-ES" dirty="0"/>
              <a:t>(“Tiempo esperado de vida=”)+ </a:t>
            </a:r>
            <a:r>
              <a:rPr lang="es-ES" dirty="0" err="1"/>
              <a:t>print</a:t>
            </a:r>
            <a:r>
              <a:rPr lang="es-ES" dirty="0"/>
              <a:t>(</a:t>
            </a:r>
            <a:r>
              <a:rPr lang="es-ES" dirty="0" err="1"/>
              <a:t>t_quimio</a:t>
            </a:r>
            <a:r>
              <a:rPr lang="es-ES" dirty="0"/>
              <a:t>)</a:t>
            </a:r>
            <a:endParaRPr lang="en-US" dirty="0"/>
          </a:p>
          <a:p>
            <a:r>
              <a:rPr lang="es-ES" dirty="0"/>
              <a:t> </a:t>
            </a:r>
            <a:endParaRPr lang="en-US" dirty="0"/>
          </a:p>
          <a:p>
            <a:r>
              <a:rPr lang="es-ES" dirty="0">
                <a:solidFill>
                  <a:srgbClr val="00B050"/>
                </a:solidFill>
              </a:rPr>
              <a:t># Cálculo del coste del tratamiento, como lo hace </a:t>
            </a:r>
            <a:r>
              <a:rPr lang="es-ES" dirty="0" err="1">
                <a:solidFill>
                  <a:srgbClr val="00B050"/>
                </a:solidFill>
              </a:rPr>
              <a:t>TreeAge</a:t>
            </a:r>
            <a:endParaRPr lang="en-US" dirty="0">
              <a:solidFill>
                <a:srgbClr val="00B050"/>
              </a:solidFill>
            </a:endParaRPr>
          </a:p>
          <a:p>
            <a:r>
              <a:rPr lang="es-ES" dirty="0">
                <a:solidFill>
                  <a:srgbClr val="00B050"/>
                </a:solidFill>
              </a:rPr>
              <a:t># Los costes son los mensuales en cada estado de la cadena</a:t>
            </a:r>
            <a:endParaRPr lang="en-US" dirty="0">
              <a:solidFill>
                <a:srgbClr val="00B050"/>
              </a:solidFill>
            </a:endParaRPr>
          </a:p>
          <a:p>
            <a:r>
              <a:rPr lang="es-ES" dirty="0"/>
              <a:t>coste = </a:t>
            </a:r>
            <a:r>
              <a:rPr lang="es-ES" dirty="0" err="1"/>
              <a:t>cbind</a:t>
            </a:r>
            <a:r>
              <a:rPr lang="es-ES" dirty="0"/>
              <a:t>(c(524,262,809,4157,0))</a:t>
            </a:r>
            <a:endParaRPr lang="en-US" dirty="0"/>
          </a:p>
          <a:p>
            <a:r>
              <a:rPr lang="es-ES" dirty="0"/>
              <a:t>utilidad = c(1,0.75,0.5,0.5,0)</a:t>
            </a:r>
            <a:endParaRPr lang="en-US" dirty="0"/>
          </a:p>
          <a:p>
            <a:r>
              <a:rPr lang="es-ES" dirty="0"/>
              <a:t>x &lt;- c(1,0,0,0,0)</a:t>
            </a:r>
            <a:endParaRPr lang="en-US" dirty="0"/>
          </a:p>
          <a:p>
            <a:r>
              <a:rPr lang="es-ES" dirty="0"/>
              <a:t>coste0 = x%*%coste</a:t>
            </a:r>
            <a:endParaRPr lang="en-US" dirty="0"/>
          </a:p>
          <a:p>
            <a:r>
              <a:rPr lang="es-ES" dirty="0" err="1"/>
              <a:t>Cost</a:t>
            </a:r>
            <a:r>
              <a:rPr lang="es-ES" dirty="0"/>
              <a:t>=0</a:t>
            </a:r>
            <a:endParaRPr lang="en-US" dirty="0"/>
          </a:p>
          <a:p>
            <a:r>
              <a:rPr lang="en-US" dirty="0"/>
              <a:t>for(i in </a:t>
            </a:r>
            <a:r>
              <a:rPr lang="en-US" dirty="0" err="1"/>
              <a:t>seq</a:t>
            </a:r>
            <a:r>
              <a:rPr lang="en-US" dirty="0"/>
              <a:t>(1:60)) {</a:t>
            </a:r>
          </a:p>
          <a:p>
            <a:r>
              <a:rPr lang="en-US" dirty="0"/>
              <a:t>x = x*</a:t>
            </a:r>
            <a:r>
              <a:rPr lang="en-US" dirty="0" err="1"/>
              <a:t>quimio</a:t>
            </a:r>
            <a:endParaRPr lang="en-US" dirty="0"/>
          </a:p>
          <a:p>
            <a:r>
              <a:rPr lang="en-US" dirty="0" err="1"/>
              <a:t>Rewardeff</a:t>
            </a:r>
            <a:r>
              <a:rPr lang="en-US" dirty="0"/>
              <a:t> = </a:t>
            </a:r>
            <a:r>
              <a:rPr lang="en-US" dirty="0" err="1"/>
              <a:t>utilidad</a:t>
            </a:r>
            <a:r>
              <a:rPr lang="en-US" dirty="0"/>
              <a:t>*x</a:t>
            </a:r>
          </a:p>
          <a:p>
            <a:r>
              <a:rPr lang="en-US" dirty="0" err="1"/>
              <a:t>Rewardcost</a:t>
            </a:r>
            <a:r>
              <a:rPr lang="en-US" dirty="0"/>
              <a:t> = coste0%*%</a:t>
            </a:r>
            <a:r>
              <a:rPr lang="en-US" dirty="0" err="1"/>
              <a:t>Rewardeff</a:t>
            </a:r>
            <a:endParaRPr lang="en-US" dirty="0"/>
          </a:p>
          <a:p>
            <a:r>
              <a:rPr lang="en-US" dirty="0"/>
              <a:t>Cost = sum(</a:t>
            </a:r>
            <a:r>
              <a:rPr lang="en-US" dirty="0" err="1"/>
              <a:t>Rewardcost</a:t>
            </a:r>
            <a:r>
              <a:rPr lang="en-US" dirty="0"/>
              <a:t>) + Cost</a:t>
            </a:r>
          </a:p>
          <a:p>
            <a:r>
              <a:rPr lang="en-US" dirty="0"/>
              <a:t>}</a:t>
            </a:r>
          </a:p>
          <a:p>
            <a:r>
              <a:rPr lang="es-ES" dirty="0" err="1"/>
              <a:t>cat</a:t>
            </a:r>
            <a:r>
              <a:rPr lang="es-ES" dirty="0"/>
              <a:t>("Coste del tratamiento =") + </a:t>
            </a:r>
            <a:r>
              <a:rPr lang="es-ES" dirty="0" err="1"/>
              <a:t>print</a:t>
            </a:r>
            <a:r>
              <a:rPr lang="es-ES" dirty="0"/>
              <a:t>(</a:t>
            </a:r>
            <a:r>
              <a:rPr lang="es-ES" dirty="0" err="1"/>
              <a:t>Cost</a:t>
            </a:r>
            <a:r>
              <a:rPr lang="es-ES" dirty="0"/>
              <a:t>)</a:t>
            </a:r>
            <a:endParaRPr lang="en-US" dirty="0"/>
          </a:p>
        </p:txBody>
      </p:sp>
    </p:spTree>
    <p:extLst>
      <p:ext uri="{BB962C8B-B14F-4D97-AF65-F5344CB8AC3E}">
        <p14:creationId xmlns:p14="http://schemas.microsoft.com/office/powerpoint/2010/main" val="3939511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2325110"/>
            <a:ext cx="8229600" cy="4525963"/>
          </a:xfrm>
        </p:spPr>
        <p:txBody>
          <a:bodyPr>
            <a:normAutofit/>
          </a:bodyPr>
          <a:lstStyle/>
          <a:p>
            <a:pPr marL="0" indent="0">
              <a:buNone/>
            </a:pPr>
            <a:r>
              <a:rPr lang="en-US" sz="11500" dirty="0" smtClean="0">
                <a:latin typeface="Brush Script MT" panose="03060802040406070304" pitchFamily="66" charset="0"/>
              </a:rPr>
              <a:t>Thank you</a:t>
            </a:r>
            <a:endParaRPr lang="en-US" sz="11500" dirty="0">
              <a:latin typeface="Brush Script MT" panose="03060802040406070304" pitchFamily="66" charset="0"/>
            </a:endParaRPr>
          </a:p>
          <a:p>
            <a:pPr marL="0" indent="0">
              <a:buNone/>
            </a:pPr>
            <a:r>
              <a:rPr lang="en-US" sz="11500" dirty="0" smtClean="0">
                <a:latin typeface="Brush Script MT" panose="03060802040406070304" pitchFamily="66" charset="0"/>
              </a:rPr>
              <a:t>    </a:t>
            </a:r>
            <a:r>
              <a:rPr lang="en-US" sz="11500" dirty="0" smtClean="0">
                <a:solidFill>
                  <a:srgbClr val="00B050"/>
                </a:solidFill>
                <a:latin typeface="Brush Script MT" panose="03060802040406070304" pitchFamily="66" charset="0"/>
              </a:rPr>
              <a:t>Gracias </a:t>
            </a:r>
          </a:p>
        </p:txBody>
      </p:sp>
      <p:sp>
        <p:nvSpPr>
          <p:cNvPr id="4" name="灯片编号占位符 3"/>
          <p:cNvSpPr>
            <a:spLocks noGrp="1"/>
          </p:cNvSpPr>
          <p:nvPr>
            <p:ph type="sldNum" sz="quarter" idx="12"/>
          </p:nvPr>
        </p:nvSpPr>
        <p:spPr/>
        <p:txBody>
          <a:bodyPr/>
          <a:lstStyle/>
          <a:p>
            <a:fld id="{E7BEA842-233F-4523-B309-611AAF94D652}" type="slidenum">
              <a:rPr lang="en-US" smtClean="0"/>
              <a:t>42</a:t>
            </a:fld>
            <a:endParaRPr lang="en-US"/>
          </a:p>
        </p:txBody>
      </p:sp>
    </p:spTree>
    <p:extLst>
      <p:ext uri="{BB962C8B-B14F-4D97-AF65-F5344CB8AC3E}">
        <p14:creationId xmlns:p14="http://schemas.microsoft.com/office/powerpoint/2010/main" val="3507043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br>
              <a:rPr lang="en-US" dirty="0" smtClean="0"/>
            </a:br>
            <a:endParaRPr lang="en-US" dirty="0"/>
          </a:p>
        </p:txBody>
      </p:sp>
      <p:sp>
        <p:nvSpPr>
          <p:cNvPr id="3" name="Content Placeholder 2"/>
          <p:cNvSpPr>
            <a:spLocks noGrp="1"/>
          </p:cNvSpPr>
          <p:nvPr>
            <p:ph idx="1"/>
          </p:nvPr>
        </p:nvSpPr>
        <p:spPr>
          <a:xfrm>
            <a:off x="152400" y="990600"/>
            <a:ext cx="8839200" cy="4525963"/>
          </a:xfrm>
        </p:spPr>
        <p:txBody>
          <a:bodyPr>
            <a:normAutofit fontScale="25000" lnSpcReduction="20000"/>
          </a:bodyPr>
          <a:lstStyle/>
          <a:p>
            <a:pPr marL="0" indent="0">
              <a:buNone/>
            </a:pPr>
            <a:r>
              <a:rPr lang="en-US" sz="4000" dirty="0" smtClean="0">
                <a:latin typeface="Times New Roman" panose="02020603050405020304" pitchFamily="18" charset="0"/>
                <a:cs typeface="Times New Roman" panose="02020603050405020304" pitchFamily="18" charset="0"/>
              </a:rPr>
              <a:t>BAI, J.R., del CAMPO, C., y KELLER, L. R. (2016).:</a:t>
            </a:r>
            <a:r>
              <a:rPr lang="en-US" sz="4000" dirty="0" err="1" smtClean="0">
                <a:latin typeface="Times New Roman" panose="02020603050405020304" pitchFamily="18" charset="0"/>
                <a:cs typeface="Times New Roman" panose="02020603050405020304" pitchFamily="18" charset="0"/>
              </a:rPr>
              <a:t>Modelos</a:t>
            </a: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de </a:t>
            </a:r>
            <a:r>
              <a:rPr lang="en-US" sz="4000" dirty="0" err="1">
                <a:latin typeface="Times New Roman" panose="02020603050405020304" pitchFamily="18" charset="0"/>
                <a:cs typeface="Times New Roman" panose="02020603050405020304" pitchFamily="18" charset="0"/>
              </a:rPr>
              <a:t>Cadenas</a:t>
            </a:r>
            <a:r>
              <a:rPr lang="en-US" sz="4000" dirty="0">
                <a:latin typeface="Times New Roman" panose="02020603050405020304" pitchFamily="18" charset="0"/>
                <a:cs typeface="Times New Roman" panose="02020603050405020304" pitchFamily="18" charset="0"/>
              </a:rPr>
              <a:t> de Markov </a:t>
            </a:r>
            <a:r>
              <a:rPr lang="en-US" sz="4000" dirty="0" err="1">
                <a:latin typeface="Times New Roman" panose="02020603050405020304" pitchFamily="18" charset="0"/>
                <a:cs typeface="Times New Roman" panose="02020603050405020304" pitchFamily="18" charset="0"/>
              </a:rPr>
              <a:t>en</a:t>
            </a:r>
            <a:r>
              <a:rPr lang="en-US" sz="4000" dirty="0">
                <a:latin typeface="Times New Roman" panose="02020603050405020304" pitchFamily="18" charset="0"/>
                <a:cs typeface="Times New Roman" panose="02020603050405020304" pitchFamily="18" charset="0"/>
              </a:rPr>
              <a:t> la </a:t>
            </a:r>
            <a:r>
              <a:rPr lang="en-US" sz="4000" dirty="0" err="1">
                <a:latin typeface="Times New Roman" panose="02020603050405020304" pitchFamily="18" charset="0"/>
                <a:cs typeface="Times New Roman" panose="02020603050405020304" pitchFamily="18" charset="0"/>
              </a:rPr>
              <a:t>Practica</a:t>
            </a:r>
            <a:r>
              <a:rPr lang="en-US" sz="4000" dirty="0">
                <a:latin typeface="Times New Roman" panose="02020603050405020304" pitchFamily="18" charset="0"/>
                <a:cs typeface="Times New Roman" panose="02020603050405020304" pitchFamily="18" charset="0"/>
              </a:rPr>
              <a:t>: Una Revision de </a:t>
            </a:r>
            <a:r>
              <a:rPr lang="en-US" sz="4000" dirty="0" err="1">
                <a:latin typeface="Times New Roman" panose="02020603050405020304" pitchFamily="18" charset="0"/>
                <a:cs typeface="Times New Roman" panose="02020603050405020304" pitchFamily="18" charset="0"/>
              </a:rPr>
              <a:t>Opciones</a:t>
            </a:r>
            <a:r>
              <a:rPr lang="en-US" sz="4000" dirty="0">
                <a:latin typeface="Times New Roman" panose="02020603050405020304" pitchFamily="18" charset="0"/>
                <a:cs typeface="Times New Roman" panose="02020603050405020304" pitchFamily="18" charset="0"/>
              </a:rPr>
              <a:t> de Software de </a:t>
            </a:r>
            <a:r>
              <a:rPr lang="en-US" sz="4000" dirty="0" err="1">
                <a:latin typeface="Times New Roman" panose="02020603050405020304" pitchFamily="18" charset="0"/>
                <a:cs typeface="Times New Roman" panose="02020603050405020304" pitchFamily="18" charset="0"/>
              </a:rPr>
              <a:t>Bajo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Coste</a:t>
            </a: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working paper</a:t>
            </a:r>
            <a:r>
              <a:rPr lang="en-US" sz="4000" dirty="0">
                <a:latin typeface="Times New Roman" panose="02020603050405020304" pitchFamily="18" charset="0"/>
                <a:cs typeface="Times New Roman" panose="02020603050405020304" pitchFamily="18" charset="0"/>
              </a:rPr>
              <a:t>, 2016, </a:t>
            </a:r>
            <a:r>
              <a:rPr lang="en-US" sz="4000" dirty="0">
                <a:latin typeface="Times New Roman" panose="02020603050405020304" pitchFamily="18" charset="0"/>
                <a:cs typeface="Times New Roman" panose="02020603050405020304" pitchFamily="18" charset="0"/>
                <a:hlinkClick r:id="rId2"/>
              </a:rPr>
              <a:t>http://faculty.sites.uci.edu/lrkeller/cuban-operations-research-conference-2016/</a:t>
            </a:r>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smtClean="0">
                <a:latin typeface="Times New Roman" panose="02020603050405020304" pitchFamily="18" charset="0"/>
                <a:cs typeface="Times New Roman" panose="02020603050405020304" pitchFamily="18" charset="0"/>
              </a:rPr>
              <a:t>BHARGAVA</a:t>
            </a:r>
            <a:r>
              <a:rPr lang="en-US" sz="4000" dirty="0">
                <a:latin typeface="Times New Roman" panose="02020603050405020304" pitchFamily="18" charset="0"/>
                <a:cs typeface="Times New Roman" panose="02020603050405020304" pitchFamily="18" charset="0"/>
              </a:rPr>
              <a:t>, H. K., SRIDHAR, S., y HERRICK, C. (1999): Beyond spreadsheets: Tools for building decision support systems. </a:t>
            </a:r>
            <a:r>
              <a:rPr lang="en-US" sz="4000" b="1" dirty="0">
                <a:latin typeface="Times New Roman" panose="02020603050405020304" pitchFamily="18" charset="0"/>
                <a:cs typeface="Times New Roman" panose="02020603050405020304" pitchFamily="18" charset="0"/>
              </a:rPr>
              <a:t>IEEE Computer,</a:t>
            </a:r>
            <a:r>
              <a:rPr lang="en-US" sz="4000" dirty="0">
                <a:latin typeface="Times New Roman" panose="02020603050405020304" pitchFamily="18" charset="0"/>
                <a:cs typeface="Times New Roman" panose="02020603050405020304" pitchFamily="18" charset="0"/>
              </a:rPr>
              <a:t> 3 (3), 31-39.</a:t>
            </a:r>
          </a:p>
          <a:p>
            <a:pPr marL="0" indent="0">
              <a:buNone/>
            </a:pPr>
            <a:r>
              <a:rPr lang="en-US" sz="4000" dirty="0">
                <a:latin typeface="Times New Roman" panose="02020603050405020304" pitchFamily="18" charset="0"/>
                <a:cs typeface="Times New Roman" panose="02020603050405020304" pitchFamily="18" charset="0"/>
              </a:rPr>
              <a:t> </a:t>
            </a:r>
          </a:p>
          <a:p>
            <a:pPr marL="0" indent="0">
              <a:buNone/>
            </a:pPr>
            <a:r>
              <a:rPr lang="en-US" sz="4000" dirty="0" smtClean="0">
                <a:latin typeface="Times New Roman" panose="02020603050405020304" pitchFamily="18" charset="0"/>
                <a:cs typeface="Times New Roman" panose="02020603050405020304" pitchFamily="18" charset="0"/>
              </a:rPr>
              <a:t>BECK</a:t>
            </a:r>
            <a:r>
              <a:rPr lang="en-US" sz="4000" dirty="0">
                <a:latin typeface="Times New Roman" panose="02020603050405020304" pitchFamily="18" charset="0"/>
                <a:cs typeface="Times New Roman" panose="02020603050405020304" pitchFamily="18" charset="0"/>
              </a:rPr>
              <a:t>, J.R. y PAUKER, S.G. (1983): The Markov process in medical prognosis. </a:t>
            </a:r>
            <a:r>
              <a:rPr lang="en-US" sz="4000" b="1" dirty="0">
                <a:latin typeface="Times New Roman" panose="02020603050405020304" pitchFamily="18" charset="0"/>
                <a:cs typeface="Times New Roman" panose="02020603050405020304" pitchFamily="18" charset="0"/>
              </a:rPr>
              <a:t>Medical Decision Making</a:t>
            </a:r>
            <a:r>
              <a:rPr lang="en-US" sz="4000" dirty="0">
                <a:latin typeface="Times New Roman" panose="02020603050405020304" pitchFamily="18" charset="0"/>
                <a:cs typeface="Times New Roman" panose="02020603050405020304" pitchFamily="18" charset="0"/>
              </a:rPr>
              <a:t>, 3(4), 419-58.</a:t>
            </a:r>
          </a:p>
          <a:p>
            <a:pPr marL="0" indent="0">
              <a:buNone/>
            </a:pPr>
            <a:r>
              <a:rPr lang="en-US" sz="4000" dirty="0">
                <a:latin typeface="Times New Roman" panose="02020603050405020304" pitchFamily="18" charset="0"/>
                <a:cs typeface="Times New Roman" panose="02020603050405020304" pitchFamily="18" charset="0"/>
              </a:rPr>
              <a:t> </a:t>
            </a:r>
          </a:p>
          <a:p>
            <a:pPr marL="0" indent="0">
              <a:buNone/>
            </a:pPr>
            <a:r>
              <a:rPr lang="en-US" sz="4000" dirty="0" smtClean="0">
                <a:latin typeface="Times New Roman" panose="02020603050405020304" pitchFamily="18" charset="0"/>
                <a:cs typeface="Times New Roman" panose="02020603050405020304" pitchFamily="18" charset="0"/>
              </a:rPr>
              <a:t>GOUBERMAN</a:t>
            </a:r>
            <a:r>
              <a:rPr lang="en-US" sz="4000" dirty="0">
                <a:latin typeface="Times New Roman" panose="02020603050405020304" pitchFamily="18" charset="0"/>
                <a:cs typeface="Times New Roman" panose="02020603050405020304" pitchFamily="18" charset="0"/>
              </a:rPr>
              <a:t>, A., y SIEGLE, M. (2014): Markov reward models and Markov decision processes in discrete and continuous time: Performance evaluation and optimization. </a:t>
            </a:r>
            <a:r>
              <a:rPr lang="en-US" sz="4000" dirty="0" err="1">
                <a:latin typeface="Times New Roman" panose="02020603050405020304" pitchFamily="18" charset="0"/>
                <a:cs typeface="Times New Roman" panose="02020603050405020304" pitchFamily="18" charset="0"/>
              </a:rPr>
              <a:t>En</a:t>
            </a:r>
            <a:r>
              <a:rPr lang="en-US" sz="4000" dirty="0">
                <a:latin typeface="Times New Roman" panose="02020603050405020304" pitchFamily="18" charset="0"/>
                <a:cs typeface="Times New Roman" panose="02020603050405020304" pitchFamily="18" charset="0"/>
              </a:rPr>
              <a:t>: Remke, A. y </a:t>
            </a:r>
            <a:r>
              <a:rPr lang="en-US" sz="4000" dirty="0" err="1">
                <a:latin typeface="Times New Roman" panose="02020603050405020304" pitchFamily="18" charset="0"/>
                <a:cs typeface="Times New Roman" panose="02020603050405020304" pitchFamily="18" charset="0"/>
              </a:rPr>
              <a:t>Stoelinga</a:t>
            </a:r>
            <a:r>
              <a:rPr lang="en-US" sz="4000" dirty="0">
                <a:latin typeface="Times New Roman" panose="02020603050405020304" pitchFamily="18" charset="0"/>
                <a:cs typeface="Times New Roman" panose="02020603050405020304" pitchFamily="18" charset="0"/>
              </a:rPr>
              <a:t>, M. (Eds.) </a:t>
            </a:r>
            <a:r>
              <a:rPr lang="en-US" sz="4000" b="1" dirty="0">
                <a:latin typeface="Times New Roman" panose="02020603050405020304" pitchFamily="18" charset="0"/>
                <a:cs typeface="Times New Roman" panose="02020603050405020304" pitchFamily="18" charset="0"/>
              </a:rPr>
              <a:t>Stochastic Model Checking. Rigorous Dependability Analysis Using Model Checking Techniques for Stochastic Systems</a:t>
            </a:r>
            <a:r>
              <a:rPr lang="en-US" sz="4000" dirty="0">
                <a:latin typeface="Times New Roman" panose="02020603050405020304" pitchFamily="18" charset="0"/>
                <a:cs typeface="Times New Roman" panose="02020603050405020304" pitchFamily="18" charset="0"/>
              </a:rPr>
              <a:t>, 156-241, Springer, Berlin Heidelberg.</a:t>
            </a:r>
          </a:p>
          <a:p>
            <a:pPr marL="0" indent="0">
              <a:buNone/>
            </a:pPr>
            <a:r>
              <a:rPr lang="en-US" sz="4000" dirty="0">
                <a:latin typeface="Times New Roman" panose="02020603050405020304" pitchFamily="18" charset="0"/>
                <a:cs typeface="Times New Roman" panose="02020603050405020304" pitchFamily="18" charset="0"/>
              </a:rPr>
              <a:t> </a:t>
            </a:r>
          </a:p>
          <a:p>
            <a:pPr marL="0" indent="0">
              <a:buNone/>
            </a:pPr>
            <a:r>
              <a:rPr lang="es-ES" sz="4000" dirty="0" smtClean="0">
                <a:latin typeface="Times New Roman" panose="02020603050405020304" pitchFamily="18" charset="0"/>
                <a:cs typeface="Times New Roman" panose="02020603050405020304" pitchFamily="18" charset="0"/>
              </a:rPr>
              <a:t>GUISANDE </a:t>
            </a:r>
            <a:r>
              <a:rPr lang="es-ES" sz="4000" dirty="0">
                <a:latin typeface="Times New Roman" panose="02020603050405020304" pitchFamily="18" charset="0"/>
                <a:cs typeface="Times New Roman" panose="02020603050405020304" pitchFamily="18" charset="0"/>
              </a:rPr>
              <a:t>GONZÁLEZ, C., VAAMONDE LISTE, A. y BARREIRO FELPETO, A. (2011): </a:t>
            </a:r>
            <a:r>
              <a:rPr lang="es-ES" sz="4000" b="1" dirty="0">
                <a:latin typeface="Times New Roman" panose="02020603050405020304" pitchFamily="18" charset="0"/>
                <a:cs typeface="Times New Roman" panose="02020603050405020304" pitchFamily="18" charset="0"/>
              </a:rPr>
              <a:t>Tratamiento de datos con R, </a:t>
            </a:r>
            <a:r>
              <a:rPr lang="es-ES" sz="4000" b="1" dirty="0" err="1">
                <a:latin typeface="Times New Roman" panose="02020603050405020304" pitchFamily="18" charset="0"/>
                <a:cs typeface="Times New Roman" panose="02020603050405020304" pitchFamily="18" charset="0"/>
              </a:rPr>
              <a:t>Statistica</a:t>
            </a:r>
            <a:r>
              <a:rPr lang="es-ES" sz="4000" b="1" dirty="0">
                <a:latin typeface="Times New Roman" panose="02020603050405020304" pitchFamily="18" charset="0"/>
                <a:cs typeface="Times New Roman" panose="02020603050405020304" pitchFamily="18" charset="0"/>
              </a:rPr>
              <a:t> y SPSS</a:t>
            </a:r>
            <a:r>
              <a:rPr lang="es-ES" sz="4000" dirty="0">
                <a:latin typeface="Times New Roman" panose="02020603050405020304" pitchFamily="18" charset="0"/>
                <a:cs typeface="Times New Roman" panose="02020603050405020304" pitchFamily="18" charset="0"/>
              </a:rPr>
              <a:t>, Ediciones Díaz de Santos, Madrid.</a:t>
            </a:r>
            <a:endParaRPr lang="en-US" sz="4000" dirty="0">
              <a:latin typeface="Times New Roman" panose="02020603050405020304" pitchFamily="18" charset="0"/>
              <a:cs typeface="Times New Roman" panose="02020603050405020304" pitchFamily="18" charset="0"/>
            </a:endParaRPr>
          </a:p>
          <a:p>
            <a:pPr marL="0" indent="0">
              <a:buNone/>
            </a:pPr>
            <a:r>
              <a:rPr lang="es-ES"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smtClean="0">
                <a:latin typeface="Times New Roman" panose="02020603050405020304" pitchFamily="18" charset="0"/>
                <a:cs typeface="Times New Roman" panose="02020603050405020304" pitchFamily="18" charset="0"/>
              </a:rPr>
              <a:t>HAZEN</a:t>
            </a:r>
            <a:r>
              <a:rPr lang="en-US" sz="4000" dirty="0">
                <a:latin typeface="Times New Roman" panose="02020603050405020304" pitchFamily="18" charset="0"/>
                <a:cs typeface="Times New Roman" panose="02020603050405020304" pitchFamily="18" charset="0"/>
              </a:rPr>
              <a:t>, G.B. (2002): Stochastic trees and the </a:t>
            </a:r>
            <a:r>
              <a:rPr lang="en-US" sz="4000" dirty="0" err="1">
                <a:latin typeface="Times New Roman" panose="02020603050405020304" pitchFamily="18" charset="0"/>
                <a:cs typeface="Times New Roman" panose="02020603050405020304" pitchFamily="18" charset="0"/>
              </a:rPr>
              <a:t>StoTree</a:t>
            </a:r>
            <a:r>
              <a:rPr lang="en-US" sz="4000" dirty="0">
                <a:latin typeface="Times New Roman" panose="02020603050405020304" pitchFamily="18" charset="0"/>
                <a:cs typeface="Times New Roman" panose="02020603050405020304" pitchFamily="18" charset="0"/>
              </a:rPr>
              <a:t> modeling environment: Models and software for medical decision analysis, </a:t>
            </a:r>
            <a:r>
              <a:rPr lang="en-US" sz="4000" b="1" dirty="0">
                <a:latin typeface="Times New Roman" panose="02020603050405020304" pitchFamily="18" charset="0"/>
                <a:cs typeface="Times New Roman" panose="02020603050405020304" pitchFamily="18" charset="0"/>
              </a:rPr>
              <a:t>Journal of Medical Systems</a:t>
            </a:r>
            <a:r>
              <a:rPr lang="en-US" sz="4000" dirty="0">
                <a:latin typeface="Times New Roman" panose="02020603050405020304" pitchFamily="18" charset="0"/>
                <a:cs typeface="Times New Roman" panose="02020603050405020304" pitchFamily="18" charset="0"/>
              </a:rPr>
              <a:t>, 26(5), 399-413.</a:t>
            </a:r>
          </a:p>
          <a:p>
            <a:pPr marL="0" indent="0">
              <a:buNone/>
            </a:pPr>
            <a:r>
              <a:rPr lang="en-US" sz="4000" dirty="0">
                <a:latin typeface="Times New Roman" panose="02020603050405020304" pitchFamily="18" charset="0"/>
                <a:cs typeface="Times New Roman" panose="02020603050405020304" pitchFamily="18" charset="0"/>
              </a:rPr>
              <a:t> </a:t>
            </a:r>
          </a:p>
          <a:p>
            <a:pPr marL="0" indent="0">
              <a:buNone/>
            </a:pPr>
            <a:r>
              <a:rPr lang="en-US" sz="4000" dirty="0" smtClean="0">
                <a:latin typeface="Times New Roman" panose="02020603050405020304" pitchFamily="18" charset="0"/>
                <a:cs typeface="Times New Roman" panose="02020603050405020304" pitchFamily="18" charset="0"/>
              </a:rPr>
              <a:t> HOWARD</a:t>
            </a:r>
            <a:r>
              <a:rPr lang="en-US" sz="4000" dirty="0">
                <a:latin typeface="Times New Roman" panose="02020603050405020304" pitchFamily="18" charset="0"/>
                <a:cs typeface="Times New Roman" panose="02020603050405020304" pitchFamily="18" charset="0"/>
              </a:rPr>
              <a:t>, R. A. (1971): </a:t>
            </a:r>
            <a:r>
              <a:rPr lang="en-US" sz="4000" b="1" dirty="0">
                <a:latin typeface="Times New Roman" panose="02020603050405020304" pitchFamily="18" charset="0"/>
                <a:cs typeface="Times New Roman" panose="02020603050405020304" pitchFamily="18" charset="0"/>
              </a:rPr>
              <a:t>Dynamic Probabilistic Systems</a:t>
            </a:r>
            <a:r>
              <a:rPr lang="en-US" sz="4000" dirty="0">
                <a:latin typeface="Times New Roman" panose="02020603050405020304" pitchFamily="18" charset="0"/>
                <a:cs typeface="Times New Roman" panose="02020603050405020304" pitchFamily="18" charset="0"/>
              </a:rPr>
              <a:t>, Vol. 1-2, Wiley, New York.</a:t>
            </a:r>
          </a:p>
          <a:p>
            <a:pPr marL="0" indent="0">
              <a:buNone/>
            </a:pPr>
            <a:r>
              <a:rPr lang="en-US" sz="4000" dirty="0">
                <a:latin typeface="Times New Roman" panose="02020603050405020304" pitchFamily="18" charset="0"/>
                <a:cs typeface="Times New Roman" panose="02020603050405020304" pitchFamily="18" charset="0"/>
              </a:rPr>
              <a:t> </a:t>
            </a:r>
          </a:p>
          <a:p>
            <a:pPr marL="0" indent="0">
              <a:buNone/>
            </a:pPr>
            <a:r>
              <a:rPr lang="en-US" sz="4000" dirty="0" smtClean="0">
                <a:latin typeface="Times New Roman" panose="02020603050405020304" pitchFamily="18" charset="0"/>
                <a:cs typeface="Times New Roman" panose="02020603050405020304" pitchFamily="18" charset="0"/>
              </a:rPr>
              <a:t>MENN</a:t>
            </a:r>
            <a:r>
              <a:rPr lang="en-US" sz="4000" dirty="0">
                <a:latin typeface="Times New Roman" panose="02020603050405020304" pitchFamily="18" charset="0"/>
                <a:cs typeface="Times New Roman" panose="02020603050405020304" pitchFamily="18" charset="0"/>
              </a:rPr>
              <a:t>, P. y HOLLE, R. (2009): Comparing three software tools for implementing Markov models for health economic evaluations, </a:t>
            </a:r>
            <a:r>
              <a:rPr lang="en-US" sz="4000" b="1" dirty="0" err="1">
                <a:latin typeface="Times New Roman" panose="02020603050405020304" pitchFamily="18" charset="0"/>
                <a:cs typeface="Times New Roman" panose="02020603050405020304" pitchFamily="18" charset="0"/>
              </a:rPr>
              <a:t>Pharmaeconomics</a:t>
            </a:r>
            <a:r>
              <a:rPr lang="en-US" sz="4000" dirty="0">
                <a:latin typeface="Times New Roman" panose="02020603050405020304" pitchFamily="18" charset="0"/>
                <a:cs typeface="Times New Roman" panose="02020603050405020304" pitchFamily="18" charset="0"/>
              </a:rPr>
              <a:t>,</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27(9), 745-753.</a:t>
            </a:r>
          </a:p>
          <a:p>
            <a:pPr marL="0" indent="0">
              <a:buNone/>
            </a:pPr>
            <a:r>
              <a:rPr lang="en-US" sz="4000" dirty="0">
                <a:latin typeface="Times New Roman" panose="02020603050405020304" pitchFamily="18" charset="0"/>
                <a:cs typeface="Times New Roman" panose="02020603050405020304" pitchFamily="18" charset="0"/>
              </a:rPr>
              <a:t> </a:t>
            </a:r>
          </a:p>
          <a:p>
            <a:pPr marL="0" indent="0">
              <a:buNone/>
            </a:pPr>
            <a:r>
              <a:rPr lang="en-US" sz="4000" dirty="0" smtClean="0">
                <a:latin typeface="Times New Roman" panose="02020603050405020304" pitchFamily="18" charset="0"/>
                <a:cs typeface="Times New Roman" panose="02020603050405020304" pitchFamily="18" charset="0"/>
              </a:rPr>
              <a:t>MINION</a:t>
            </a:r>
            <a:r>
              <a:rPr lang="en-US" sz="4000" dirty="0">
                <a:latin typeface="Times New Roman" panose="02020603050405020304" pitchFamily="18" charset="0"/>
                <a:cs typeface="Times New Roman" panose="02020603050405020304" pitchFamily="18" charset="0"/>
              </a:rPr>
              <a:t>, L. E., BAI, J., MONK, B. J., KELLER, L. R., ESKANDER, R. N., FORDE, G. K.,  CHAN, J.K. y TEWARI, K. S. (2015): A Markov model to evaluate cost-effectiveness of </a:t>
            </a:r>
            <a:r>
              <a:rPr lang="en-US" sz="4000" dirty="0" err="1">
                <a:latin typeface="Times New Roman" panose="02020603050405020304" pitchFamily="18" charset="0"/>
                <a:cs typeface="Times New Roman" panose="02020603050405020304" pitchFamily="18" charset="0"/>
              </a:rPr>
              <a:t>antiangiogenesis</a:t>
            </a:r>
            <a:r>
              <a:rPr lang="en-US" sz="4000" dirty="0">
                <a:latin typeface="Times New Roman" panose="02020603050405020304" pitchFamily="18" charset="0"/>
                <a:cs typeface="Times New Roman" panose="02020603050405020304" pitchFamily="18" charset="0"/>
              </a:rPr>
              <a:t> therapy using bevacizumab in advanced cervical cancer, </a:t>
            </a:r>
            <a:r>
              <a:rPr lang="en-US" sz="4000" b="1" dirty="0">
                <a:latin typeface="Times New Roman" panose="02020603050405020304" pitchFamily="18" charset="0"/>
                <a:cs typeface="Times New Roman" panose="02020603050405020304" pitchFamily="18" charset="0"/>
              </a:rPr>
              <a:t>Gynecologic oncology</a:t>
            </a:r>
            <a:r>
              <a:rPr lang="en-US" sz="4000" dirty="0">
                <a:latin typeface="Times New Roman" panose="02020603050405020304" pitchFamily="18" charset="0"/>
                <a:cs typeface="Times New Roman" panose="02020603050405020304" pitchFamily="18" charset="0"/>
              </a:rPr>
              <a:t>, 137(3), 490-496.</a:t>
            </a:r>
          </a:p>
          <a:p>
            <a:pPr marL="0" indent="0">
              <a:buNone/>
            </a:pPr>
            <a:r>
              <a:rPr lang="en-US" sz="4000" dirty="0">
                <a:latin typeface="Times New Roman" panose="02020603050405020304" pitchFamily="18" charset="0"/>
                <a:cs typeface="Times New Roman" panose="02020603050405020304" pitchFamily="18" charset="0"/>
              </a:rPr>
              <a:t> </a:t>
            </a:r>
          </a:p>
          <a:p>
            <a:pPr marL="0" indent="0">
              <a:buNone/>
            </a:pPr>
            <a:r>
              <a:rPr lang="en-US" sz="4000" dirty="0" smtClean="0">
                <a:latin typeface="Times New Roman" panose="02020603050405020304" pitchFamily="18" charset="0"/>
                <a:cs typeface="Times New Roman" panose="02020603050405020304" pitchFamily="18" charset="0"/>
              </a:rPr>
              <a:t>NORBERG</a:t>
            </a:r>
            <a:r>
              <a:rPr lang="en-US" sz="4000" dirty="0">
                <a:latin typeface="Times New Roman" panose="02020603050405020304" pitchFamily="18" charset="0"/>
                <a:cs typeface="Times New Roman" panose="02020603050405020304" pitchFamily="18" charset="0"/>
              </a:rPr>
              <a:t>, R. (1995): “Differential Equations for Moments of Present Values in Life Insurance,” </a:t>
            </a:r>
            <a:r>
              <a:rPr lang="en-US" sz="4000" b="1" dirty="0">
                <a:latin typeface="Times New Roman" panose="02020603050405020304" pitchFamily="18" charset="0"/>
                <a:cs typeface="Times New Roman" panose="02020603050405020304" pitchFamily="18" charset="0"/>
              </a:rPr>
              <a:t>Insurance: Mathematics and Economics</a:t>
            </a:r>
            <a:r>
              <a:rPr lang="en-US" sz="4000" dirty="0">
                <a:latin typeface="Times New Roman" panose="02020603050405020304" pitchFamily="18" charset="0"/>
                <a:cs typeface="Times New Roman" panose="02020603050405020304" pitchFamily="18" charset="0"/>
              </a:rPr>
              <a:t>, 17(2), 171-180.</a:t>
            </a:r>
          </a:p>
          <a:p>
            <a:pPr marL="0" indent="0">
              <a:buNone/>
            </a:pPr>
            <a:r>
              <a:rPr lang="en-US" sz="4000" dirty="0">
                <a:latin typeface="Times New Roman" panose="02020603050405020304" pitchFamily="18" charset="0"/>
                <a:cs typeface="Times New Roman" panose="02020603050405020304" pitchFamily="18" charset="0"/>
              </a:rPr>
              <a:t> </a:t>
            </a:r>
          </a:p>
          <a:p>
            <a:pPr marL="0" indent="0">
              <a:buNone/>
            </a:pPr>
            <a:r>
              <a:rPr lang="en-US" sz="4000" dirty="0" err="1">
                <a:latin typeface="Times New Roman" panose="02020603050405020304" pitchFamily="18" charset="0"/>
                <a:cs typeface="Times New Roman" panose="02020603050405020304" pitchFamily="18" charset="0"/>
              </a:rPr>
              <a:t>Refaat</a:t>
            </a:r>
            <a:r>
              <a:rPr lang="en-US" sz="4000" dirty="0">
                <a:latin typeface="Times New Roman" panose="02020603050405020304" pitchFamily="18" charset="0"/>
                <a:cs typeface="Times New Roman" panose="02020603050405020304" pitchFamily="18" charset="0"/>
              </a:rPr>
              <a:t> T, Choi M, Gaber G, et al. </a:t>
            </a:r>
            <a:r>
              <a:rPr lang="en-US" sz="4000" dirty="0" smtClean="0">
                <a:latin typeface="Times New Roman" panose="02020603050405020304" pitchFamily="18" charset="0"/>
                <a:cs typeface="Times New Roman" panose="02020603050405020304" pitchFamily="18" charset="0"/>
              </a:rPr>
              <a:t>(2013): Markov </a:t>
            </a:r>
            <a:r>
              <a:rPr lang="en-US" sz="4000" dirty="0">
                <a:latin typeface="Times New Roman" panose="02020603050405020304" pitchFamily="18" charset="0"/>
                <a:cs typeface="Times New Roman" panose="02020603050405020304" pitchFamily="18" charset="0"/>
              </a:rPr>
              <a:t>Model and Cost-Effectiveness Analysis of Bevacizumab in HER2-Negative Metastatic Breast </a:t>
            </a:r>
            <a:r>
              <a:rPr lang="en-US" sz="4000" dirty="0" smtClean="0">
                <a:latin typeface="Times New Roman" panose="02020603050405020304" pitchFamily="18" charset="0"/>
                <a:cs typeface="Times New Roman" panose="02020603050405020304" pitchFamily="18" charset="0"/>
              </a:rPr>
              <a:t>Cancer. </a:t>
            </a:r>
            <a:r>
              <a:rPr lang="en-US" sz="4000" b="1" dirty="0">
                <a:latin typeface="Times New Roman" panose="02020603050405020304" pitchFamily="18" charset="0"/>
                <a:cs typeface="Times New Roman" panose="02020603050405020304" pitchFamily="18" charset="0"/>
              </a:rPr>
              <a:t>American journal of clinical </a:t>
            </a:r>
            <a:r>
              <a:rPr lang="en-US" sz="4000" b="1" dirty="0" smtClean="0">
                <a:latin typeface="Times New Roman" panose="02020603050405020304" pitchFamily="18" charset="0"/>
                <a:cs typeface="Times New Roman" panose="02020603050405020304" pitchFamily="18" charset="0"/>
              </a:rPr>
              <a:t>oncology</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endParaRPr lang="es-ES" sz="4000" dirty="0" smtClean="0">
              <a:latin typeface="Times New Roman" panose="02020603050405020304" pitchFamily="18" charset="0"/>
              <a:cs typeface="Times New Roman" panose="02020603050405020304" pitchFamily="18" charset="0"/>
            </a:endParaRPr>
          </a:p>
          <a:p>
            <a:pPr marL="0" indent="0">
              <a:buNone/>
            </a:pPr>
            <a:r>
              <a:rPr lang="es-ES" sz="4000" dirty="0" smtClean="0">
                <a:latin typeface="Times New Roman" panose="02020603050405020304" pitchFamily="18" charset="0"/>
                <a:cs typeface="Times New Roman" panose="02020603050405020304" pitchFamily="18" charset="0"/>
              </a:rPr>
              <a:t>RUBIO-TERRÉS</a:t>
            </a:r>
            <a:r>
              <a:rPr lang="es-ES" sz="4000" dirty="0">
                <a:latin typeface="Times New Roman" panose="02020603050405020304" pitchFamily="18" charset="0"/>
                <a:cs typeface="Times New Roman" panose="02020603050405020304" pitchFamily="18" charset="0"/>
              </a:rPr>
              <a:t>, C. (2000): Introducción a la utilización de los modelos de </a:t>
            </a:r>
            <a:r>
              <a:rPr lang="es-ES" sz="4000" dirty="0" err="1">
                <a:latin typeface="Times New Roman" panose="02020603050405020304" pitchFamily="18" charset="0"/>
                <a:cs typeface="Times New Roman" panose="02020603050405020304" pitchFamily="18" charset="0"/>
              </a:rPr>
              <a:t>Markov</a:t>
            </a:r>
            <a:r>
              <a:rPr lang="es-ES" sz="4000" dirty="0">
                <a:latin typeface="Times New Roman" panose="02020603050405020304" pitchFamily="18" charset="0"/>
                <a:cs typeface="Times New Roman" panose="02020603050405020304" pitchFamily="18" charset="0"/>
              </a:rPr>
              <a:t> en el análisis </a:t>
            </a:r>
            <a:r>
              <a:rPr lang="es-ES" sz="4000" dirty="0" err="1">
                <a:latin typeface="Times New Roman" panose="02020603050405020304" pitchFamily="18" charset="0"/>
                <a:cs typeface="Times New Roman" panose="02020603050405020304" pitchFamily="18" charset="0"/>
              </a:rPr>
              <a:t>farmaeconómico</a:t>
            </a:r>
            <a:r>
              <a:rPr lang="es-ES" sz="4000" dirty="0">
                <a:latin typeface="Times New Roman" panose="02020603050405020304" pitchFamily="18" charset="0"/>
                <a:cs typeface="Times New Roman" panose="02020603050405020304" pitchFamily="18" charset="0"/>
              </a:rPr>
              <a:t>. </a:t>
            </a:r>
            <a:r>
              <a:rPr lang="es-ES" sz="4000" b="1" dirty="0">
                <a:latin typeface="Times New Roman" panose="02020603050405020304" pitchFamily="18" charset="0"/>
                <a:cs typeface="Times New Roman" panose="02020603050405020304" pitchFamily="18" charset="0"/>
              </a:rPr>
              <a:t>Revista Farmacia Hospitalaria</a:t>
            </a:r>
            <a:r>
              <a:rPr lang="es-ES" sz="4000" dirty="0">
                <a:latin typeface="Times New Roman" panose="02020603050405020304" pitchFamily="18" charset="0"/>
                <a:cs typeface="Times New Roman" panose="02020603050405020304" pitchFamily="18" charset="0"/>
              </a:rPr>
              <a:t>, 24(4), 241-247.</a:t>
            </a:r>
            <a:endParaRPr lang="en-US" sz="4000" dirty="0">
              <a:latin typeface="Times New Roman" panose="02020603050405020304" pitchFamily="18" charset="0"/>
              <a:cs typeface="Times New Roman" panose="02020603050405020304" pitchFamily="18" charset="0"/>
            </a:endParaRPr>
          </a:p>
          <a:p>
            <a:pPr marL="0" indent="0">
              <a:buNone/>
            </a:pPr>
            <a:r>
              <a:rPr lang="es-ES"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pPr marL="0" indent="0">
              <a:buNone/>
            </a:pPr>
            <a:r>
              <a:rPr lang="es-ES" sz="4000" dirty="0" smtClean="0">
                <a:latin typeface="Times New Roman" panose="02020603050405020304" pitchFamily="18" charset="0"/>
                <a:cs typeface="Times New Roman" panose="02020603050405020304" pitchFamily="18" charset="0"/>
              </a:rPr>
              <a:t>SOTO </a:t>
            </a:r>
            <a:r>
              <a:rPr lang="es-ES" sz="4000" dirty="0">
                <a:latin typeface="Times New Roman" panose="02020603050405020304" pitchFamily="18" charset="0"/>
                <a:cs typeface="Times New Roman" panose="02020603050405020304" pitchFamily="18" charset="0"/>
              </a:rPr>
              <a:t>ÁLVAREZ, J. (2012)"Evaluación económica de medicamentos y tecnologías sanitarias: Principios, métodos y  aplicaciones en política sanitaria”, </a:t>
            </a:r>
            <a:r>
              <a:rPr lang="es-ES" sz="4000" dirty="0" err="1">
                <a:latin typeface="Times New Roman" panose="02020603050405020304" pitchFamily="18" charset="0"/>
                <a:cs typeface="Times New Roman" panose="02020603050405020304" pitchFamily="18" charset="0"/>
              </a:rPr>
              <a:t>Springer</a:t>
            </a:r>
            <a:r>
              <a:rPr lang="es-ES" sz="4000" dirty="0">
                <a:latin typeface="Times New Roman" panose="02020603050405020304" pitchFamily="18" charset="0"/>
                <a:cs typeface="Times New Roman" panose="02020603050405020304" pitchFamily="18" charset="0"/>
              </a:rPr>
              <a:t> </a:t>
            </a:r>
            <a:r>
              <a:rPr lang="es-ES" sz="4000" dirty="0" err="1">
                <a:latin typeface="Times New Roman" panose="02020603050405020304" pitchFamily="18" charset="0"/>
                <a:cs typeface="Times New Roman" panose="02020603050405020304" pitchFamily="18" charset="0"/>
              </a:rPr>
              <a:t>Healthcare</a:t>
            </a:r>
            <a:r>
              <a:rPr lang="es-ES" sz="4000" dirty="0">
                <a:latin typeface="Times New Roman" panose="02020603050405020304" pitchFamily="18" charset="0"/>
                <a:cs typeface="Times New Roman" panose="02020603050405020304" pitchFamily="18" charset="0"/>
              </a:rPr>
              <a:t> </a:t>
            </a:r>
            <a:r>
              <a:rPr lang="es-ES" sz="4000" dirty="0" err="1">
                <a:latin typeface="Times New Roman" panose="02020603050405020304" pitchFamily="18" charset="0"/>
                <a:cs typeface="Times New Roman" panose="02020603050405020304" pitchFamily="18" charset="0"/>
              </a:rPr>
              <a:t>Iberica</a:t>
            </a:r>
            <a:r>
              <a:rPr lang="es-ES" sz="4000" dirty="0">
                <a:latin typeface="Times New Roman" panose="02020603050405020304" pitchFamily="18" charset="0"/>
                <a:cs typeface="Times New Roman" panose="02020603050405020304" pitchFamily="18" charset="0"/>
              </a:rPr>
              <a:t>, Madrid.</a:t>
            </a: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smtClean="0">
              <a:latin typeface="Times New Roman" panose="02020603050405020304" pitchFamily="18" charset="0"/>
              <a:cs typeface="Times New Roman" panose="02020603050405020304" pitchFamily="18" charset="0"/>
            </a:endParaRPr>
          </a:p>
          <a:p>
            <a:pPr marL="0" indent="0">
              <a:buNone/>
            </a:pPr>
            <a:r>
              <a:rPr lang="en-US" sz="4000" dirty="0" smtClean="0">
                <a:latin typeface="Times New Roman" panose="02020603050405020304" pitchFamily="18" charset="0"/>
                <a:cs typeface="Times New Roman" panose="02020603050405020304" pitchFamily="18" charset="0"/>
              </a:rPr>
              <a:t>TEWARI, K. S., SILL, M. W., LONG III, H. J., </a:t>
            </a:r>
            <a:r>
              <a:rPr lang="en-US" sz="4000" dirty="0">
                <a:latin typeface="Times New Roman" panose="02020603050405020304" pitchFamily="18" charset="0"/>
                <a:cs typeface="Times New Roman" panose="02020603050405020304" pitchFamily="18" charset="0"/>
              </a:rPr>
              <a:t>et al. Improved survival with bevacizumab in advanced cervical </a:t>
            </a:r>
            <a:r>
              <a:rPr lang="en-US" sz="4000" dirty="0" smtClean="0">
                <a:latin typeface="Times New Roman" panose="02020603050405020304" pitchFamily="18" charset="0"/>
                <a:cs typeface="Times New Roman" panose="02020603050405020304" pitchFamily="18" charset="0"/>
              </a:rPr>
              <a:t>cancer. </a:t>
            </a:r>
            <a:r>
              <a:rPr lang="en-US" sz="4000" b="1" dirty="0">
                <a:latin typeface="Times New Roman" panose="02020603050405020304" pitchFamily="18" charset="0"/>
                <a:cs typeface="Times New Roman" panose="02020603050405020304" pitchFamily="18" charset="0"/>
              </a:rPr>
              <a:t>New England Journal of Medicine</a:t>
            </a:r>
            <a:r>
              <a:rPr lang="en-US" sz="4000" dirty="0">
                <a:latin typeface="Times New Roman" panose="02020603050405020304" pitchFamily="18" charset="0"/>
                <a:cs typeface="Times New Roman" panose="02020603050405020304" pitchFamily="18" charset="0"/>
              </a:rPr>
              <a:t>, 2014, 370(8): 734-743.</a:t>
            </a:r>
          </a:p>
          <a:p>
            <a:pPr marL="0" indent="0">
              <a:buNone/>
            </a:pPr>
            <a:r>
              <a:rPr lang="es-ES" dirty="0"/>
              <a:t/>
            </a:r>
            <a:br>
              <a:rPr lang="es-ES" dirty="0"/>
            </a:br>
            <a:r>
              <a:rPr lang="es-ES" dirty="0"/>
              <a:t> </a:t>
            </a:r>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7BEA842-233F-4523-B309-611AAF94D652}" type="slidenum">
              <a:rPr lang="en-US" smtClean="0"/>
              <a:t>43</a:t>
            </a:fld>
            <a:endParaRPr lang="en-US"/>
          </a:p>
        </p:txBody>
      </p:sp>
    </p:spTree>
    <p:extLst>
      <p:ext uri="{BB962C8B-B14F-4D97-AF65-F5344CB8AC3E}">
        <p14:creationId xmlns:p14="http://schemas.microsoft.com/office/powerpoint/2010/main" val="3954668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534400" cy="4525963"/>
          </a:xfrm>
        </p:spPr>
        <p:txBody>
          <a:bodyPr numCol="2">
            <a:normAutofit fontScale="25000" lnSpcReduction="20000"/>
          </a:bodyPr>
          <a:lstStyle/>
          <a:p>
            <a:pPr>
              <a:lnSpc>
                <a:spcPct val="120000"/>
              </a:lnSpc>
              <a:spcBef>
                <a:spcPts val="0"/>
              </a:spcBef>
              <a:buFont typeface="Wingdings" panose="05000000000000000000" pitchFamily="2" charset="2"/>
              <a:buChar char="Ø"/>
            </a:pPr>
            <a:r>
              <a:rPr lang="en-US" sz="12800" dirty="0" smtClean="0">
                <a:latin typeface="Times New Roman" panose="02020603050405020304" pitchFamily="18" charset="0"/>
                <a:cs typeface="Times New Roman" panose="02020603050405020304" pitchFamily="18" charset="0"/>
              </a:rPr>
              <a:t>Applying </a:t>
            </a:r>
            <a:r>
              <a:rPr lang="en-US" sz="12800" dirty="0">
                <a:latin typeface="Times New Roman" panose="02020603050405020304" pitchFamily="18" charset="0"/>
                <a:cs typeface="Times New Roman" panose="02020603050405020304" pitchFamily="18" charset="0"/>
              </a:rPr>
              <a:t>M</a:t>
            </a:r>
            <a:r>
              <a:rPr lang="en-US" sz="12800" dirty="0" smtClean="0">
                <a:latin typeface="Times New Roman" panose="02020603050405020304" pitchFamily="18" charset="0"/>
                <a:cs typeface="Times New Roman" panose="02020603050405020304" pitchFamily="18" charset="0"/>
              </a:rPr>
              <a:t>arkov model to medical problems</a:t>
            </a:r>
          </a:p>
          <a:p>
            <a:pPr>
              <a:lnSpc>
                <a:spcPct val="120000"/>
              </a:lnSpc>
              <a:spcBef>
                <a:spcPts val="0"/>
              </a:spcBef>
              <a:buFont typeface="Wingdings" panose="05000000000000000000" pitchFamily="2" charset="2"/>
              <a:buChar char="Ø"/>
            </a:pPr>
            <a:endParaRPr lang="en-US" sz="12800" dirty="0" smtClean="0">
              <a:latin typeface="Times New Roman" panose="02020603050405020304" pitchFamily="18" charset="0"/>
              <a:cs typeface="Times New Roman" panose="02020603050405020304" pitchFamily="18" charset="0"/>
            </a:endParaRPr>
          </a:p>
          <a:p>
            <a:pPr>
              <a:lnSpc>
                <a:spcPct val="120000"/>
              </a:lnSpc>
              <a:spcBef>
                <a:spcPts val="0"/>
              </a:spcBef>
              <a:buFont typeface="Wingdings" panose="05000000000000000000" pitchFamily="2" charset="2"/>
              <a:buChar char="Ø"/>
            </a:pPr>
            <a:endParaRPr lang="en-US" sz="12800" dirty="0" smtClean="0">
              <a:latin typeface="Times New Roman" panose="02020603050405020304" pitchFamily="18" charset="0"/>
              <a:cs typeface="Times New Roman" panose="02020603050405020304" pitchFamily="18" charset="0"/>
            </a:endParaRPr>
          </a:p>
          <a:p>
            <a:pPr>
              <a:lnSpc>
                <a:spcPct val="120000"/>
              </a:lnSpc>
              <a:spcBef>
                <a:spcPts val="0"/>
              </a:spcBef>
              <a:buFont typeface="Wingdings" panose="05000000000000000000" pitchFamily="2" charset="2"/>
              <a:buChar char="Ø"/>
            </a:pPr>
            <a:endParaRPr lang="en-US" sz="12800" dirty="0" smtClean="0">
              <a:latin typeface="Times New Roman" panose="02020603050405020304" pitchFamily="18" charset="0"/>
              <a:cs typeface="Times New Roman" panose="02020603050405020304" pitchFamily="18" charset="0"/>
            </a:endParaRPr>
          </a:p>
          <a:p>
            <a:pPr>
              <a:lnSpc>
                <a:spcPct val="120000"/>
              </a:lnSpc>
              <a:spcBef>
                <a:spcPts val="0"/>
              </a:spcBef>
              <a:buFont typeface="Wingdings" panose="05000000000000000000" pitchFamily="2" charset="2"/>
              <a:buChar char="Ø"/>
            </a:pPr>
            <a:endParaRPr lang="en-US" sz="12800" dirty="0" smtClean="0">
              <a:latin typeface="Times New Roman" panose="02020603050405020304" pitchFamily="18" charset="0"/>
              <a:cs typeface="Times New Roman" panose="02020603050405020304" pitchFamily="18" charset="0"/>
            </a:endParaRPr>
          </a:p>
          <a:p>
            <a:pPr>
              <a:lnSpc>
                <a:spcPct val="120000"/>
              </a:lnSpc>
              <a:spcBef>
                <a:spcPts val="0"/>
              </a:spcBef>
              <a:buFont typeface="Wingdings" panose="05000000000000000000" pitchFamily="2" charset="2"/>
              <a:buChar char="Ø"/>
            </a:pPr>
            <a:r>
              <a:rPr lang="en-US" sz="12800" dirty="0" smtClean="0">
                <a:latin typeface="Times New Roman" panose="02020603050405020304" pitchFamily="18" charset="0"/>
                <a:cs typeface="Times New Roman" panose="02020603050405020304" pitchFamily="18" charset="0"/>
              </a:rPr>
              <a:t>Example-</a:t>
            </a:r>
          </a:p>
          <a:p>
            <a:pPr marL="0" indent="0">
              <a:lnSpc>
                <a:spcPct val="120000"/>
              </a:lnSpc>
              <a:spcBef>
                <a:spcPts val="0"/>
              </a:spcBef>
              <a:buNone/>
            </a:pPr>
            <a:r>
              <a:rPr lang="en-US" sz="12800" dirty="0">
                <a:latin typeface="Times New Roman" panose="02020603050405020304" pitchFamily="18" charset="0"/>
                <a:cs typeface="Times New Roman" panose="02020603050405020304" pitchFamily="18" charset="0"/>
              </a:rPr>
              <a:t> </a:t>
            </a:r>
            <a:r>
              <a:rPr lang="en-US" sz="12800" dirty="0" smtClean="0">
                <a:latin typeface="Times New Roman" panose="02020603050405020304" pitchFamily="18" charset="0"/>
                <a:cs typeface="Times New Roman" panose="02020603050405020304" pitchFamily="18" charset="0"/>
              </a:rPr>
              <a:t>   cervical cancer</a:t>
            </a:r>
          </a:p>
          <a:p>
            <a:pPr>
              <a:lnSpc>
                <a:spcPct val="120000"/>
              </a:lnSpc>
              <a:spcBef>
                <a:spcPts val="0"/>
              </a:spcBef>
              <a:buFont typeface="Wingdings" panose="05000000000000000000" pitchFamily="2" charset="2"/>
              <a:buChar char="Ø"/>
            </a:pPr>
            <a:r>
              <a:rPr lang="en-US" sz="12800" dirty="0" smtClean="0">
                <a:latin typeface="Times New Roman" panose="02020603050405020304" pitchFamily="18" charset="0"/>
                <a:cs typeface="Times New Roman" panose="02020603050405020304" pitchFamily="18" charset="0"/>
              </a:rPr>
              <a:t>Results</a:t>
            </a:r>
          </a:p>
          <a:p>
            <a:pPr>
              <a:lnSpc>
                <a:spcPct val="120000"/>
              </a:lnSpc>
              <a:spcBef>
                <a:spcPts val="0"/>
              </a:spcBef>
              <a:buFont typeface="Wingdings" panose="05000000000000000000" pitchFamily="2" charset="2"/>
              <a:buChar char="Ø"/>
            </a:pPr>
            <a:r>
              <a:rPr lang="en-US" sz="12800" dirty="0" smtClean="0">
                <a:latin typeface="Times New Roman" panose="02020603050405020304" pitchFamily="18" charset="0"/>
                <a:cs typeface="Times New Roman" panose="02020603050405020304" pitchFamily="18" charset="0"/>
              </a:rPr>
              <a:t>Software Alternatives</a:t>
            </a:r>
          </a:p>
          <a:p>
            <a:pPr marL="0" indent="0">
              <a:lnSpc>
                <a:spcPct val="120000"/>
              </a:lnSpc>
              <a:spcBef>
                <a:spcPts val="0"/>
              </a:spcBef>
              <a:buNone/>
            </a:pPr>
            <a:r>
              <a:rPr lang="es-ES" sz="12800" dirty="0" smtClean="0">
                <a:solidFill>
                  <a:srgbClr val="00B050"/>
                </a:solidFill>
                <a:latin typeface="Times New Roman" panose="02020603050405020304" pitchFamily="18" charset="0"/>
                <a:cs typeface="Times New Roman" panose="02020603050405020304" pitchFamily="18" charset="0"/>
              </a:rPr>
              <a:t>   </a:t>
            </a:r>
            <a:r>
              <a:rPr lang="es-ES" sz="9600" dirty="0" smtClean="0">
                <a:latin typeface="Times New Roman" panose="02020603050405020304" pitchFamily="18" charset="0"/>
                <a:cs typeface="Times New Roman" panose="02020603050405020304" pitchFamily="18" charset="0"/>
              </a:rPr>
              <a:t>(</a:t>
            </a:r>
            <a:r>
              <a:rPr lang="es-ES" sz="9600" dirty="0" err="1">
                <a:latin typeface="Times New Roman" panose="02020603050405020304" pitchFamily="18" charset="0"/>
                <a:cs typeface="Times New Roman" panose="02020603050405020304" pitchFamily="18" charset="0"/>
              </a:rPr>
              <a:t>Treeage</a:t>
            </a:r>
            <a:r>
              <a:rPr lang="es-ES" sz="9600" dirty="0">
                <a:latin typeface="Times New Roman" panose="02020603050405020304" pitchFamily="18" charset="0"/>
                <a:cs typeface="Times New Roman" panose="02020603050405020304" pitchFamily="18" charset="0"/>
              </a:rPr>
              <a:t>, </a:t>
            </a:r>
            <a:r>
              <a:rPr lang="es-ES" sz="9600" dirty="0" err="1">
                <a:latin typeface="Times New Roman" panose="02020603050405020304" pitchFamily="18" charset="0"/>
                <a:cs typeface="Times New Roman" panose="02020603050405020304" pitchFamily="18" charset="0"/>
              </a:rPr>
              <a:t>StoTree</a:t>
            </a:r>
            <a:r>
              <a:rPr lang="es-ES" sz="9600" dirty="0">
                <a:latin typeface="Times New Roman" panose="02020603050405020304" pitchFamily="18" charset="0"/>
                <a:cs typeface="Times New Roman" panose="02020603050405020304" pitchFamily="18" charset="0"/>
              </a:rPr>
              <a:t>, R)</a:t>
            </a:r>
            <a:endParaRPr lang="en-US" sz="96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US" sz="12800" dirty="0" smtClean="0">
              <a:latin typeface="Times New Roman" panose="02020603050405020304" pitchFamily="18" charset="0"/>
              <a:cs typeface="Times New Roman" panose="02020603050405020304" pitchFamily="18" charset="0"/>
            </a:endParaRPr>
          </a:p>
          <a:p>
            <a:pPr>
              <a:lnSpc>
                <a:spcPct val="120000"/>
              </a:lnSpc>
              <a:spcBef>
                <a:spcPts val="0"/>
              </a:spcBef>
              <a:buFont typeface="Wingdings" panose="05000000000000000000" pitchFamily="2" charset="2"/>
              <a:buChar char="Ø"/>
            </a:pPr>
            <a:r>
              <a:rPr lang="es-ES" sz="12800" dirty="0" smtClean="0">
                <a:solidFill>
                  <a:srgbClr val="00B050"/>
                </a:solidFill>
                <a:latin typeface="Times New Roman" panose="02020603050405020304" pitchFamily="18" charset="0"/>
                <a:cs typeface="Times New Roman" panose="02020603050405020304" pitchFamily="18" charset="0"/>
              </a:rPr>
              <a:t>La </a:t>
            </a:r>
            <a:r>
              <a:rPr lang="es-ES" sz="12800" dirty="0">
                <a:solidFill>
                  <a:srgbClr val="00B050"/>
                </a:solidFill>
                <a:latin typeface="Times New Roman" panose="02020603050405020304" pitchFamily="18" charset="0"/>
                <a:cs typeface="Times New Roman" panose="02020603050405020304" pitchFamily="18" charset="0"/>
              </a:rPr>
              <a:t>aplicación de modelo de </a:t>
            </a:r>
            <a:r>
              <a:rPr lang="es-ES" sz="12800" dirty="0" err="1">
                <a:solidFill>
                  <a:srgbClr val="00B050"/>
                </a:solidFill>
                <a:latin typeface="Times New Roman" panose="02020603050405020304" pitchFamily="18" charset="0"/>
                <a:cs typeface="Times New Roman" panose="02020603050405020304" pitchFamily="18" charset="0"/>
              </a:rPr>
              <a:t>Markov</a:t>
            </a:r>
            <a:r>
              <a:rPr lang="es-ES" sz="12800" dirty="0">
                <a:solidFill>
                  <a:srgbClr val="00B050"/>
                </a:solidFill>
                <a:latin typeface="Times New Roman" panose="02020603050405020304" pitchFamily="18" charset="0"/>
                <a:cs typeface="Times New Roman" panose="02020603050405020304" pitchFamily="18" charset="0"/>
              </a:rPr>
              <a:t> para problemas </a:t>
            </a:r>
            <a:r>
              <a:rPr lang="es-ES" sz="12800" dirty="0" smtClean="0">
                <a:solidFill>
                  <a:srgbClr val="00B050"/>
                </a:solidFill>
                <a:latin typeface="Times New Roman" panose="02020603050405020304" pitchFamily="18" charset="0"/>
                <a:cs typeface="Times New Roman" panose="02020603050405020304" pitchFamily="18" charset="0"/>
              </a:rPr>
              <a:t>médicos</a:t>
            </a:r>
          </a:p>
          <a:p>
            <a:pPr marL="0" indent="0">
              <a:lnSpc>
                <a:spcPct val="120000"/>
              </a:lnSpc>
              <a:spcBef>
                <a:spcPts val="0"/>
              </a:spcBef>
              <a:buNone/>
            </a:pPr>
            <a:r>
              <a:rPr lang="es-ES" sz="12800" dirty="0" smtClean="0">
                <a:solidFill>
                  <a:srgbClr val="00B050"/>
                </a:solidFill>
                <a:latin typeface="Times New Roman" panose="02020603050405020304" pitchFamily="18" charset="0"/>
                <a:cs typeface="Times New Roman" panose="02020603050405020304" pitchFamily="18" charset="0"/>
              </a:rPr>
              <a:t> </a:t>
            </a:r>
          </a:p>
          <a:p>
            <a:pPr marL="0" indent="0">
              <a:lnSpc>
                <a:spcPct val="120000"/>
              </a:lnSpc>
              <a:spcBef>
                <a:spcPts val="0"/>
              </a:spcBef>
              <a:buNone/>
            </a:pPr>
            <a:endParaRPr lang="es-ES" sz="12800" dirty="0" smtClean="0">
              <a:solidFill>
                <a:srgbClr val="00B05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s-ES" sz="12800" dirty="0">
              <a:solidFill>
                <a:srgbClr val="00B050"/>
              </a:solidFill>
              <a:latin typeface="Times New Roman" panose="02020603050405020304" pitchFamily="18" charset="0"/>
              <a:cs typeface="Times New Roman" panose="02020603050405020304" pitchFamily="18" charset="0"/>
            </a:endParaRPr>
          </a:p>
          <a:p>
            <a:pPr>
              <a:lnSpc>
                <a:spcPct val="120000"/>
              </a:lnSpc>
              <a:spcBef>
                <a:spcPts val="0"/>
              </a:spcBef>
              <a:buFont typeface="Wingdings" panose="05000000000000000000" pitchFamily="2" charset="2"/>
              <a:buChar char="Ø"/>
            </a:pPr>
            <a:r>
              <a:rPr lang="es-ES" sz="12800" dirty="0" smtClean="0">
                <a:solidFill>
                  <a:srgbClr val="00B050"/>
                </a:solidFill>
                <a:latin typeface="Times New Roman" panose="02020603050405020304" pitchFamily="18" charset="0"/>
                <a:cs typeface="Times New Roman" panose="02020603050405020304" pitchFamily="18" charset="0"/>
              </a:rPr>
              <a:t>Ejemplo-cáncer de cuello uterino</a:t>
            </a:r>
          </a:p>
          <a:p>
            <a:pPr>
              <a:lnSpc>
                <a:spcPct val="120000"/>
              </a:lnSpc>
              <a:spcBef>
                <a:spcPts val="0"/>
              </a:spcBef>
              <a:buFont typeface="Wingdings" panose="05000000000000000000" pitchFamily="2" charset="2"/>
              <a:buChar char="Ø"/>
            </a:pPr>
            <a:r>
              <a:rPr lang="es-ES" sz="12800" dirty="0" smtClean="0">
                <a:solidFill>
                  <a:srgbClr val="00B050"/>
                </a:solidFill>
                <a:latin typeface="Times New Roman" panose="02020603050405020304" pitchFamily="18" charset="0"/>
                <a:cs typeface="Times New Roman" panose="02020603050405020304" pitchFamily="18" charset="0"/>
              </a:rPr>
              <a:t>Resultados</a:t>
            </a:r>
          </a:p>
          <a:p>
            <a:pPr>
              <a:lnSpc>
                <a:spcPct val="120000"/>
              </a:lnSpc>
              <a:spcBef>
                <a:spcPts val="0"/>
              </a:spcBef>
              <a:buFont typeface="Wingdings" panose="05000000000000000000" pitchFamily="2" charset="2"/>
              <a:buChar char="Ø"/>
            </a:pPr>
            <a:r>
              <a:rPr lang="es-ES" sz="12800" dirty="0" smtClean="0">
                <a:solidFill>
                  <a:srgbClr val="00B050"/>
                </a:solidFill>
                <a:latin typeface="Times New Roman" panose="02020603050405020304" pitchFamily="18" charset="0"/>
                <a:cs typeface="Times New Roman" panose="02020603050405020304" pitchFamily="18" charset="0"/>
              </a:rPr>
              <a:t>Alternativas de software </a:t>
            </a:r>
            <a:r>
              <a:rPr lang="es-ES" sz="8000" dirty="0" smtClean="0">
                <a:solidFill>
                  <a:srgbClr val="00B050"/>
                </a:solidFill>
                <a:latin typeface="Times New Roman" panose="02020603050405020304" pitchFamily="18" charset="0"/>
                <a:cs typeface="Times New Roman" panose="02020603050405020304" pitchFamily="18" charset="0"/>
              </a:rPr>
              <a:t>(</a:t>
            </a:r>
            <a:r>
              <a:rPr lang="es-ES" sz="8000" dirty="0" err="1" smtClean="0">
                <a:solidFill>
                  <a:srgbClr val="00B050"/>
                </a:solidFill>
                <a:latin typeface="Times New Roman" panose="02020603050405020304" pitchFamily="18" charset="0"/>
                <a:cs typeface="Times New Roman" panose="02020603050405020304" pitchFamily="18" charset="0"/>
              </a:rPr>
              <a:t>Treeage</a:t>
            </a:r>
            <a:r>
              <a:rPr lang="es-ES" sz="8000" dirty="0" smtClean="0">
                <a:solidFill>
                  <a:srgbClr val="00B050"/>
                </a:solidFill>
                <a:latin typeface="Times New Roman" panose="02020603050405020304" pitchFamily="18" charset="0"/>
                <a:cs typeface="Times New Roman" panose="02020603050405020304" pitchFamily="18" charset="0"/>
              </a:rPr>
              <a:t>, </a:t>
            </a:r>
            <a:r>
              <a:rPr lang="es-ES" sz="8000" dirty="0" err="1" smtClean="0">
                <a:solidFill>
                  <a:srgbClr val="00B050"/>
                </a:solidFill>
                <a:latin typeface="Times New Roman" panose="02020603050405020304" pitchFamily="18" charset="0"/>
                <a:cs typeface="Times New Roman" panose="02020603050405020304" pitchFamily="18" charset="0"/>
              </a:rPr>
              <a:t>StoTree</a:t>
            </a:r>
            <a:r>
              <a:rPr lang="es-ES" sz="8000" dirty="0" smtClean="0">
                <a:solidFill>
                  <a:srgbClr val="00B050"/>
                </a:solidFill>
                <a:latin typeface="Times New Roman" panose="02020603050405020304" pitchFamily="18" charset="0"/>
                <a:cs typeface="Times New Roman" panose="02020603050405020304" pitchFamily="18" charset="0"/>
              </a:rPr>
              <a:t>, R)</a:t>
            </a:r>
            <a:r>
              <a:rPr lang="es-ES" sz="8000" dirty="0">
                <a:solidFill>
                  <a:srgbClr val="00B050"/>
                </a:solidFill>
                <a:latin typeface="Times New Roman" panose="02020603050405020304" pitchFamily="18" charset="0"/>
                <a:cs typeface="Times New Roman" panose="02020603050405020304" pitchFamily="18" charset="0"/>
              </a:rPr>
              <a:t/>
            </a:r>
            <a:br>
              <a:rPr lang="es-ES" sz="8000" dirty="0">
                <a:solidFill>
                  <a:srgbClr val="00B050"/>
                </a:solidFill>
                <a:latin typeface="Times New Roman" panose="02020603050405020304" pitchFamily="18" charset="0"/>
                <a:cs typeface="Times New Roman" panose="02020603050405020304" pitchFamily="18" charset="0"/>
              </a:rPr>
            </a:br>
            <a:r>
              <a:rPr lang="es-ES" sz="7200" dirty="0">
                <a:solidFill>
                  <a:srgbClr val="00B050"/>
                </a:solidFill>
                <a:latin typeface="Times New Roman" panose="02020603050405020304" pitchFamily="18" charset="0"/>
                <a:cs typeface="Times New Roman" panose="02020603050405020304" pitchFamily="18" charset="0"/>
              </a:rPr>
              <a:t/>
            </a:r>
            <a:br>
              <a:rPr lang="es-ES" sz="7200" dirty="0">
                <a:solidFill>
                  <a:srgbClr val="00B050"/>
                </a:solidFill>
                <a:latin typeface="Times New Roman" panose="02020603050405020304" pitchFamily="18" charset="0"/>
                <a:cs typeface="Times New Roman" panose="02020603050405020304" pitchFamily="18" charset="0"/>
              </a:rPr>
            </a:br>
            <a:r>
              <a:rPr lang="es-ES" sz="7400" dirty="0">
                <a:solidFill>
                  <a:srgbClr val="00B050"/>
                </a:solidFill>
                <a:latin typeface="Times New Roman" panose="02020603050405020304" pitchFamily="18" charset="0"/>
                <a:cs typeface="Times New Roman" panose="02020603050405020304" pitchFamily="18" charset="0"/>
              </a:rPr>
              <a:t/>
            </a:r>
            <a:br>
              <a:rPr lang="es-ES" sz="7400" dirty="0">
                <a:solidFill>
                  <a:srgbClr val="00B050"/>
                </a:solidFill>
                <a:latin typeface="Times New Roman" panose="02020603050405020304" pitchFamily="18" charset="0"/>
                <a:cs typeface="Times New Roman" panose="02020603050405020304" pitchFamily="18" charset="0"/>
              </a:rPr>
            </a:br>
            <a:r>
              <a:rPr lang="es-ES" sz="3600" dirty="0">
                <a:solidFill>
                  <a:srgbClr val="00B050"/>
                </a:solidFill>
              </a:rPr>
              <a:t/>
            </a:r>
            <a:br>
              <a:rPr lang="es-ES" sz="3600" dirty="0">
                <a:solidFill>
                  <a:srgbClr val="00B050"/>
                </a:solidFill>
              </a:rPr>
            </a:br>
            <a:endParaRPr lang="en-US" sz="3600" dirty="0">
              <a:solidFill>
                <a:srgbClr val="00B050"/>
              </a:solidFill>
            </a:endParaRPr>
          </a:p>
        </p:txBody>
      </p:sp>
      <p:sp>
        <p:nvSpPr>
          <p:cNvPr id="4" name="灯片编号占位符 3"/>
          <p:cNvSpPr>
            <a:spLocks noGrp="1"/>
          </p:cNvSpPr>
          <p:nvPr>
            <p:ph type="sldNum" sz="quarter" idx="12"/>
          </p:nvPr>
        </p:nvSpPr>
        <p:spPr/>
        <p:txBody>
          <a:bodyPr/>
          <a:lstStyle/>
          <a:p>
            <a:fld id="{E7BEA842-233F-4523-B309-611AAF94D652}" type="slidenum">
              <a:rPr lang="en-US" smtClean="0"/>
              <a:t>5</a:t>
            </a:fld>
            <a:endParaRPr lang="en-US"/>
          </a:p>
        </p:txBody>
      </p:sp>
      <p:pic>
        <p:nvPicPr>
          <p:cNvPr id="6" name="Picture 2" descr="C:\Users\sarah\AppData\Roaming\Tencent\Users\285891716\QQ\WinTemp\RichOle\HPMO0[U]`VBJ]780({QBXZB.jpg"/>
          <p:cNvPicPr>
            <a:picLocks noChangeAspect="1" noChangeArrowheads="1"/>
          </p:cNvPicPr>
          <p:nvPr/>
        </p:nvPicPr>
        <p:blipFill>
          <a:blip r:embed="rId2" cstate="print"/>
          <a:srcRect/>
          <a:stretch>
            <a:fillRect/>
          </a:stretch>
        </p:blipFill>
        <p:spPr bwMode="auto">
          <a:xfrm>
            <a:off x="2514600" y="1447800"/>
            <a:ext cx="2286000" cy="2901461"/>
          </a:xfrm>
          <a:prstGeom prst="rect">
            <a:avLst/>
          </a:prstGeom>
          <a:noFill/>
        </p:spPr>
      </p:pic>
      <p:sp>
        <p:nvSpPr>
          <p:cNvPr id="2" name="TextBox 1"/>
          <p:cNvSpPr txBox="1"/>
          <p:nvPr/>
        </p:nvSpPr>
        <p:spPr>
          <a:xfrm>
            <a:off x="3276600" y="120134"/>
            <a:ext cx="23622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PLAN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459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990"/>
            <a:ext cx="8229600" cy="1143000"/>
          </a:xfrm>
        </p:spPr>
        <p:txBody>
          <a:bodyPr/>
          <a:lstStyle/>
          <a:p>
            <a:r>
              <a:rPr lang="en-US" dirty="0" smtClean="0"/>
              <a:t>Markov Chain</a:t>
            </a:r>
            <a:endParaRPr lang="en-US" dirty="0"/>
          </a:p>
        </p:txBody>
      </p:sp>
      <p:sp>
        <p:nvSpPr>
          <p:cNvPr id="3" name="Content Placeholder 2"/>
          <p:cNvSpPr>
            <a:spLocks noGrp="1"/>
          </p:cNvSpPr>
          <p:nvPr>
            <p:ph idx="1"/>
          </p:nvPr>
        </p:nvSpPr>
        <p:spPr>
          <a:xfrm>
            <a:off x="152400" y="838200"/>
            <a:ext cx="8839200" cy="2362200"/>
          </a:xfrm>
        </p:spPr>
        <p:txBody>
          <a:bodyPr>
            <a:normAutofit fontScale="25000" lnSpcReduction="20000"/>
          </a:bodyPr>
          <a:lstStyle/>
          <a:p>
            <a:pPr marL="0" indent="0">
              <a:buNone/>
            </a:pPr>
            <a:r>
              <a:rPr lang="en-US" sz="11200" dirty="0" smtClean="0">
                <a:latin typeface="Times New Roman" panose="02020603050405020304" pitchFamily="18" charset="0"/>
                <a:cs typeface="Times New Roman" panose="02020603050405020304" pitchFamily="18" charset="0"/>
              </a:rPr>
              <a:t>Not all problems easily portrayed in a standard decision tree, some medical problems are </a:t>
            </a:r>
            <a:r>
              <a:rPr lang="en-US" sz="11200" u="sng" dirty="0" smtClean="0">
                <a:latin typeface="Times New Roman" panose="02020603050405020304" pitchFamily="18" charset="0"/>
                <a:cs typeface="Times New Roman" panose="02020603050405020304" pitchFamily="18" charset="0"/>
              </a:rPr>
              <a:t>cyclical and the condition of patient</a:t>
            </a:r>
            <a:r>
              <a:rPr lang="en-US" altLang="zh-CN" sz="11200" u="sng" dirty="0" smtClean="0">
                <a:latin typeface="Times New Roman" panose="02020603050405020304" pitchFamily="18" charset="0"/>
                <a:cs typeface="Times New Roman" panose="02020603050405020304" pitchFamily="18" charset="0"/>
              </a:rPr>
              <a:t>s</a:t>
            </a:r>
            <a:r>
              <a:rPr lang="en-US" sz="11200" u="sng" dirty="0" smtClean="0">
                <a:latin typeface="Times New Roman" panose="02020603050405020304" pitchFamily="18" charset="0"/>
                <a:cs typeface="Times New Roman" panose="02020603050405020304" pitchFamily="18" charset="0"/>
              </a:rPr>
              <a:t> can change over time</a:t>
            </a:r>
            <a:r>
              <a:rPr lang="en-US" sz="11200" dirty="0" smtClean="0">
                <a:latin typeface="Times New Roman" panose="02020603050405020304" pitchFamily="18" charset="0"/>
                <a:cs typeface="Times New Roman" panose="02020603050405020304" pitchFamily="18" charset="0"/>
              </a:rPr>
              <a:t>. A Markov process is characterized by recurrent states over time.</a:t>
            </a:r>
            <a:r>
              <a:rPr lang="es-ES" sz="11200" dirty="0">
                <a:latin typeface="Times New Roman" panose="02020603050405020304" pitchFamily="18" charset="0"/>
                <a:cs typeface="Times New Roman" panose="02020603050405020304" pitchFamily="18" charset="0"/>
              </a:rPr>
              <a:t> </a:t>
            </a:r>
            <a:endParaRPr lang="es-ES" sz="11200" dirty="0" smtClean="0">
              <a:latin typeface="Times New Roman" panose="02020603050405020304" pitchFamily="18" charset="0"/>
              <a:cs typeface="Times New Roman" panose="02020603050405020304" pitchFamily="18" charset="0"/>
            </a:endParaRPr>
          </a:p>
          <a:p>
            <a:pPr marL="0" indent="0">
              <a:buNone/>
            </a:pPr>
            <a:r>
              <a:rPr lang="es-ES" sz="10000" dirty="0" smtClean="0">
                <a:solidFill>
                  <a:srgbClr val="00B050"/>
                </a:solidFill>
                <a:latin typeface="Times New Roman" panose="02020603050405020304" pitchFamily="18" charset="0"/>
                <a:cs typeface="Times New Roman" panose="02020603050405020304" pitchFamily="18" charset="0"/>
              </a:rPr>
              <a:t>No todos los problemas fácilmente retratados en un árbol de decisión estándar, algunos problemas médicos son cíclicas y la condición de los pacientes pueden cambiar con el tiempo. Un proceso de </a:t>
            </a:r>
            <a:r>
              <a:rPr lang="es-ES" sz="10000" dirty="0" err="1" smtClean="0">
                <a:solidFill>
                  <a:srgbClr val="00B050"/>
                </a:solidFill>
                <a:latin typeface="Times New Roman" panose="02020603050405020304" pitchFamily="18" charset="0"/>
                <a:cs typeface="Times New Roman" panose="02020603050405020304" pitchFamily="18" charset="0"/>
              </a:rPr>
              <a:t>Markov</a:t>
            </a:r>
            <a:r>
              <a:rPr lang="es-ES" sz="10000" dirty="0" smtClean="0">
                <a:solidFill>
                  <a:srgbClr val="00B050"/>
                </a:solidFill>
                <a:latin typeface="Times New Roman" panose="02020603050405020304" pitchFamily="18" charset="0"/>
                <a:cs typeface="Times New Roman" panose="02020603050405020304" pitchFamily="18" charset="0"/>
              </a:rPr>
              <a:t> se caracteriza por estados recurrentes en el tiempo</a:t>
            </a:r>
            <a:r>
              <a:rPr lang="es-ES" sz="8400" dirty="0" smtClean="0">
                <a:solidFill>
                  <a:srgbClr val="00B050"/>
                </a:solidFill>
                <a:latin typeface="Times New Roman" panose="02020603050405020304" pitchFamily="18" charset="0"/>
                <a:cs typeface="Times New Roman" panose="02020603050405020304" pitchFamily="18" charset="0"/>
              </a:rPr>
              <a:t>.</a:t>
            </a:r>
            <a:r>
              <a:rPr lang="en-US" sz="8400" dirty="0" smtClean="0">
                <a:solidFill>
                  <a:srgbClr val="00B050"/>
                </a:solidFill>
                <a:latin typeface="Times New Roman" panose="02020603050405020304" pitchFamily="18" charset="0"/>
                <a:cs typeface="Times New Roman" panose="02020603050405020304" pitchFamily="18" charset="0"/>
              </a:rPr>
              <a:t> </a:t>
            </a:r>
          </a:p>
          <a:p>
            <a:endParaRPr lang="en-US" sz="4800" dirty="0" smtClean="0">
              <a:solidFill>
                <a:srgbClr val="00B050"/>
              </a:solidFill>
            </a:endParaRPr>
          </a:p>
          <a:p>
            <a:endParaRPr lang="en-US" dirty="0" smtClean="0">
              <a:solidFill>
                <a:srgbClr val="00B050"/>
              </a:solidFill>
            </a:endParaRPr>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p:txBody>
      </p:sp>
      <p:sp>
        <p:nvSpPr>
          <p:cNvPr id="6" name="灯片编号占位符 5"/>
          <p:cNvSpPr>
            <a:spLocks noGrp="1"/>
          </p:cNvSpPr>
          <p:nvPr>
            <p:ph type="sldNum" sz="quarter" idx="12"/>
          </p:nvPr>
        </p:nvSpPr>
        <p:spPr>
          <a:xfrm>
            <a:off x="6920003" y="6311900"/>
            <a:ext cx="2133600" cy="365125"/>
          </a:xfrm>
        </p:spPr>
        <p:txBody>
          <a:bodyPr/>
          <a:lstStyle/>
          <a:p>
            <a:fld id="{E7BEA842-233F-4523-B309-611AAF94D652}" type="slidenum">
              <a:rPr lang="en-US" smtClean="0"/>
              <a:t>6</a:t>
            </a:fld>
            <a:endParaRPr lang="en-US"/>
          </a:p>
        </p:txBody>
      </p:sp>
      <p:pic>
        <p:nvPicPr>
          <p:cNvPr id="12289" name="Picture 1" descr="C:\Users\sarah\AppData\Local\Microsoft\Windows\Temporary Internet Files\Content.IE5\U4N8PST6\MC900359059[1].wmf"/>
          <p:cNvPicPr>
            <a:picLocks noChangeAspect="1" noChangeArrowheads="1"/>
          </p:cNvPicPr>
          <p:nvPr/>
        </p:nvPicPr>
        <p:blipFill>
          <a:blip r:embed="rId2" cstate="print"/>
          <a:srcRect/>
          <a:stretch>
            <a:fillRect/>
          </a:stretch>
        </p:blipFill>
        <p:spPr bwMode="auto">
          <a:xfrm>
            <a:off x="919292" y="3886200"/>
            <a:ext cx="1143000" cy="1257868"/>
          </a:xfrm>
          <a:prstGeom prst="rect">
            <a:avLst/>
          </a:prstGeom>
          <a:noFill/>
        </p:spPr>
      </p:pic>
      <p:pic>
        <p:nvPicPr>
          <p:cNvPr id="12291" name="Picture 3" descr="C:\Users\sarah\AppData\Local\Microsoft\Windows\Temporary Internet Files\Content.IE5\2RBKT1R3\MC900238641[1].wmf"/>
          <p:cNvPicPr>
            <a:picLocks noChangeAspect="1" noChangeArrowheads="1"/>
          </p:cNvPicPr>
          <p:nvPr/>
        </p:nvPicPr>
        <p:blipFill>
          <a:blip r:embed="rId3" cstate="print"/>
          <a:srcRect/>
          <a:stretch>
            <a:fillRect/>
          </a:stretch>
        </p:blipFill>
        <p:spPr bwMode="auto">
          <a:xfrm>
            <a:off x="6096000" y="3962400"/>
            <a:ext cx="1757477" cy="1231697"/>
          </a:xfrm>
          <a:prstGeom prst="rect">
            <a:avLst/>
          </a:prstGeom>
          <a:noFill/>
        </p:spPr>
      </p:pic>
      <p:pic>
        <p:nvPicPr>
          <p:cNvPr id="12295" name="Picture 7" descr="C:\Users\sarah\AppData\Local\Microsoft\Windows\Temporary Internet Files\Content.IE5\WZ2JFLXM\MC900440546[1].wmf"/>
          <p:cNvPicPr>
            <a:picLocks noChangeAspect="1" noChangeArrowheads="1"/>
          </p:cNvPicPr>
          <p:nvPr/>
        </p:nvPicPr>
        <p:blipFill>
          <a:blip r:embed="rId4" cstate="print"/>
          <a:srcRect/>
          <a:stretch>
            <a:fillRect/>
          </a:stretch>
        </p:blipFill>
        <p:spPr bwMode="auto">
          <a:xfrm>
            <a:off x="2743200" y="5334000"/>
            <a:ext cx="1219200" cy="1238552"/>
          </a:xfrm>
          <a:prstGeom prst="rect">
            <a:avLst/>
          </a:prstGeom>
          <a:noFill/>
        </p:spPr>
      </p:pic>
      <p:cxnSp>
        <p:nvCxnSpPr>
          <p:cNvPr id="12" name="直接箭头连接符 11"/>
          <p:cNvCxnSpPr/>
          <p:nvPr/>
        </p:nvCxnSpPr>
        <p:spPr>
          <a:xfrm>
            <a:off x="2133600" y="439829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3810000" y="41910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 descr="C:\Users\sarah\AppData\Local\Microsoft\Windows\Temporary Internet Files\Content.IE5\U4N8PST6\MC900359059[1].wmf"/>
          <p:cNvPicPr>
            <a:picLocks noChangeAspect="1" noChangeArrowheads="1"/>
          </p:cNvPicPr>
          <p:nvPr/>
        </p:nvPicPr>
        <p:blipFill>
          <a:blip r:embed="rId2" cstate="print"/>
          <a:srcRect/>
          <a:stretch>
            <a:fillRect/>
          </a:stretch>
        </p:blipFill>
        <p:spPr bwMode="auto">
          <a:xfrm>
            <a:off x="2667000" y="3886200"/>
            <a:ext cx="1143000" cy="1257868"/>
          </a:xfrm>
          <a:prstGeom prst="rect">
            <a:avLst/>
          </a:prstGeom>
          <a:noFill/>
        </p:spPr>
      </p:pic>
      <p:pic>
        <p:nvPicPr>
          <p:cNvPr id="18" name="Picture 1" descr="C:\Users\sarah\AppData\Local\Microsoft\Windows\Temporary Internet Files\Content.IE5\U4N8PST6\MC900359059[1].wmf"/>
          <p:cNvPicPr>
            <a:picLocks noChangeAspect="1" noChangeArrowheads="1"/>
          </p:cNvPicPr>
          <p:nvPr/>
        </p:nvPicPr>
        <p:blipFill>
          <a:blip r:embed="rId2" cstate="print"/>
          <a:srcRect/>
          <a:stretch>
            <a:fillRect/>
          </a:stretch>
        </p:blipFill>
        <p:spPr bwMode="auto">
          <a:xfrm>
            <a:off x="4495800" y="3752566"/>
            <a:ext cx="1143000" cy="1257868"/>
          </a:xfrm>
          <a:prstGeom prst="rect">
            <a:avLst/>
          </a:prstGeom>
          <a:noFill/>
        </p:spPr>
      </p:pic>
      <p:cxnSp>
        <p:nvCxnSpPr>
          <p:cNvPr id="19" name="直接箭头连接符 18"/>
          <p:cNvCxnSpPr/>
          <p:nvPr/>
        </p:nvCxnSpPr>
        <p:spPr>
          <a:xfrm>
            <a:off x="5715000" y="41910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 name="Picture 1" descr="C:\Users\sarah\AppData\Local\Microsoft\Windows\Temporary Internet Files\Content.IE5\U4N8PST6\MC900359059[1].wmf"/>
          <p:cNvPicPr>
            <a:picLocks noChangeAspect="1" noChangeArrowheads="1"/>
          </p:cNvPicPr>
          <p:nvPr/>
        </p:nvPicPr>
        <p:blipFill>
          <a:blip r:embed="rId2" cstate="print"/>
          <a:srcRect/>
          <a:stretch>
            <a:fillRect/>
          </a:stretch>
        </p:blipFill>
        <p:spPr bwMode="auto">
          <a:xfrm>
            <a:off x="914400" y="5281104"/>
            <a:ext cx="1143000" cy="1257868"/>
          </a:xfrm>
          <a:prstGeom prst="rect">
            <a:avLst/>
          </a:prstGeom>
          <a:noFill/>
        </p:spPr>
      </p:pic>
      <p:cxnSp>
        <p:nvCxnSpPr>
          <p:cNvPr id="21" name="直接箭头连接符 20"/>
          <p:cNvCxnSpPr/>
          <p:nvPr/>
        </p:nvCxnSpPr>
        <p:spPr>
          <a:xfrm>
            <a:off x="2057400" y="56388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3962400" y="55626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Picture 1" descr="C:\Users\sarah\AppData\Local\Microsoft\Windows\Temporary Internet Files\Content.IE5\U4N8PST6\MC900359059[1].wmf"/>
          <p:cNvPicPr>
            <a:picLocks noChangeAspect="1" noChangeArrowheads="1"/>
          </p:cNvPicPr>
          <p:nvPr/>
        </p:nvPicPr>
        <p:blipFill>
          <a:blip r:embed="rId2" cstate="print"/>
          <a:srcRect/>
          <a:stretch>
            <a:fillRect/>
          </a:stretch>
        </p:blipFill>
        <p:spPr bwMode="auto">
          <a:xfrm>
            <a:off x="4551153" y="5238466"/>
            <a:ext cx="1143000" cy="1257868"/>
          </a:xfrm>
          <a:prstGeom prst="rect">
            <a:avLst/>
          </a:prstGeom>
          <a:noFill/>
        </p:spPr>
      </p:pic>
      <p:cxnSp>
        <p:nvCxnSpPr>
          <p:cNvPr id="24" name="直接箭头连接符 23"/>
          <p:cNvCxnSpPr/>
          <p:nvPr/>
        </p:nvCxnSpPr>
        <p:spPr>
          <a:xfrm>
            <a:off x="5638800" y="55626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4678" y="5210175"/>
            <a:ext cx="1466850" cy="1466850"/>
          </a:xfrm>
          <a:prstGeom prst="rect">
            <a:avLst/>
          </a:prstGeom>
        </p:spPr>
      </p:pic>
      <p:sp>
        <p:nvSpPr>
          <p:cNvPr id="5" name="文本框 4"/>
          <p:cNvSpPr txBox="1"/>
          <p:nvPr/>
        </p:nvSpPr>
        <p:spPr>
          <a:xfrm>
            <a:off x="4076700" y="6488668"/>
            <a:ext cx="4610100" cy="369332"/>
          </a:xfrm>
          <a:prstGeom prst="rect">
            <a:avLst/>
          </a:prstGeom>
          <a:noFill/>
        </p:spPr>
        <p:txBody>
          <a:bodyPr wrap="square" rtlCol="0">
            <a:spAutoFit/>
          </a:bodyPr>
          <a:lstStyle/>
          <a:p>
            <a:r>
              <a:rPr lang="en-US" altLang="zh-CN" dirty="0" smtClean="0"/>
              <a:t>What about in 5 years?/ </a:t>
            </a:r>
            <a:r>
              <a:rPr lang="es-ES" dirty="0" smtClean="0">
                <a:solidFill>
                  <a:srgbClr val="00B050"/>
                </a:solidFill>
                <a:latin typeface="Times New Roman" panose="02020603050405020304" pitchFamily="18" charset="0"/>
                <a:cs typeface="Times New Roman" panose="02020603050405020304" pitchFamily="18" charset="0"/>
              </a:rPr>
              <a:t>¿</a:t>
            </a:r>
            <a:r>
              <a:rPr lang="en-US" altLang="zh-CN" dirty="0" smtClean="0">
                <a:solidFill>
                  <a:srgbClr val="00B050"/>
                </a:solidFill>
              </a:rPr>
              <a:t>Que </a:t>
            </a:r>
            <a:r>
              <a:rPr lang="en-US" altLang="zh-CN" dirty="0" err="1" smtClean="0">
                <a:solidFill>
                  <a:srgbClr val="00B050"/>
                </a:solidFill>
              </a:rPr>
              <a:t>pasa</a:t>
            </a:r>
            <a:r>
              <a:rPr lang="en-US" altLang="zh-CN" dirty="0" smtClean="0">
                <a:solidFill>
                  <a:srgbClr val="00B050"/>
                </a:solidFill>
              </a:rPr>
              <a:t> </a:t>
            </a:r>
            <a:r>
              <a:rPr lang="en-US" altLang="zh-CN" dirty="0" err="1" smtClean="0">
                <a:solidFill>
                  <a:srgbClr val="00B050"/>
                </a:solidFill>
              </a:rPr>
              <a:t>en</a:t>
            </a:r>
            <a:r>
              <a:rPr lang="en-US" altLang="zh-CN" dirty="0" smtClean="0">
                <a:solidFill>
                  <a:srgbClr val="00B050"/>
                </a:solidFill>
              </a:rPr>
              <a:t> 5 </a:t>
            </a:r>
            <a:r>
              <a:rPr lang="es-ES" u="sng" dirty="0" smtClean="0">
                <a:solidFill>
                  <a:srgbClr val="00B050"/>
                </a:solidFill>
              </a:rPr>
              <a:t>años</a:t>
            </a:r>
            <a:r>
              <a:rPr lang="en-US" altLang="zh-CN" dirty="0" smtClean="0">
                <a:solidFill>
                  <a:srgbClr val="00B050"/>
                </a:solidFill>
              </a:rPr>
              <a:t>?</a:t>
            </a:r>
            <a:endParaRPr lang="zh-CN" altLang="en-US" dirty="0">
              <a:solidFill>
                <a:srgbClr val="00B050"/>
              </a:solidFill>
            </a:endParaRPr>
          </a:p>
        </p:txBody>
      </p:sp>
    </p:spTree>
    <p:extLst>
      <p:ext uri="{BB962C8B-B14F-4D97-AF65-F5344CB8AC3E}">
        <p14:creationId xmlns:p14="http://schemas.microsoft.com/office/powerpoint/2010/main" val="2877141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a:t>
            </a:r>
            <a:endParaRPr lang="en-US" dirty="0"/>
          </a:p>
        </p:txBody>
      </p:sp>
      <p:sp>
        <p:nvSpPr>
          <p:cNvPr id="3" name="灯片编号占位符 2"/>
          <p:cNvSpPr>
            <a:spLocks noGrp="1"/>
          </p:cNvSpPr>
          <p:nvPr>
            <p:ph type="sldNum" sz="quarter" idx="12"/>
          </p:nvPr>
        </p:nvSpPr>
        <p:spPr/>
        <p:txBody>
          <a:bodyPr/>
          <a:lstStyle/>
          <a:p>
            <a:fld id="{E7BEA842-233F-4523-B309-611AAF94D652}" type="slidenum">
              <a:rPr lang="en-US" smtClean="0"/>
              <a:t>7</a:t>
            </a:fld>
            <a:endParaRPr lang="en-US"/>
          </a:p>
        </p:txBody>
      </p:sp>
      <p:grpSp>
        <p:nvGrpSpPr>
          <p:cNvPr id="4" name="Group 3"/>
          <p:cNvGrpSpPr/>
          <p:nvPr/>
        </p:nvGrpSpPr>
        <p:grpSpPr>
          <a:xfrm>
            <a:off x="1219200" y="1417638"/>
            <a:ext cx="6096000" cy="4919506"/>
            <a:chOff x="1905000" y="2514600"/>
            <a:chExt cx="5181600" cy="4149580"/>
          </a:xfrm>
        </p:grpSpPr>
        <p:pic>
          <p:nvPicPr>
            <p:cNvPr id="2049" name="Picture 1" descr="C:\Users\Primary\AppData\Roaming\Tencent\Users\285891716\QQ\WinTemp\RichOle\902}[HZRQL}}0SR{5II167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82"/>
            <a:stretch/>
          </p:blipFill>
          <p:spPr bwMode="auto">
            <a:xfrm>
              <a:off x="1905000" y="2514600"/>
              <a:ext cx="4876800" cy="4149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91000" y="3352800"/>
              <a:ext cx="457200" cy="253916"/>
            </a:xfrm>
            <a:prstGeom prst="rect">
              <a:avLst/>
            </a:prstGeom>
            <a:noFill/>
          </p:spPr>
          <p:txBody>
            <a:bodyPr wrap="square" rtlCol="0">
              <a:spAutoFit/>
            </a:bodyPr>
            <a:lstStyle/>
            <a:p>
              <a:r>
                <a:rPr lang="en-US" altLang="zh-CN" sz="1050" dirty="0" smtClean="0"/>
                <a:t>0.1</a:t>
              </a:r>
              <a:endParaRPr lang="zh-CN" altLang="en-US" sz="1050" dirty="0"/>
            </a:p>
          </p:txBody>
        </p:sp>
        <p:sp>
          <p:nvSpPr>
            <p:cNvPr id="6" name="TextBox 5"/>
            <p:cNvSpPr txBox="1"/>
            <p:nvPr/>
          </p:nvSpPr>
          <p:spPr>
            <a:xfrm>
              <a:off x="2819400" y="4495800"/>
              <a:ext cx="457200" cy="253916"/>
            </a:xfrm>
            <a:prstGeom prst="rect">
              <a:avLst/>
            </a:prstGeom>
            <a:noFill/>
          </p:spPr>
          <p:txBody>
            <a:bodyPr wrap="square" rtlCol="0">
              <a:spAutoFit/>
            </a:bodyPr>
            <a:lstStyle/>
            <a:p>
              <a:r>
                <a:rPr lang="en-US" altLang="zh-CN" sz="1050" dirty="0" smtClean="0"/>
                <a:t>0.18</a:t>
              </a:r>
              <a:endParaRPr lang="zh-CN" altLang="en-US" sz="1050" dirty="0"/>
            </a:p>
          </p:txBody>
        </p:sp>
        <p:sp>
          <p:nvSpPr>
            <p:cNvPr id="7" name="TextBox 5"/>
            <p:cNvSpPr txBox="1"/>
            <p:nvPr/>
          </p:nvSpPr>
          <p:spPr>
            <a:xfrm>
              <a:off x="1905000" y="3124200"/>
              <a:ext cx="457200"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50" dirty="0" smtClean="0"/>
                <a:t>0.72</a:t>
              </a:r>
              <a:endParaRPr lang="zh-CN" altLang="en-US" sz="1050" dirty="0"/>
            </a:p>
          </p:txBody>
        </p:sp>
        <p:sp>
          <p:nvSpPr>
            <p:cNvPr id="8" name="TextBox 5"/>
            <p:cNvSpPr txBox="1"/>
            <p:nvPr/>
          </p:nvSpPr>
          <p:spPr>
            <a:xfrm>
              <a:off x="4800600" y="5105400"/>
              <a:ext cx="457200"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50" dirty="0" smtClean="0"/>
                <a:t>0.02</a:t>
              </a:r>
              <a:endParaRPr lang="zh-CN" altLang="en-US" sz="1050" dirty="0"/>
            </a:p>
          </p:txBody>
        </p:sp>
        <p:sp>
          <p:nvSpPr>
            <p:cNvPr id="9" name="TextBox 5"/>
            <p:cNvSpPr txBox="1"/>
            <p:nvPr/>
          </p:nvSpPr>
          <p:spPr>
            <a:xfrm>
              <a:off x="4038600" y="6400800"/>
              <a:ext cx="609600"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50" dirty="0" smtClean="0"/>
                <a:t>0.833</a:t>
              </a:r>
              <a:endParaRPr lang="zh-CN" altLang="en-US" sz="1050" dirty="0"/>
            </a:p>
          </p:txBody>
        </p:sp>
        <p:sp>
          <p:nvSpPr>
            <p:cNvPr id="10" name="TextBox 5"/>
            <p:cNvSpPr txBox="1"/>
            <p:nvPr/>
          </p:nvSpPr>
          <p:spPr>
            <a:xfrm>
              <a:off x="3657600" y="4495800"/>
              <a:ext cx="609600"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50" dirty="0" smtClean="0"/>
                <a:t>0.147</a:t>
              </a:r>
              <a:endParaRPr lang="zh-CN" altLang="en-US" sz="1050" dirty="0"/>
            </a:p>
          </p:txBody>
        </p:sp>
        <p:sp>
          <p:nvSpPr>
            <p:cNvPr id="11" name="TextBox 10"/>
            <p:cNvSpPr txBox="1"/>
            <p:nvPr/>
          </p:nvSpPr>
          <p:spPr>
            <a:xfrm>
              <a:off x="6629400" y="3657600"/>
              <a:ext cx="457200" cy="253916"/>
            </a:xfrm>
            <a:prstGeom prst="rect">
              <a:avLst/>
            </a:prstGeom>
            <a:noFill/>
          </p:spPr>
          <p:txBody>
            <a:bodyPr wrap="square" rtlCol="0">
              <a:spAutoFit/>
            </a:bodyPr>
            <a:lstStyle/>
            <a:p>
              <a:r>
                <a:rPr lang="en-US" altLang="zh-CN" sz="1050" dirty="0" smtClean="0"/>
                <a:t>1</a:t>
              </a:r>
              <a:endParaRPr lang="zh-CN" altLang="en-US" sz="1050" dirty="0"/>
            </a:p>
          </p:txBody>
        </p:sp>
      </p:grpSp>
    </p:spTree>
    <p:extLst>
      <p:ext uri="{BB962C8B-B14F-4D97-AF65-F5344CB8AC3E}">
        <p14:creationId xmlns:p14="http://schemas.microsoft.com/office/powerpoint/2010/main" val="881511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numCol="2">
            <a:noAutofit/>
          </a:bodyPr>
          <a:lstStyle/>
          <a:p>
            <a:r>
              <a:rPr lang="en-US" sz="3600" dirty="0" smtClean="0"/>
              <a:t>Problems with classical decision tree</a:t>
            </a:r>
            <a:br>
              <a:rPr lang="en-US" sz="3600" dirty="0" smtClean="0"/>
            </a:br>
            <a:r>
              <a:rPr lang="en-US" sz="3600" dirty="0" smtClean="0"/>
              <a:t/>
            </a:r>
            <a:br>
              <a:rPr lang="en-US" sz="3600" dirty="0" smtClean="0"/>
            </a:br>
            <a:r>
              <a:rPr lang="en-US" sz="3600" dirty="0" smtClean="0"/>
              <a:t> </a:t>
            </a:r>
            <a:r>
              <a:rPr lang="es-ES" sz="3600" dirty="0" smtClean="0">
                <a:solidFill>
                  <a:srgbClr val="00B050"/>
                </a:solidFill>
              </a:rPr>
              <a:t>Problemas con el árbol de decisión clásica</a:t>
            </a:r>
            <a:endParaRPr lang="en-US" sz="3600" dirty="0">
              <a:solidFill>
                <a:srgbClr val="00B050"/>
              </a:solidFill>
            </a:endParaRPr>
          </a:p>
        </p:txBody>
      </p:sp>
      <p:sp>
        <p:nvSpPr>
          <p:cNvPr id="6" name="灯片编号占位符 5"/>
          <p:cNvSpPr>
            <a:spLocks noGrp="1"/>
          </p:cNvSpPr>
          <p:nvPr>
            <p:ph type="sldNum" sz="quarter" idx="12"/>
          </p:nvPr>
        </p:nvSpPr>
        <p:spPr/>
        <p:txBody>
          <a:bodyPr/>
          <a:lstStyle/>
          <a:p>
            <a:fld id="{E7BEA842-233F-4523-B309-611AAF94D652}" type="slidenum">
              <a:rPr lang="en-US" smtClean="0"/>
              <a:t>8</a:t>
            </a:fld>
            <a:endParaRPr lang="en-US"/>
          </a:p>
        </p:txBody>
      </p:sp>
      <p:sp>
        <p:nvSpPr>
          <p:cNvPr id="16" name="文本框 15"/>
          <p:cNvSpPr txBox="1"/>
          <p:nvPr/>
        </p:nvSpPr>
        <p:spPr>
          <a:xfrm>
            <a:off x="197558" y="5723207"/>
            <a:ext cx="9105037" cy="1384995"/>
          </a:xfrm>
          <a:prstGeom prst="rect">
            <a:avLst/>
          </a:prstGeom>
          <a:noFill/>
        </p:spPr>
        <p:txBody>
          <a:bodyPr wrap="square" numCol="2" rtlCol="0">
            <a:spAutoFit/>
          </a:bodyPr>
          <a:lstStyle/>
          <a:p>
            <a:r>
              <a:rPr kumimoji="1" lang="en-US" altLang="zh-CN" sz="2800" dirty="0" smtClean="0"/>
              <a:t>Tree grows large. Some substructures repeat.</a:t>
            </a:r>
          </a:p>
          <a:p>
            <a:endParaRPr kumimoji="1" lang="en-US" altLang="zh-CN" sz="2800" dirty="0" smtClean="0"/>
          </a:p>
          <a:p>
            <a:r>
              <a:rPr lang="es-ES" sz="2800" dirty="0" smtClean="0">
                <a:solidFill>
                  <a:srgbClr val="00B050"/>
                </a:solidFill>
              </a:rPr>
              <a:t>El árbol crece grande. Subestructuras se repiten.</a:t>
            </a:r>
            <a:endParaRPr kumimoji="1" lang="zh-CN" altLang="en-US" sz="2800" dirty="0">
              <a:solidFill>
                <a:srgbClr val="00B050"/>
              </a:solidFill>
            </a:endParaRPr>
          </a:p>
        </p:txBody>
      </p:sp>
      <p:grpSp>
        <p:nvGrpSpPr>
          <p:cNvPr id="5" name="Group 4"/>
          <p:cNvGrpSpPr/>
          <p:nvPr/>
        </p:nvGrpSpPr>
        <p:grpSpPr>
          <a:xfrm>
            <a:off x="1770339" y="1732232"/>
            <a:ext cx="5362575" cy="3990975"/>
            <a:chOff x="1177835" y="1927696"/>
            <a:chExt cx="5362575" cy="3990975"/>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835" y="1927696"/>
              <a:ext cx="5362575" cy="3990975"/>
            </a:xfrm>
            <a:prstGeom prst="rect">
              <a:avLst/>
            </a:prstGeom>
          </p:spPr>
        </p:pic>
        <p:sp>
          <p:nvSpPr>
            <p:cNvPr id="4" name="文本框 3"/>
            <p:cNvSpPr txBox="1"/>
            <p:nvPr/>
          </p:nvSpPr>
          <p:spPr>
            <a:xfrm>
              <a:off x="1841500" y="4341168"/>
              <a:ext cx="596900" cy="230832"/>
            </a:xfrm>
            <a:prstGeom prst="rect">
              <a:avLst/>
            </a:prstGeom>
            <a:noFill/>
          </p:spPr>
          <p:txBody>
            <a:bodyPr wrap="square" rtlCol="0">
              <a:spAutoFit/>
            </a:bodyPr>
            <a:lstStyle/>
            <a:p>
              <a:r>
                <a:rPr lang="en-US" altLang="zh-CN" sz="900" dirty="0" smtClean="0"/>
                <a:t>0.1</a:t>
              </a:r>
              <a:endParaRPr lang="zh-CN" altLang="en-US" sz="900" dirty="0"/>
            </a:p>
          </p:txBody>
        </p:sp>
        <p:sp>
          <p:nvSpPr>
            <p:cNvPr id="7" name="文本框 6"/>
            <p:cNvSpPr txBox="1"/>
            <p:nvPr/>
          </p:nvSpPr>
          <p:spPr>
            <a:xfrm>
              <a:off x="3560673" y="2984520"/>
              <a:ext cx="596900" cy="230832"/>
            </a:xfrm>
            <a:prstGeom prst="rect">
              <a:avLst/>
            </a:prstGeom>
            <a:noFill/>
          </p:spPr>
          <p:txBody>
            <a:bodyPr wrap="square" rtlCol="0">
              <a:spAutoFit/>
            </a:bodyPr>
            <a:lstStyle/>
            <a:p>
              <a:r>
                <a:rPr lang="en-US" altLang="zh-CN" sz="900" dirty="0" smtClean="0"/>
                <a:t>0.1</a:t>
              </a:r>
              <a:endParaRPr lang="zh-CN" altLang="en-US" sz="900" dirty="0"/>
            </a:p>
          </p:txBody>
        </p:sp>
        <p:sp>
          <p:nvSpPr>
            <p:cNvPr id="8" name="文本框 7"/>
            <p:cNvSpPr txBox="1"/>
            <p:nvPr/>
          </p:nvSpPr>
          <p:spPr>
            <a:xfrm>
              <a:off x="1917700" y="3807768"/>
              <a:ext cx="596900" cy="230832"/>
            </a:xfrm>
            <a:prstGeom prst="rect">
              <a:avLst/>
            </a:prstGeom>
            <a:noFill/>
          </p:spPr>
          <p:txBody>
            <a:bodyPr wrap="square" rtlCol="0">
              <a:spAutoFit/>
            </a:bodyPr>
            <a:lstStyle/>
            <a:p>
              <a:r>
                <a:rPr lang="en-US" altLang="zh-CN" sz="900" dirty="0" smtClean="0"/>
                <a:t>0.9</a:t>
              </a:r>
              <a:endParaRPr lang="zh-CN" altLang="en-US" sz="900" dirty="0"/>
            </a:p>
          </p:txBody>
        </p:sp>
        <p:sp>
          <p:nvSpPr>
            <p:cNvPr id="9" name="文本框 8"/>
            <p:cNvSpPr txBox="1"/>
            <p:nvPr/>
          </p:nvSpPr>
          <p:spPr>
            <a:xfrm>
              <a:off x="3505200" y="2711941"/>
              <a:ext cx="596900" cy="230832"/>
            </a:xfrm>
            <a:prstGeom prst="rect">
              <a:avLst/>
            </a:prstGeom>
            <a:noFill/>
          </p:spPr>
          <p:txBody>
            <a:bodyPr wrap="square" rtlCol="0">
              <a:spAutoFit/>
            </a:bodyPr>
            <a:lstStyle/>
            <a:p>
              <a:r>
                <a:rPr lang="en-US" altLang="zh-CN" sz="900" dirty="0" smtClean="0"/>
                <a:t>0.9</a:t>
              </a:r>
              <a:endParaRPr lang="zh-CN" altLang="en-US" sz="900" dirty="0"/>
            </a:p>
          </p:txBody>
        </p:sp>
        <p:sp>
          <p:nvSpPr>
            <p:cNvPr id="10" name="文本框 9"/>
            <p:cNvSpPr txBox="1"/>
            <p:nvPr/>
          </p:nvSpPr>
          <p:spPr>
            <a:xfrm>
              <a:off x="2438400" y="3939380"/>
              <a:ext cx="596900" cy="230832"/>
            </a:xfrm>
            <a:prstGeom prst="rect">
              <a:avLst/>
            </a:prstGeom>
            <a:noFill/>
          </p:spPr>
          <p:txBody>
            <a:bodyPr wrap="square" rtlCol="0">
              <a:spAutoFit/>
            </a:bodyPr>
            <a:lstStyle/>
            <a:p>
              <a:r>
                <a:rPr lang="en-US" altLang="zh-CN" sz="900" dirty="0" smtClean="0"/>
                <a:t>0.2</a:t>
              </a:r>
              <a:endParaRPr lang="zh-CN" altLang="en-US" sz="900" dirty="0"/>
            </a:p>
          </p:txBody>
        </p:sp>
        <p:sp>
          <p:nvSpPr>
            <p:cNvPr id="11" name="文本框 10"/>
            <p:cNvSpPr txBox="1"/>
            <p:nvPr/>
          </p:nvSpPr>
          <p:spPr>
            <a:xfrm>
              <a:off x="4242159" y="2618373"/>
              <a:ext cx="596900" cy="230832"/>
            </a:xfrm>
            <a:prstGeom prst="rect">
              <a:avLst/>
            </a:prstGeom>
            <a:noFill/>
          </p:spPr>
          <p:txBody>
            <a:bodyPr wrap="square" rtlCol="0">
              <a:spAutoFit/>
            </a:bodyPr>
            <a:lstStyle/>
            <a:p>
              <a:r>
                <a:rPr lang="en-US" altLang="zh-CN" sz="900" dirty="0" smtClean="0"/>
                <a:t>0.2</a:t>
              </a:r>
              <a:endParaRPr lang="zh-CN" altLang="en-US" sz="900" dirty="0"/>
            </a:p>
          </p:txBody>
        </p:sp>
        <p:sp>
          <p:nvSpPr>
            <p:cNvPr id="12" name="文本框 11"/>
            <p:cNvSpPr txBox="1"/>
            <p:nvPr/>
          </p:nvSpPr>
          <p:spPr>
            <a:xfrm>
              <a:off x="4095750" y="2217306"/>
              <a:ext cx="596900" cy="230832"/>
            </a:xfrm>
            <a:prstGeom prst="rect">
              <a:avLst/>
            </a:prstGeom>
            <a:noFill/>
          </p:spPr>
          <p:txBody>
            <a:bodyPr wrap="square" rtlCol="0">
              <a:spAutoFit/>
            </a:bodyPr>
            <a:lstStyle/>
            <a:p>
              <a:r>
                <a:rPr lang="en-US" altLang="zh-CN" sz="900" dirty="0" smtClean="0"/>
                <a:t>0.8</a:t>
              </a:r>
              <a:endParaRPr lang="zh-CN" altLang="en-US" sz="900" dirty="0"/>
            </a:p>
          </p:txBody>
        </p:sp>
        <p:sp>
          <p:nvSpPr>
            <p:cNvPr id="13" name="文本框 12"/>
            <p:cNvSpPr txBox="1"/>
            <p:nvPr/>
          </p:nvSpPr>
          <p:spPr>
            <a:xfrm>
              <a:off x="2362200" y="3274368"/>
              <a:ext cx="596900" cy="230832"/>
            </a:xfrm>
            <a:prstGeom prst="rect">
              <a:avLst/>
            </a:prstGeom>
            <a:noFill/>
          </p:spPr>
          <p:txBody>
            <a:bodyPr wrap="square" rtlCol="0">
              <a:spAutoFit/>
            </a:bodyPr>
            <a:lstStyle/>
            <a:p>
              <a:r>
                <a:rPr lang="en-US" altLang="zh-CN" sz="900" dirty="0" smtClean="0"/>
                <a:t>0.8</a:t>
              </a:r>
              <a:endParaRPr lang="zh-CN" altLang="en-US" sz="900" dirty="0"/>
            </a:p>
          </p:txBody>
        </p:sp>
        <p:sp>
          <p:nvSpPr>
            <p:cNvPr id="14" name="文本框 13"/>
            <p:cNvSpPr txBox="1"/>
            <p:nvPr/>
          </p:nvSpPr>
          <p:spPr>
            <a:xfrm>
              <a:off x="3513242" y="4225752"/>
              <a:ext cx="444500" cy="230832"/>
            </a:xfrm>
            <a:prstGeom prst="rect">
              <a:avLst/>
            </a:prstGeom>
            <a:noFill/>
          </p:spPr>
          <p:txBody>
            <a:bodyPr wrap="square" rtlCol="0">
              <a:spAutoFit/>
            </a:bodyPr>
            <a:lstStyle/>
            <a:p>
              <a:r>
                <a:rPr lang="en-US" altLang="zh-CN" sz="900" dirty="0" smtClean="0"/>
                <a:t>0.02</a:t>
              </a:r>
              <a:endParaRPr lang="zh-CN" altLang="en-US" sz="900" dirty="0"/>
            </a:p>
          </p:txBody>
        </p:sp>
        <p:sp>
          <p:nvSpPr>
            <p:cNvPr id="17" name="文本框 16"/>
            <p:cNvSpPr txBox="1"/>
            <p:nvPr/>
          </p:nvSpPr>
          <p:spPr>
            <a:xfrm>
              <a:off x="3481132" y="3800166"/>
              <a:ext cx="444500" cy="230832"/>
            </a:xfrm>
            <a:prstGeom prst="rect">
              <a:avLst/>
            </a:prstGeom>
            <a:noFill/>
          </p:spPr>
          <p:txBody>
            <a:bodyPr wrap="square" rtlCol="0">
              <a:spAutoFit/>
            </a:bodyPr>
            <a:lstStyle/>
            <a:p>
              <a:r>
                <a:rPr lang="en-US" altLang="zh-CN" sz="900" dirty="0" smtClean="0"/>
                <a:t>0.98</a:t>
              </a:r>
              <a:endParaRPr lang="zh-CN" altLang="en-US" sz="900" dirty="0"/>
            </a:p>
          </p:txBody>
        </p:sp>
        <p:sp>
          <p:nvSpPr>
            <p:cNvPr id="18" name="文本框 17"/>
            <p:cNvSpPr txBox="1"/>
            <p:nvPr/>
          </p:nvSpPr>
          <p:spPr>
            <a:xfrm>
              <a:off x="4017168" y="3751734"/>
              <a:ext cx="444500" cy="230832"/>
            </a:xfrm>
            <a:prstGeom prst="rect">
              <a:avLst/>
            </a:prstGeom>
            <a:noFill/>
          </p:spPr>
          <p:txBody>
            <a:bodyPr wrap="square" rtlCol="0">
              <a:spAutoFit/>
            </a:bodyPr>
            <a:lstStyle/>
            <a:p>
              <a:r>
                <a:rPr lang="en-US" altLang="zh-CN" sz="900" dirty="0" smtClean="0"/>
                <a:t>0.15</a:t>
              </a:r>
              <a:endParaRPr lang="zh-CN" altLang="en-US" sz="900" dirty="0"/>
            </a:p>
          </p:txBody>
        </p:sp>
        <p:sp>
          <p:nvSpPr>
            <p:cNvPr id="19" name="文本框 18"/>
            <p:cNvSpPr txBox="1"/>
            <p:nvPr/>
          </p:nvSpPr>
          <p:spPr>
            <a:xfrm>
              <a:off x="4110142" y="4068174"/>
              <a:ext cx="444500" cy="230832"/>
            </a:xfrm>
            <a:prstGeom prst="rect">
              <a:avLst/>
            </a:prstGeom>
            <a:noFill/>
          </p:spPr>
          <p:txBody>
            <a:bodyPr wrap="square" rtlCol="0">
              <a:spAutoFit/>
            </a:bodyPr>
            <a:lstStyle/>
            <a:p>
              <a:r>
                <a:rPr lang="en-US" altLang="zh-CN" sz="900" dirty="0" smtClean="0"/>
                <a:t>0.85</a:t>
              </a:r>
              <a:endParaRPr lang="zh-CN" altLang="en-US" sz="900" dirty="0"/>
            </a:p>
          </p:txBody>
        </p:sp>
      </p:grpSp>
    </p:spTree>
    <p:extLst>
      <p:ext uri="{BB962C8B-B14F-4D97-AF65-F5344CB8AC3E}">
        <p14:creationId xmlns:p14="http://schemas.microsoft.com/office/powerpoint/2010/main" val="3748911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pPr algn="l"/>
            <a:r>
              <a:rPr lang="en-US" dirty="0" smtClean="0"/>
              <a:t>Properties of cancer treatment   </a:t>
            </a:r>
            <a:br>
              <a:rPr lang="en-US" dirty="0" smtClean="0"/>
            </a:br>
            <a:r>
              <a:rPr lang="en-US" sz="2700" dirty="0" smtClean="0"/>
              <a:t>                                              </a:t>
            </a:r>
            <a:r>
              <a:rPr lang="es-ES" sz="2800" dirty="0" smtClean="0">
                <a:solidFill>
                  <a:srgbClr val="00B050"/>
                </a:solidFill>
              </a:rPr>
              <a:t>Propiedades </a:t>
            </a:r>
            <a:r>
              <a:rPr lang="es-ES" sz="2800" dirty="0">
                <a:solidFill>
                  <a:srgbClr val="00B050"/>
                </a:solidFill>
              </a:rPr>
              <a:t>del tratamiento del cáncer</a:t>
            </a:r>
            <a:r>
              <a:rPr lang="es-ES" dirty="0"/>
              <a:t/>
            </a:r>
            <a:br>
              <a:rPr lang="es-ES" dirty="0"/>
            </a:br>
            <a:endParaRPr lang="en-US" dirty="0"/>
          </a:p>
        </p:txBody>
      </p:sp>
      <p:sp>
        <p:nvSpPr>
          <p:cNvPr id="3" name="Content Placeholder 2"/>
          <p:cNvSpPr>
            <a:spLocks noGrp="1"/>
          </p:cNvSpPr>
          <p:nvPr>
            <p:ph idx="1"/>
          </p:nvPr>
        </p:nvSpPr>
        <p:spPr>
          <a:xfrm>
            <a:off x="0" y="1143000"/>
            <a:ext cx="8991600" cy="5562600"/>
          </a:xfrm>
        </p:spPr>
        <p:txBody>
          <a:bodyPr numCol="2">
            <a:normAutofit fontScale="25000" lnSpcReduction="20000"/>
          </a:bodyPr>
          <a:lstStyle/>
          <a:p>
            <a:pPr>
              <a:buFont typeface="Wingdings" panose="05000000000000000000" pitchFamily="2" charset="2"/>
              <a:buChar char="Ø"/>
            </a:pPr>
            <a:r>
              <a:rPr lang="en-US" sz="11200" dirty="0" smtClean="0">
                <a:latin typeface="Times New Roman" panose="02020603050405020304" pitchFamily="18" charset="0"/>
                <a:cs typeface="Times New Roman" panose="02020603050405020304" pitchFamily="18" charset="0"/>
              </a:rPr>
              <a:t>Repeated states</a:t>
            </a:r>
          </a:p>
          <a:p>
            <a:pPr>
              <a:buFont typeface="Wingdings" panose="05000000000000000000" pitchFamily="2" charset="2"/>
              <a:buChar char="Ø"/>
            </a:pPr>
            <a:r>
              <a:rPr lang="en-US" sz="11200" dirty="0" smtClean="0">
                <a:latin typeface="Times New Roman" panose="02020603050405020304" pitchFamily="18" charset="0"/>
                <a:cs typeface="Times New Roman" panose="02020603050405020304" pitchFamily="18" charset="0"/>
              </a:rPr>
              <a:t>Treatments/transitions are cyclical (monthly/yearly)</a:t>
            </a:r>
          </a:p>
          <a:p>
            <a:pPr>
              <a:buFont typeface="Wingdings" panose="05000000000000000000" pitchFamily="2" charset="2"/>
              <a:buChar char="Ø"/>
            </a:pPr>
            <a:r>
              <a:rPr lang="en-US" sz="11200" dirty="0" smtClean="0">
                <a:latin typeface="Times New Roman" panose="02020603050405020304" pitchFamily="18" charset="0"/>
                <a:cs typeface="Times New Roman" panose="02020603050405020304" pitchFamily="18" charset="0"/>
              </a:rPr>
              <a:t>Transition probability is approx. independent of history, but may be related to individual characteristics</a:t>
            </a:r>
          </a:p>
          <a:p>
            <a:pPr>
              <a:buFont typeface="Wingdings" panose="05000000000000000000" pitchFamily="2" charset="2"/>
              <a:buChar char="Ø"/>
            </a:pPr>
            <a:endParaRPr lang="en-US" sz="112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1200" dirty="0" smtClean="0">
                <a:latin typeface="Times New Roman" panose="02020603050405020304" pitchFamily="18" charset="0"/>
                <a:cs typeface="Times New Roman" panose="02020603050405020304" pitchFamily="18" charset="0"/>
              </a:rPr>
              <a:t>In each state, patient may incur different costs, both monetary or psychological cost </a:t>
            </a:r>
            <a:r>
              <a:rPr lang="en-US" sz="8000" dirty="0" smtClean="0">
                <a:latin typeface="Times New Roman" panose="02020603050405020304" pitchFamily="18" charset="0"/>
                <a:cs typeface="Times New Roman" panose="02020603050405020304" pitchFamily="18" charset="0"/>
              </a:rPr>
              <a:t>(and different health utilities). </a:t>
            </a:r>
            <a:endParaRPr lang="en-US" sz="11200" dirty="0" smtClean="0">
              <a:latin typeface="Times New Roman" panose="02020603050405020304" pitchFamily="18" charset="0"/>
              <a:cs typeface="Times New Roman" panose="02020603050405020304" pitchFamily="18" charset="0"/>
            </a:endParaRPr>
          </a:p>
          <a:p>
            <a:pPr marL="0" indent="0">
              <a:buNone/>
            </a:pPr>
            <a:endParaRPr lang="en-US" sz="5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1200" dirty="0">
                <a:latin typeface="Times New Roman" panose="02020603050405020304" pitchFamily="18" charset="0"/>
                <a:cs typeface="Times New Roman" panose="02020603050405020304" pitchFamily="18" charset="0"/>
              </a:rPr>
              <a:t>A Markov model is likely to be appropriate</a:t>
            </a:r>
            <a:r>
              <a:rPr lang="en-US" sz="11200" dirty="0" smtClean="0">
                <a:latin typeface="Times New Roman" panose="02020603050405020304" pitchFamily="18" charset="0"/>
                <a:cs typeface="Times New Roman" panose="02020603050405020304" pitchFamily="18" charset="0"/>
              </a:rPr>
              <a:t>!</a:t>
            </a:r>
            <a:r>
              <a:rPr lang="es-ES" sz="11200" dirty="0">
                <a:solidFill>
                  <a:srgbClr val="00B050"/>
                </a:solidFill>
                <a:latin typeface="Times New Roman" panose="02020603050405020304" pitchFamily="18" charset="0"/>
                <a:cs typeface="Times New Roman" panose="02020603050405020304" pitchFamily="18" charset="0"/>
              </a:rPr>
              <a:t> </a:t>
            </a:r>
            <a:endParaRPr lang="es-ES" sz="11200" dirty="0" smtClean="0">
              <a:solidFill>
                <a:srgbClr val="00B05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s-ES" sz="11200" dirty="0">
              <a:solidFill>
                <a:srgbClr val="00B05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s-ES" sz="11200" dirty="0">
              <a:solidFill>
                <a:srgbClr val="00B05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s-ES" sz="11200" dirty="0" smtClean="0">
              <a:solidFill>
                <a:srgbClr val="00B05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S" sz="11200" dirty="0" smtClean="0">
                <a:solidFill>
                  <a:srgbClr val="00B050"/>
                </a:solidFill>
                <a:latin typeface="Times New Roman" panose="02020603050405020304" pitchFamily="18" charset="0"/>
                <a:cs typeface="Times New Roman" panose="02020603050405020304" pitchFamily="18" charset="0"/>
              </a:rPr>
              <a:t>Estados repetidos</a:t>
            </a:r>
          </a:p>
          <a:p>
            <a:pPr>
              <a:buFont typeface="Wingdings" panose="05000000000000000000" pitchFamily="2" charset="2"/>
              <a:buChar char="Ø"/>
            </a:pPr>
            <a:r>
              <a:rPr lang="es-ES" sz="11200" dirty="0" smtClean="0">
                <a:solidFill>
                  <a:srgbClr val="00B050"/>
                </a:solidFill>
                <a:latin typeface="Times New Roman" panose="02020603050405020304" pitchFamily="18" charset="0"/>
                <a:cs typeface="Times New Roman" panose="02020603050405020304" pitchFamily="18" charset="0"/>
              </a:rPr>
              <a:t>Tratamientos/transiciones </a:t>
            </a:r>
            <a:r>
              <a:rPr lang="es-ES" sz="11200" dirty="0">
                <a:solidFill>
                  <a:srgbClr val="00B050"/>
                </a:solidFill>
                <a:latin typeface="Times New Roman" panose="02020603050405020304" pitchFamily="18" charset="0"/>
                <a:cs typeface="Times New Roman" panose="02020603050405020304" pitchFamily="18" charset="0"/>
              </a:rPr>
              <a:t>son cíclicos </a:t>
            </a:r>
            <a:r>
              <a:rPr lang="es-ES" sz="11200" dirty="0" smtClean="0">
                <a:solidFill>
                  <a:srgbClr val="00B050"/>
                </a:solidFill>
                <a:latin typeface="Times New Roman" panose="02020603050405020304" pitchFamily="18" charset="0"/>
                <a:cs typeface="Times New Roman" panose="02020603050405020304" pitchFamily="18" charset="0"/>
              </a:rPr>
              <a:t>(mensual/anual)</a:t>
            </a:r>
          </a:p>
          <a:p>
            <a:pPr>
              <a:buFont typeface="Wingdings" panose="05000000000000000000" pitchFamily="2" charset="2"/>
              <a:buChar char="Ø"/>
            </a:pPr>
            <a:r>
              <a:rPr lang="es-ES" sz="11200" dirty="0" smtClean="0">
                <a:solidFill>
                  <a:srgbClr val="00B050"/>
                </a:solidFill>
                <a:latin typeface="Times New Roman" panose="02020603050405020304" pitchFamily="18" charset="0"/>
                <a:cs typeface="Times New Roman" panose="02020603050405020304" pitchFamily="18" charset="0"/>
              </a:rPr>
              <a:t>Probabilidad </a:t>
            </a:r>
            <a:r>
              <a:rPr lang="es-ES" sz="11200" dirty="0">
                <a:solidFill>
                  <a:srgbClr val="00B050"/>
                </a:solidFill>
                <a:latin typeface="Times New Roman" panose="02020603050405020304" pitchFamily="18" charset="0"/>
                <a:cs typeface="Times New Roman" panose="02020603050405020304" pitchFamily="18" charset="0"/>
              </a:rPr>
              <a:t>de transición es </a:t>
            </a:r>
            <a:r>
              <a:rPr lang="es-ES" sz="11200" dirty="0" smtClean="0">
                <a:solidFill>
                  <a:srgbClr val="00B050"/>
                </a:solidFill>
                <a:latin typeface="Times New Roman" panose="02020603050405020304" pitchFamily="18" charset="0"/>
                <a:cs typeface="Times New Roman" panose="02020603050405020304" pitchFamily="18" charset="0"/>
              </a:rPr>
              <a:t>aprox. independiente </a:t>
            </a:r>
            <a:r>
              <a:rPr lang="es-ES" sz="11200" dirty="0">
                <a:solidFill>
                  <a:srgbClr val="00B050"/>
                </a:solidFill>
                <a:latin typeface="Times New Roman" panose="02020603050405020304" pitchFamily="18" charset="0"/>
                <a:cs typeface="Times New Roman" panose="02020603050405020304" pitchFamily="18" charset="0"/>
              </a:rPr>
              <a:t>de la historia, pero puede estar relacionada con las características </a:t>
            </a:r>
            <a:r>
              <a:rPr lang="es-ES" sz="11200" dirty="0" smtClean="0">
                <a:solidFill>
                  <a:srgbClr val="00B050"/>
                </a:solidFill>
                <a:latin typeface="Times New Roman" panose="02020603050405020304" pitchFamily="18" charset="0"/>
                <a:cs typeface="Times New Roman" panose="02020603050405020304" pitchFamily="18" charset="0"/>
              </a:rPr>
              <a:t>individuales</a:t>
            </a:r>
          </a:p>
          <a:p>
            <a:pPr>
              <a:buFont typeface="Wingdings" panose="05000000000000000000" pitchFamily="2" charset="2"/>
              <a:buChar char="Ø"/>
            </a:pPr>
            <a:r>
              <a:rPr lang="es-ES" sz="11200" dirty="0">
                <a:solidFill>
                  <a:srgbClr val="00B050"/>
                </a:solidFill>
                <a:latin typeface="Times New Roman" panose="02020603050405020304" pitchFamily="18" charset="0"/>
                <a:cs typeface="Times New Roman" panose="02020603050405020304" pitchFamily="18" charset="0"/>
              </a:rPr>
              <a:t>En cada </a:t>
            </a:r>
            <a:r>
              <a:rPr lang="es-ES" sz="11200" dirty="0" smtClean="0">
                <a:solidFill>
                  <a:srgbClr val="00B050"/>
                </a:solidFill>
                <a:latin typeface="Times New Roman" panose="02020603050405020304" pitchFamily="18" charset="0"/>
                <a:cs typeface="Times New Roman" panose="02020603050405020304" pitchFamily="18" charset="0"/>
              </a:rPr>
              <a:t>estado, pacientes pueden </a:t>
            </a:r>
            <a:r>
              <a:rPr lang="es-ES" sz="11200" dirty="0">
                <a:solidFill>
                  <a:srgbClr val="00B050"/>
                </a:solidFill>
                <a:latin typeface="Times New Roman" panose="02020603050405020304" pitchFamily="18" charset="0"/>
                <a:cs typeface="Times New Roman" panose="02020603050405020304" pitchFamily="18" charset="0"/>
              </a:rPr>
              <a:t>incurrir en costos diferentes, tanto en coste monetario o psicológica </a:t>
            </a:r>
            <a:r>
              <a:rPr lang="es-ES" sz="9600" dirty="0" smtClean="0">
                <a:solidFill>
                  <a:srgbClr val="00B050"/>
                </a:solidFill>
                <a:latin typeface="Times New Roman" panose="02020603050405020304" pitchFamily="18" charset="0"/>
                <a:cs typeface="Times New Roman" panose="02020603050405020304" pitchFamily="18" charset="0"/>
              </a:rPr>
              <a:t>(y diferentes utilidades de salud).</a:t>
            </a:r>
          </a:p>
          <a:p>
            <a:pPr>
              <a:buFont typeface="Wingdings" panose="05000000000000000000" pitchFamily="2" charset="2"/>
              <a:buChar char="Ø"/>
            </a:pPr>
            <a:r>
              <a:rPr lang="es-ES" sz="11200" dirty="0">
                <a:solidFill>
                  <a:srgbClr val="00B050"/>
                </a:solidFill>
                <a:latin typeface="Times New Roman" panose="02020603050405020304" pitchFamily="18" charset="0"/>
                <a:cs typeface="Times New Roman" panose="02020603050405020304" pitchFamily="18" charset="0"/>
              </a:rPr>
              <a:t>Un modelo de </a:t>
            </a:r>
            <a:r>
              <a:rPr lang="es-ES" sz="11200" dirty="0" err="1">
                <a:solidFill>
                  <a:srgbClr val="00B050"/>
                </a:solidFill>
                <a:latin typeface="Times New Roman" panose="02020603050405020304" pitchFamily="18" charset="0"/>
                <a:cs typeface="Times New Roman" panose="02020603050405020304" pitchFamily="18" charset="0"/>
              </a:rPr>
              <a:t>Markov</a:t>
            </a:r>
            <a:r>
              <a:rPr lang="es-ES" sz="11200" dirty="0">
                <a:solidFill>
                  <a:srgbClr val="00B050"/>
                </a:solidFill>
                <a:latin typeface="Times New Roman" panose="02020603050405020304" pitchFamily="18" charset="0"/>
                <a:cs typeface="Times New Roman" panose="02020603050405020304" pitchFamily="18" charset="0"/>
              </a:rPr>
              <a:t> es probable que sea apropiado</a:t>
            </a:r>
            <a:r>
              <a:rPr lang="es-ES" sz="11200" dirty="0" smtClean="0">
                <a:solidFill>
                  <a:srgbClr val="00B050"/>
                </a:solidFill>
                <a:latin typeface="Times New Roman" panose="02020603050405020304" pitchFamily="18" charset="0"/>
                <a:cs typeface="Times New Roman" panose="02020603050405020304" pitchFamily="18" charset="0"/>
              </a:rPr>
              <a:t>!</a:t>
            </a:r>
            <a:r>
              <a:rPr lang="es-ES" sz="2800" dirty="0">
                <a:solidFill>
                  <a:srgbClr val="00B050"/>
                </a:solidFill>
              </a:rPr>
              <a:t/>
            </a:r>
            <a:br>
              <a:rPr lang="es-ES" sz="2800" dirty="0">
                <a:solidFill>
                  <a:srgbClr val="00B050"/>
                </a:solidFill>
              </a:rPr>
            </a:br>
            <a:r>
              <a:rPr lang="es-ES" sz="2800" dirty="0">
                <a:solidFill>
                  <a:srgbClr val="00B050"/>
                </a:solidFill>
              </a:rPr>
              <a:t/>
            </a:r>
            <a:br>
              <a:rPr lang="es-ES" sz="2800" dirty="0">
                <a:solidFill>
                  <a:srgbClr val="00B050"/>
                </a:solidFill>
              </a:rPr>
            </a:br>
            <a:r>
              <a:rPr lang="es-ES" sz="2800" dirty="0">
                <a:solidFill>
                  <a:srgbClr val="00B050"/>
                </a:solidFill>
              </a:rPr>
              <a:t/>
            </a:r>
            <a:br>
              <a:rPr lang="es-ES" sz="2800" dirty="0">
                <a:solidFill>
                  <a:srgbClr val="00B050"/>
                </a:solidFill>
              </a:rPr>
            </a:br>
            <a:endParaRPr lang="en-US" sz="2800" dirty="0" smtClean="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smtClean="0"/>
          </a:p>
          <a:p>
            <a:endParaRPr lang="en-US" sz="2800" dirty="0"/>
          </a:p>
          <a:p>
            <a:endParaRPr lang="en-US" sz="2800" dirty="0"/>
          </a:p>
          <a:p>
            <a:endParaRPr lang="en-US" sz="2800" dirty="0" smtClean="0"/>
          </a:p>
          <a:p>
            <a:endParaRPr lang="en-US" sz="2800" dirty="0"/>
          </a:p>
          <a:p>
            <a:endParaRPr lang="en-US" sz="2800" dirty="0" smtClean="0"/>
          </a:p>
          <a:p>
            <a:r>
              <a:rPr lang="es-ES" sz="2800" dirty="0">
                <a:solidFill>
                  <a:srgbClr val="00B050"/>
                </a:solidFill>
              </a:rPr>
              <a:t/>
            </a:r>
            <a:br>
              <a:rPr lang="es-ES" sz="2800" dirty="0">
                <a:solidFill>
                  <a:srgbClr val="00B050"/>
                </a:solidFill>
              </a:rPr>
            </a:br>
            <a:endParaRPr lang="en-US" dirty="0"/>
          </a:p>
        </p:txBody>
      </p:sp>
    </p:spTree>
    <p:extLst>
      <p:ext uri="{BB962C8B-B14F-4D97-AF65-F5344CB8AC3E}">
        <p14:creationId xmlns:p14="http://schemas.microsoft.com/office/powerpoint/2010/main" val="2041114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2210</Words>
  <Application>Microsoft Office PowerPoint</Application>
  <PresentationFormat>On-screen Show (4:3)</PresentationFormat>
  <Paragraphs>493</Paragraphs>
  <Slides>43</Slides>
  <Notes>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A MARKOV DECISION TREE MODEL  TO EVALUATE COST-EFFECTIVENESS OF CERVICAL CANCER TREATMENTS Un modelo de Markov en un árbol de decisión  para un análisis del coste-efectividad del tratamientos de cáncer de cuello uterino      L. Robin KellerD*                          Jiaru Bai*                Cristina del Campo*#       </vt:lpstr>
      <vt:lpstr>                                                           Abstract  We evaluated the cost-effectiveness of adding the new drug bevacizumab to chemotherapy treatment of advanced cervical cancer.  A Markov decision tree was created using recent clinical trial data. In the 5-year model, patients transitioned through the following monthly states: response to the treatment, progression of the disease, minor complications, severe complications, and death. The 2013 US MediCare Services Drug Payment Table and Physician Fee Schedule provided costs, in US dollars.  On average, patients survived 14.7 months at a US medical system cost of $5,938 with chemotherapy alone vs. 17.7 months at a cost of $79,097 with chemo plus bevacizumab. The estimated total cost of therapy with bevacizumab is approximately 13.3 times that for chemotherapy alone, adding $73,159 per 3.0 months of life gained.  So the incremental cost effectiveness ratio (ICER) is $24,386 extra cost/extra month.  Patients experienced a health quality level each month depending on the treatment effectiveness and on any complications, ranging from 0 for death to 1 for the baseline of one month responding to advanced cervical cancer treatment. Patients survived 11.2 quality adjusted life months (QALmonthscc) with chemo alone vs. 13.9 QALmonthscc with chemo plus bevacizumab. The ICER ratio increased to $27,096/QALmonthcc due to the smaller difference in QALmonthscc.   Possible future cost reductions in bevacizumab or biosimilars would result in dramatic declines in the added cost of gaining more months of life.   </vt:lpstr>
      <vt:lpstr>Evaluamos la relación coste-eficacia de añadir el nuevo fármaco bevacizumab al tratamiento de quimioterapia de cáncer de cuello uterino avanzado. Un árbol de decisión de Markov se ha creado usando los últimos datos de los ensayos clínicos. En el modelo de 5-años, los pacientes la transición a través de los siguientes estados mensuales: respuesta al tratamiento, la progresión de la enfermedad, las complicaciones menores, complicaciones graves y muerte. Costes están en los Estados Unidos dollars de 2013.  On promedio, los pacientes sobrevivieron 14,7 meses a un costo sistema médico de Estados Unidos de $5938 con quimioterapia sola frente a 17,7 meses a un costo de $79.097 con quimioterapia más bevacizumab. El coste total estimado del tratamiento con bevacizumab es aproximadamente 13,3 veces mayor que la de la quimioterapia sola, la adición de $ 73.159 por cada 3,0 meses de vida ganados. Por lo que la relación de coste-efectividad incremental (ICER) es $24,386 costo adicional/mes.  Los pacientes reciben un nivel de calidad de la salud en cada mes, dependiendo de la eficacia del tratamiento y sobre las complicaciones, que van desde 0 a favor de la muerte a la 1 de la línea de base de 1 mes de responder para el tratamiento del cáncer avanzado de cuello uterino. Los pacientes sobrevivieron 11,2 meses de vida ajustados por calidad (QALmonthscc) con la quimioterapia sola frente a 13,9 QALmonthscc con quimioterapia más bevacizumab. La relación ICER aumentó a $ 27.096/QALmonthcc debido a la diferencia más pequeña en QALmonthscc. Las posibles futuras reducciones de costos en el bevacizumab o biosimilares se traduciría en una disminución dramática en el coste añadido de obtener más meses de vida. </vt:lpstr>
      <vt:lpstr>PowerPoint Presentation</vt:lpstr>
      <vt:lpstr>PowerPoint Presentation</vt:lpstr>
      <vt:lpstr>Markov Chain</vt:lpstr>
      <vt:lpstr>State Diagram</vt:lpstr>
      <vt:lpstr>Problems with classical decision tree   Problemas con el árbol de decisión clásica</vt:lpstr>
      <vt:lpstr>Properties of cancer treatment                                                  Propiedades del tratamiento del cáncer </vt:lpstr>
      <vt:lpstr>PowerPoint Presentation</vt:lpstr>
      <vt:lpstr>Pros</vt:lpstr>
      <vt:lpstr>Cons                         Contras </vt:lpstr>
      <vt:lpstr>PowerPoint Presentation</vt:lpstr>
      <vt:lpstr>PowerPoint Presentation</vt:lpstr>
      <vt:lpstr>PowerPoint Presentation</vt:lpstr>
      <vt:lpstr>PowerPoint Presentation</vt:lpstr>
      <vt:lpstr>PowerPoint Presentation</vt:lpstr>
      <vt:lpstr>Suitability for a  Markov model                La idoneidad</vt:lpstr>
      <vt:lpstr>PowerPoint Presentation</vt:lpstr>
      <vt:lpstr>Markov Diagram/ Diagrama (Treeage software)</vt:lpstr>
      <vt:lpstr>Model parameters</vt:lpstr>
      <vt:lpstr>PowerPoint Presentation</vt:lpstr>
      <vt:lpstr>Effectiveness  (based on judgment of medical doctors or patients’ pain assessment report) </vt:lpstr>
      <vt:lpstr>Coste partido con efectividad  Los datos de costo es mensual o para un evento  Cambiar los datos de costes evento a coste mensual dividiendo la longitud esperada del evento</vt:lpstr>
      <vt:lpstr>Decision tree</vt:lpstr>
      <vt:lpstr>PowerPoint Presentation</vt:lpstr>
      <vt:lpstr>PowerPoint Presentation</vt:lpstr>
      <vt:lpstr>Cost-effectiveness</vt:lpstr>
      <vt:lpstr>(Future) Cost Reduction</vt:lpstr>
      <vt:lpstr>PowerPoint Presentation</vt:lpstr>
      <vt:lpstr>Sensitivity Analysis</vt:lpstr>
      <vt:lpstr>Software alternatives</vt:lpstr>
      <vt:lpstr>Software alternatives</vt:lpstr>
      <vt:lpstr>PowerPoint Presentation</vt:lpstr>
      <vt:lpstr>PowerPoint Presentation</vt:lpstr>
      <vt:lpstr>Software alternatives</vt:lpstr>
      <vt:lpstr>PowerPoint Presentation</vt:lpstr>
      <vt:lpstr>PowerPoint Presentation</vt:lpstr>
      <vt:lpstr>PowerPoint Presentation</vt:lpstr>
      <vt:lpstr>PowerPoint Presentation</vt:lpstr>
      <vt:lpstr>PowerPoint Presentation</vt:lpstr>
      <vt:lpstr>PowerPoint Presentation</vt:lpstr>
      <vt:lpstr>References </vt:lpstr>
    </vt:vector>
  </TitlesOfParts>
  <Company>UC Irvine | Paul Merage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MARKOV DECISION TREE MODEL  TO EVALUATE COST-EFFECTIVENESS OF CERVICAL CANCER TREATMENTS  Un modelo de Markov  en un árbol de decisión  para un análisis del coste-efectividad del tratamientos de cáncer de cuello uterino    L. Robin Keller*^, Jiaru Bai*, with Cristina del Campo*#</dc:title>
  <dc:creator>Robin Keller</dc:creator>
  <cp:lastModifiedBy>Robin Keller</cp:lastModifiedBy>
  <cp:revision>65</cp:revision>
  <cp:lastPrinted>2016-03-05T01:37:09Z</cp:lastPrinted>
  <dcterms:created xsi:type="dcterms:W3CDTF">2016-03-02T18:23:27Z</dcterms:created>
  <dcterms:modified xsi:type="dcterms:W3CDTF">2016-03-05T18:24:25Z</dcterms:modified>
</cp:coreProperties>
</file>