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81" r:id="rId2"/>
    <p:sldId id="283" r:id="rId3"/>
    <p:sldId id="275" r:id="rId4"/>
    <p:sldId id="276" r:id="rId5"/>
    <p:sldId id="277" r:id="rId6"/>
    <p:sldId id="278" r:id="rId7"/>
    <p:sldId id="279" r:id="rId8"/>
    <p:sldId id="280" r:id="rId9"/>
    <p:sldId id="285" r:id="rId10"/>
    <p:sldId id="284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CC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19" autoAdjust="0"/>
    <p:restoredTop sz="81081" autoAdjust="0"/>
  </p:normalViewPr>
  <p:slideViewPr>
    <p:cSldViewPr>
      <p:cViewPr varScale="1">
        <p:scale>
          <a:sx n="76" d="100"/>
          <a:sy n="76" d="100"/>
        </p:scale>
        <p:origin x="-1686" y="-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61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183804-CA80-974D-8F1F-DB758FF016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C220AE-7DEE-AF4F-8999-7E2B9FAAB550}" type="slidenum">
              <a:rPr lang="en-US"/>
              <a:pPr/>
              <a:t>1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A58D4A-4BB2-2C44-A565-7601D8E1D3C2}" type="slidenum">
              <a:rPr lang="en-US"/>
              <a:pPr/>
              <a:t>10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F064B9-2CA3-5549-9BD4-B847E5B5BE4D}" type="slidenum">
              <a:rPr lang="en-US"/>
              <a:pPr/>
              <a:t>11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D435FC-1BE0-5543-8B42-769AFF12CC1D}" type="slidenum">
              <a:rPr lang="en-US"/>
              <a:pPr/>
              <a:t>12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0B7015-89DC-E64E-95F2-7CEC89E30067}" type="slidenum">
              <a:rPr lang="en-US"/>
              <a:pPr/>
              <a:t>13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AAED6-8645-0E4F-96F9-91CAEAE84EBE}" type="slidenum">
              <a:rPr lang="en-US"/>
              <a:pPr/>
              <a:t>14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A7892A-2FA9-CB4E-A38F-18F435F32075}" type="slidenum">
              <a:rPr lang="en-US"/>
              <a:pPr/>
              <a:t>15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A3EC8-35B2-E849-9FBF-C6BAF2DD761C}" type="slidenum">
              <a:rPr lang="en-US"/>
              <a:pPr/>
              <a:t>16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B0A922-7E07-7B4F-B40F-8253714A2726}" type="slidenum">
              <a:rPr lang="en-US"/>
              <a:pPr/>
              <a:t>17</a:t>
            </a:fld>
            <a:endParaRPr lang="en-US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A9175-D248-D740-80DC-BB0835175CD3}" type="slidenum">
              <a:rPr lang="en-US"/>
              <a:pPr/>
              <a:t>18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83804-CA80-974D-8F1F-DB758FF0166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7057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29220-D0DD-8048-9F2A-5D6694E06640}" type="slidenum">
              <a:rPr lang="en-US"/>
              <a:pPr/>
              <a:t>3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3A1B62-0485-2749-8571-1F734CE64456}" type="slidenum">
              <a:rPr lang="en-US"/>
              <a:pPr/>
              <a:t>4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8CC26-86D1-8647-B1E8-26AA79948F69}" type="slidenum">
              <a:rPr lang="en-US"/>
              <a:pPr/>
              <a:t>5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638444-8E2D-2C42-9791-402D3CB93A21}" type="slidenum">
              <a:rPr lang="en-US"/>
              <a:pPr/>
              <a:t>6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C099D7-0C4F-E749-A1FA-DFF7AF860F48}" type="slidenum">
              <a:rPr lang="en-US"/>
              <a:pPr/>
              <a:t>7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5997CF-7E78-D043-AEC2-C7A9FE040BFA}" type="slidenum">
              <a:rPr lang="en-US"/>
              <a:pPr/>
              <a:t>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103FDC-E6D0-034E-A90C-7524B226BC71}" type="slidenum">
              <a:rPr lang="en-US"/>
              <a:pPr/>
              <a:t>9</a:t>
            </a:fld>
            <a:endParaRPr lang="en-US"/>
          </a:p>
        </p:txBody>
      </p:sp>
      <p:sp>
        <p:nvSpPr>
          <p:cNvPr id="798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4212857-6B22-E246-90F4-FC54461D2B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B2C568E-6C6E-8940-A0D0-4A8BA00FE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12B5ADE-8BE8-164B-BB3D-CA06963091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AB22330-5E8E-CE43-A5FB-42A453A97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44A8EF1-9E1B-AA4E-85FF-3BE68EBDD9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9134F2-0782-E34E-BF9C-D4CCFD59EB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2B5206-CC0A-8E4E-AB72-5F5F13F06E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9C7A34-D642-0640-AEE7-F144AE7052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D59BCFB-984D-B740-BDC0-1D4CDDCA6E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477B9D6-6580-4044-9462-76937AF6D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7F67F5B-37FB-294E-AB22-565A48A091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77BEDA1-AE99-EC40-9749-2C287E8181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u="sng" dirty="0"/>
              <a:t>Action Potential – II </a:t>
            </a:r>
            <a:br>
              <a:rPr lang="en-US" sz="2800" u="sng" dirty="0"/>
            </a:br>
            <a:r>
              <a:rPr lang="en-US" sz="2800" dirty="0"/>
              <a:t>(the Hodgkin-Huxley Axon)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362200"/>
            <a:ext cx="6477000" cy="2209800"/>
          </a:xfrm>
        </p:spPr>
        <p:txBody>
          <a:bodyPr/>
          <a:lstStyle/>
          <a:p>
            <a:r>
              <a:rPr lang="en-US" dirty="0"/>
              <a:t>Hodgkin and Huxley 1952 papers</a:t>
            </a:r>
          </a:p>
          <a:p>
            <a:r>
              <a:rPr lang="en-US" dirty="0"/>
              <a:t>membrane permeability during AP</a:t>
            </a:r>
          </a:p>
          <a:p>
            <a:r>
              <a:rPr lang="en-US" dirty="0"/>
              <a:t>AP threshold</a:t>
            </a:r>
          </a:p>
          <a:p>
            <a:r>
              <a:rPr lang="en-US" dirty="0"/>
              <a:t>AP propagation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neuro3e-fig-03-06-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544686"/>
            <a:ext cx="7188200" cy="539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7543800" y="5936506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Fig 3.6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5791200"/>
            <a:ext cx="49744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Both </a:t>
            </a:r>
            <a:r>
              <a:rPr lang="en-US" sz="1800" dirty="0" err="1"/>
              <a:t>conductances</a:t>
            </a:r>
            <a:r>
              <a:rPr lang="en-US" sz="1800" dirty="0"/>
              <a:t> are voltage- and time-dependent</a:t>
            </a:r>
          </a:p>
          <a:p>
            <a:r>
              <a:rPr lang="en-US" sz="1800" dirty="0" err="1"/>
              <a:t>gNa</a:t>
            </a:r>
            <a:r>
              <a:rPr lang="en-US" sz="1800" dirty="0"/>
              <a:t>+ quickly activates, then inactivates</a:t>
            </a:r>
          </a:p>
          <a:p>
            <a:r>
              <a:rPr lang="en-US" sz="1800" dirty="0" err="1"/>
              <a:t>gK</a:t>
            </a:r>
            <a:r>
              <a:rPr lang="en-US" sz="1800" dirty="0"/>
              <a:t>+ slowly activates, does not inactivate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AC8EBD9-8535-4A41-B477-F83A144ACD81}"/>
              </a:ext>
            </a:extLst>
          </p:cNvPr>
          <p:cNvSpPr/>
          <p:nvPr/>
        </p:nvSpPr>
        <p:spPr>
          <a:xfrm>
            <a:off x="457200" y="228600"/>
            <a:ext cx="8270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Na and K </a:t>
            </a:r>
            <a:r>
              <a:rPr lang="en-US" dirty="0" err="1"/>
              <a:t>conductances</a:t>
            </a:r>
            <a:r>
              <a:rPr lang="en-US" dirty="0"/>
              <a:t> with time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neuro3e-fig-03-07-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400" y="228600"/>
            <a:ext cx="8531225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7604125" y="5394325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fig 3.7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199" y="381000"/>
            <a:ext cx="8353425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Na+ and K+ conductance are voltage dependent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486400"/>
            <a:ext cx="5392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Na+ channel activation defines threshold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neuro3e-fig-03-08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3242" y="990600"/>
            <a:ext cx="751746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832725" y="5699125"/>
            <a:ext cx="1123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Fig. 3.8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191000"/>
            <a:ext cx="267092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gNa</a:t>
            </a:r>
            <a:r>
              <a:rPr lang="en-US" sz="2000" dirty="0"/>
              <a:t>+ and </a:t>
            </a:r>
            <a:r>
              <a:rPr lang="en-US" sz="2000" dirty="0" err="1"/>
              <a:t>gK</a:t>
            </a:r>
            <a:r>
              <a:rPr lang="en-US" sz="2000" dirty="0"/>
              <a:t>+</a:t>
            </a:r>
          </a:p>
          <a:p>
            <a:r>
              <a:rPr lang="en-US" sz="2000" dirty="0"/>
              <a:t>fully explain AP:</a:t>
            </a:r>
          </a:p>
          <a:p>
            <a:pPr>
              <a:buFontTx/>
              <a:buChar char="-"/>
            </a:pPr>
            <a:r>
              <a:rPr lang="en-US" sz="2000" dirty="0"/>
              <a:t> shape</a:t>
            </a:r>
          </a:p>
          <a:p>
            <a:pPr>
              <a:buFontTx/>
              <a:buChar char="-"/>
            </a:pPr>
            <a:r>
              <a:rPr lang="en-US" sz="2000" dirty="0"/>
              <a:t> threshold</a:t>
            </a:r>
          </a:p>
          <a:p>
            <a:pPr>
              <a:buFontTx/>
              <a:buChar char="-"/>
            </a:pPr>
            <a:r>
              <a:rPr lang="en-US" sz="2000" dirty="0"/>
              <a:t> after hyperpolarization</a:t>
            </a:r>
          </a:p>
          <a:p>
            <a:pPr>
              <a:buFontTx/>
              <a:buChar char="-"/>
            </a:pPr>
            <a:r>
              <a:rPr lang="en-US" sz="2000" dirty="0"/>
              <a:t> refractory period</a:t>
            </a:r>
          </a:p>
          <a:p>
            <a:pPr>
              <a:buFontTx/>
              <a:buChar char="-"/>
            </a:pPr>
            <a:r>
              <a:rPr lang="en-US" sz="2000" dirty="0"/>
              <a:t> propagation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4B657F-DBB0-431F-9D51-3A5A0318C32E}"/>
              </a:ext>
            </a:extLst>
          </p:cNvPr>
          <p:cNvSpPr txBox="1"/>
          <p:nvPr/>
        </p:nvSpPr>
        <p:spPr>
          <a:xfrm>
            <a:off x="457199" y="381000"/>
            <a:ext cx="8353425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Mathematical reconstruction of the AP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neuro3e-fig-03-10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3587" y="914400"/>
            <a:ext cx="7616825" cy="571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7772400" y="6019800"/>
            <a:ext cx="120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Fig 3.10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9F1CD5-0990-4CE1-B88E-8ECC220CF0B1}"/>
              </a:ext>
            </a:extLst>
          </p:cNvPr>
          <p:cNvSpPr txBox="1"/>
          <p:nvPr/>
        </p:nvSpPr>
        <p:spPr>
          <a:xfrm>
            <a:off x="457199" y="381000"/>
            <a:ext cx="8353425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Passive conductance is not great in an axon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260475"/>
            <a:ext cx="4419600" cy="4302125"/>
          </a:xfrm>
          <a:prstGeom prst="rect">
            <a:avLst/>
          </a:prstGeom>
          <a:noFill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312863"/>
            <a:ext cx="4800600" cy="3679825"/>
          </a:xfrm>
          <a:prstGeom prst="rect">
            <a:avLst/>
          </a:prstGeom>
          <a:noFill/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7146925" y="5775325"/>
            <a:ext cx="170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Ch. 3 Box 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58382B6-4F5E-4E5F-9A65-0BFFA2D32762}"/>
              </a:ext>
            </a:extLst>
          </p:cNvPr>
          <p:cNvSpPr txBox="1"/>
          <p:nvPr/>
        </p:nvSpPr>
        <p:spPr>
          <a:xfrm>
            <a:off x="457199" y="381000"/>
            <a:ext cx="8353425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Passive membrane properties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neuro3e-fig-03-11-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87" y="990600"/>
            <a:ext cx="7515225" cy="5637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7848600" y="6019800"/>
            <a:ext cx="120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Fig 3.11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3D6220-DE90-425A-B174-06BCF2A1A6B5}"/>
              </a:ext>
            </a:extLst>
          </p:cNvPr>
          <p:cNvSpPr txBox="1"/>
          <p:nvPr/>
        </p:nvSpPr>
        <p:spPr>
          <a:xfrm>
            <a:off x="457199" y="381000"/>
            <a:ext cx="8353425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Propagation of an action potential</a:t>
            </a:r>
            <a:endParaRPr lang="en-US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309D9E1-1976-4ADD-93E7-809851013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49" y="974133"/>
            <a:ext cx="8695501" cy="5426667"/>
          </a:xfrm>
          <a:prstGeom prst="rect">
            <a:avLst/>
          </a:prstGeom>
        </p:spPr>
      </p:pic>
      <p:pic>
        <p:nvPicPr>
          <p:cNvPr id="49156" name="Picture 4" descr="neuro3e-fig-03-12-1"/>
          <p:cNvPicPr>
            <a:picLocks noChangeAspect="1" noChangeArrowheads="1"/>
          </p:cNvPicPr>
          <p:nvPr/>
        </p:nvPicPr>
        <p:blipFill rotWithShape="1">
          <a:blip r:embed="rId4"/>
          <a:srcRect t="97222"/>
          <a:stretch/>
        </p:blipFill>
        <p:spPr bwMode="auto">
          <a:xfrm>
            <a:off x="436417" y="6477000"/>
            <a:ext cx="8150225" cy="16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7696200" y="5867400"/>
            <a:ext cx="120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Fig 3.12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03D538-9AB5-4033-8C4C-61AEEEAC853B}"/>
              </a:ext>
            </a:extLst>
          </p:cNvPr>
          <p:cNvSpPr txBox="1"/>
          <p:nvPr/>
        </p:nvSpPr>
        <p:spPr>
          <a:xfrm>
            <a:off x="457199" y="300335"/>
            <a:ext cx="8353425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The mechanism of action potential conduction</a:t>
            </a:r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neuro3e-fig-03-13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838200"/>
            <a:ext cx="7315200" cy="560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962400" y="6324600"/>
            <a:ext cx="120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Fig 3.13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762984-3993-4860-9156-CB9995367A0B}"/>
              </a:ext>
            </a:extLst>
          </p:cNvPr>
          <p:cNvSpPr txBox="1"/>
          <p:nvPr/>
        </p:nvSpPr>
        <p:spPr>
          <a:xfrm>
            <a:off x="457199" y="381000"/>
            <a:ext cx="8353425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AP propagation in a myelinated axon (“saltatory”)</a:t>
            </a:r>
            <a:endParaRPr 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69962"/>
            <a:ext cx="45593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6248400" y="974725"/>
            <a:ext cx="2690813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Na</a:t>
            </a:r>
            <a:r>
              <a:rPr lang="en-US" baseline="30000"/>
              <a:t>+</a:t>
            </a:r>
            <a:r>
              <a:rPr lang="en-US"/>
              <a:t> channels in node of Ranvier</a:t>
            </a:r>
          </a:p>
          <a:p>
            <a:endParaRPr lang="en-US"/>
          </a:p>
          <a:p>
            <a:r>
              <a:rPr lang="en-US" sz="2000"/>
              <a:t>(Rasband and</a:t>
            </a:r>
          </a:p>
          <a:p>
            <a:r>
              <a:rPr lang="en-US" sz="2000"/>
              <a:t>Shragger 2000)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F233B8E-B6E3-4E32-8FF8-BE102A04CBAE}"/>
              </a:ext>
            </a:extLst>
          </p:cNvPr>
          <p:cNvSpPr txBox="1"/>
          <p:nvPr/>
        </p:nvSpPr>
        <p:spPr>
          <a:xfrm>
            <a:off x="457199" y="381000"/>
            <a:ext cx="8353425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Ion channel distribution in nodes of Ranvier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026" descr="neuro3e-fig-02-02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85750"/>
            <a:ext cx="8229600" cy="61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23" name="Text Box 1027"/>
          <p:cNvSpPr txBox="1">
            <a:spLocks noChangeArrowheads="1"/>
          </p:cNvSpPr>
          <p:nvPr/>
        </p:nvSpPr>
        <p:spPr bwMode="auto">
          <a:xfrm>
            <a:off x="4343400" y="6324600"/>
            <a:ext cx="88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ea typeface="ＭＳ Ｐゴシック" charset="-128"/>
                <a:cs typeface="ＭＳ Ｐゴシック" charset="-128"/>
              </a:rPr>
              <a:t>Fig. 2.1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neuro3e-box-03-a-0"/>
          <p:cNvPicPr>
            <a:picLocks noChangeAspect="1" noChangeArrowheads="1"/>
          </p:cNvPicPr>
          <p:nvPr/>
        </p:nvPicPr>
        <p:blipFill rotWithShape="1">
          <a:blip r:embed="rId3"/>
          <a:srcRect b="14747"/>
          <a:stretch/>
        </p:blipFill>
        <p:spPr bwMode="auto">
          <a:xfrm>
            <a:off x="990600" y="454967"/>
            <a:ext cx="7391400" cy="4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814970B-5703-48FB-B3EC-5857FD61A301}"/>
              </a:ext>
            </a:extLst>
          </p:cNvPr>
          <p:cNvSpPr/>
          <p:nvPr/>
        </p:nvSpPr>
        <p:spPr>
          <a:xfrm>
            <a:off x="457200" y="224135"/>
            <a:ext cx="8270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Voltage clamp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02ADD18-109E-4FD2-8684-F847EFA3C4EF}"/>
              </a:ext>
            </a:extLst>
          </p:cNvPr>
          <p:cNvSpPr/>
          <p:nvPr/>
        </p:nvSpPr>
        <p:spPr>
          <a:xfrm>
            <a:off x="685800" y="5495836"/>
            <a:ext cx="82708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Hypothesis: potential-sensitive Na+ and K+ permeability changes are both necessary and sufficient for the production of action potentials.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868680"/>
            <a:ext cx="7620000" cy="5842000"/>
          </a:xfrm>
          <a:prstGeom prst="rect">
            <a:avLst/>
          </a:prstGeom>
          <a:noFill/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680325" y="5775325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Fig 3.1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C47B950-A6FB-4E99-AEC7-95ED22880016}"/>
              </a:ext>
            </a:extLst>
          </p:cNvPr>
          <p:cNvSpPr/>
          <p:nvPr/>
        </p:nvSpPr>
        <p:spPr>
          <a:xfrm>
            <a:off x="457200" y="381000"/>
            <a:ext cx="8270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Voltage dependent permeabilities.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neuro3e-fig-03-02-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975" y="304800"/>
            <a:ext cx="8531225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7680325" y="5775325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Fig 3.2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3B6197E-32F2-4405-BBCB-4915BF9471F9}"/>
              </a:ext>
            </a:extLst>
          </p:cNvPr>
          <p:cNvSpPr/>
          <p:nvPr/>
        </p:nvSpPr>
        <p:spPr>
          <a:xfrm>
            <a:off x="457200" y="381000"/>
            <a:ext cx="8270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What ionic species are engaged?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neuro3e-fig-03-03-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0"/>
            <a:ext cx="6959600" cy="5220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680325" y="5775325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Fig 3.3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00FB688-BA81-4628-8EE3-FD04CDD5CB9D}"/>
              </a:ext>
            </a:extLst>
          </p:cNvPr>
          <p:cNvSpPr/>
          <p:nvPr/>
        </p:nvSpPr>
        <p:spPr>
          <a:xfrm>
            <a:off x="457200" y="381000"/>
            <a:ext cx="8270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I/V curve of an AP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3"/>
          <a:srcRect l="29820" r="31106" b="55739"/>
          <a:stretch/>
        </p:blipFill>
        <p:spPr bwMode="auto">
          <a:xfrm>
            <a:off x="533400" y="1708484"/>
            <a:ext cx="3962400" cy="3441032"/>
          </a:xfrm>
          <a:prstGeom prst="rect">
            <a:avLst/>
          </a:prstGeom>
          <a:noFill/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7680325" y="5775325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Fig 3.4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5B77932C-7828-4163-8A20-568D12AB6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31876" t="44261" r="29049"/>
          <a:stretch/>
        </p:blipFill>
        <p:spPr bwMode="auto">
          <a:xfrm>
            <a:off x="4648202" y="1600200"/>
            <a:ext cx="3717925" cy="4066072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F5842CE-4F3B-4584-8170-DE2505BD2F6D}"/>
              </a:ext>
            </a:extLst>
          </p:cNvPr>
          <p:cNvSpPr/>
          <p:nvPr/>
        </p:nvSpPr>
        <p:spPr>
          <a:xfrm>
            <a:off x="457200" y="381000"/>
            <a:ext cx="8270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involvement of Na+ (and K+)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0" name="Picture 6" descr="neuro3e-fig-03-05-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87" y="838200"/>
            <a:ext cx="7820025" cy="586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7680325" y="5775325"/>
            <a:ext cx="1047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Fig 3.5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419600" y="2971800"/>
            <a:ext cx="97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(TEA)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810000" y="3886200"/>
            <a:ext cx="97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(TTX)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25FDE88-8EC6-4E11-BB2A-9C99603FA3F8}"/>
              </a:ext>
            </a:extLst>
          </p:cNvPr>
          <p:cNvSpPr/>
          <p:nvPr/>
        </p:nvSpPr>
        <p:spPr>
          <a:xfrm>
            <a:off x="457200" y="381000"/>
            <a:ext cx="8270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Two separate ionic </a:t>
            </a:r>
            <a:r>
              <a:rPr lang="en-US" dirty="0" err="1"/>
              <a:t>conductances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066800" y="1676400"/>
            <a:ext cx="6293059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V = IR</a:t>
            </a:r>
            <a:r>
              <a:rPr lang="en-US" dirty="0"/>
              <a:t> (Ohm’s law)</a:t>
            </a:r>
          </a:p>
          <a:p>
            <a:endParaRPr lang="en-US" dirty="0"/>
          </a:p>
          <a:p>
            <a:r>
              <a:rPr lang="en-US" i="1" dirty="0"/>
              <a:t>for Na</a:t>
            </a:r>
            <a:r>
              <a:rPr lang="en-US" i="1" baseline="30000" dirty="0"/>
              <a:t>+</a:t>
            </a:r>
            <a:r>
              <a:rPr lang="en-US" i="1" dirty="0"/>
              <a:t> in neurons</a:t>
            </a:r>
            <a:r>
              <a:rPr lang="en-US" dirty="0"/>
              <a:t>:</a:t>
            </a:r>
          </a:p>
          <a:p>
            <a:r>
              <a:rPr lang="en-US" dirty="0"/>
              <a:t>V = </a:t>
            </a:r>
            <a:r>
              <a:rPr lang="en-US" dirty="0" err="1"/>
              <a:t>V</a:t>
            </a:r>
            <a:r>
              <a:rPr lang="en-US" baseline="-25000" dirty="0" err="1"/>
              <a:t>m</a:t>
            </a:r>
            <a:r>
              <a:rPr lang="en-US" dirty="0"/>
              <a:t> - </a:t>
            </a:r>
            <a:r>
              <a:rPr lang="en-US" dirty="0" err="1"/>
              <a:t>E</a:t>
            </a:r>
            <a:r>
              <a:rPr lang="en-US" baseline="-25000" dirty="0" err="1"/>
              <a:t>Na</a:t>
            </a:r>
            <a:r>
              <a:rPr lang="en-US" dirty="0"/>
              <a:t>  (“driving force”, fixed in </a:t>
            </a:r>
            <a:r>
              <a:rPr lang="en-US" dirty="0" err="1"/>
              <a:t>v</a:t>
            </a:r>
            <a:r>
              <a:rPr lang="en-US" dirty="0"/>
              <a:t>-clamp)</a:t>
            </a:r>
          </a:p>
          <a:p>
            <a:r>
              <a:rPr lang="en-US" dirty="0"/>
              <a:t>I = ionic current</a:t>
            </a:r>
          </a:p>
          <a:p>
            <a:r>
              <a:rPr lang="en-US" dirty="0"/>
              <a:t>R = 1/conductance, </a:t>
            </a:r>
            <a:r>
              <a:rPr lang="en-US" dirty="0" err="1"/>
              <a:t>g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therefore, </a:t>
            </a:r>
            <a:r>
              <a:rPr lang="en-US" dirty="0" err="1"/>
              <a:t>g</a:t>
            </a:r>
            <a:r>
              <a:rPr lang="en-US" dirty="0"/>
              <a:t> = I/V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E2DDD55-FB29-49BD-A7EB-03119BF9E9A4}"/>
              </a:ext>
            </a:extLst>
          </p:cNvPr>
          <p:cNvSpPr/>
          <p:nvPr/>
        </p:nvSpPr>
        <p:spPr>
          <a:xfrm>
            <a:off x="457200" y="228600"/>
            <a:ext cx="8270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 rigorous description of membrane </a:t>
            </a:r>
            <a:r>
              <a:rPr lang="en-US" dirty="0" err="1"/>
              <a:t>conductances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On-screen Show (4:3)</PresentationFormat>
  <Paragraphs>79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 Presentation</vt:lpstr>
      <vt:lpstr>Action Potential – II  (the Hodgkin-Huxley Axon)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2018-01-21T21:37:41Z</dcterms:created>
  <dcterms:modified xsi:type="dcterms:W3CDTF">2018-01-21T21:37:47Z</dcterms:modified>
</cp:coreProperties>
</file>