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81" r:id="rId2"/>
    <p:sldId id="282" r:id="rId3"/>
    <p:sldId id="283" r:id="rId4"/>
    <p:sldId id="284" r:id="rId5"/>
    <p:sldId id="271" r:id="rId6"/>
    <p:sldId id="272" r:id="rId7"/>
    <p:sldId id="273" r:id="rId8"/>
    <p:sldId id="274" r:id="rId9"/>
    <p:sldId id="285" r:id="rId10"/>
    <p:sldId id="275" r:id="rId11"/>
    <p:sldId id="276" r:id="rId12"/>
    <p:sldId id="277" r:id="rId13"/>
    <p:sldId id="286" r:id="rId14"/>
    <p:sldId id="27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84136" autoAdjust="0"/>
  </p:normalViewPr>
  <p:slideViewPr>
    <p:cSldViewPr>
      <p:cViewPr varScale="1">
        <p:scale>
          <a:sx n="79" d="100"/>
          <a:sy n="79" d="100"/>
        </p:scale>
        <p:origin x="-1701" y="-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94C6B3-7133-4446-A1B1-6EE0FC9BC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153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C6B3-7133-4446-A1B1-6EE0FC9BC97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86F16-2229-D843-936E-27A85C45D7B3}" type="slidenum">
              <a:rPr lang="en-US"/>
              <a:pPr/>
              <a:t>10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EFACF-CA05-9A41-B5FF-D2240B73742A}" type="slidenum">
              <a:rPr lang="en-US"/>
              <a:pPr/>
              <a:t>11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274C8-684D-AC4F-BD0D-451FFC48ED90}" type="slidenum">
              <a:rPr lang="en-US"/>
              <a:pPr/>
              <a:t>12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C6B3-7133-4446-A1B1-6EE0FC9BC97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3084D-C39D-0244-ADE1-5F2641F13F92}" type="slidenum">
              <a:rPr lang="en-US"/>
              <a:pPr/>
              <a:t>14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C6B3-7133-4446-A1B1-6EE0FC9BC97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C6B3-7133-4446-A1B1-6EE0FC9BC97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C6B3-7133-4446-A1B1-6EE0FC9BC97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EC6B6-65FA-AD4B-8BA8-119E387A4CB3}" type="slidenum">
              <a:rPr lang="en-US"/>
              <a:pPr/>
              <a:t>5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9C416-60C4-6244-AC54-BA3A91727D7A}" type="slidenum">
              <a:rPr lang="en-US"/>
              <a:pPr/>
              <a:t>6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C676C-02C0-6943-80D8-852FFFE12707}" type="slidenum">
              <a:rPr lang="en-US"/>
              <a:pPr/>
              <a:t>7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1FA59E-EB0B-F643-8E47-8C537160C6F1}" type="slidenum">
              <a:rPr lang="en-US"/>
              <a:pPr/>
              <a:t>8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C6B3-7133-4446-A1B1-6EE0FC9BC97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A13174-A0C9-5B4C-8F22-D434EABD61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E43621-6649-5C4F-A050-CA0A707C73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E8CD72-1BC0-4E44-958C-5C453B719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9AE37B2-6CAA-644F-AF63-39BF3E3F15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F7DAFA-3E6F-5B42-A4AB-7BE3D152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3267F1-2E91-8F4F-868B-86334A2C6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7903EEE-5C2A-734F-99CA-3D5428CBC4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8EED3C-F402-4A4B-8979-C2ABCE2FF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66DE44-6FF2-FB46-86DC-DA2B91C97F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8A7605-6828-7A4B-B3D4-919E474476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6014458-99C3-DF49-8DAC-E8AB6028AC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1EA001-81D5-7E47-ACAA-478741AD99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Postsynaptic currents and potentials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716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NMJ: 	ACh</a:t>
            </a:r>
          </a:p>
          <a:p>
            <a:endParaRPr lang="en-US" dirty="0" smtClean="0"/>
          </a:p>
          <a:p>
            <a:r>
              <a:rPr lang="en-US" dirty="0" smtClean="0"/>
              <a:t>CNS: 	Excitation by glutamate</a:t>
            </a:r>
          </a:p>
          <a:p>
            <a:r>
              <a:rPr lang="en-US" dirty="0" smtClean="0"/>
              <a:t>	Inhibition by GABA</a:t>
            </a:r>
          </a:p>
          <a:p>
            <a:endParaRPr lang="en-US" dirty="0" smtClean="0"/>
          </a:p>
          <a:p>
            <a:r>
              <a:rPr lang="en-US" dirty="0" smtClean="0"/>
              <a:t>Reversal potentials for synaptic currents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5564741" cy="564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2819400"/>
            <a:ext cx="219075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286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GABA receptor </a:t>
            </a:r>
            <a:r>
              <a:rPr lang="en-US" dirty="0" err="1" smtClean="0"/>
              <a:t>Vm</a:t>
            </a:r>
            <a:r>
              <a:rPr lang="en-US" dirty="0" smtClean="0"/>
              <a:t> dependence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1524000"/>
            <a:ext cx="8178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657600"/>
            <a:ext cx="448945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GABA receptor with high internal </a:t>
            </a:r>
            <a:r>
              <a:rPr lang="en-US" dirty="0" err="1" smtClean="0"/>
              <a:t>Cl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664803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Normal </a:t>
            </a:r>
            <a:r>
              <a:rPr lang="en-US" sz="2000" dirty="0" err="1" smtClean="0"/>
              <a:t>Cl</a:t>
            </a:r>
            <a:r>
              <a:rPr lang="en-US" sz="2000" dirty="0" smtClean="0"/>
              <a:t>- concentrations</a:t>
            </a:r>
          </a:p>
          <a:p>
            <a:r>
              <a:rPr lang="en-US" sz="2000" dirty="0" smtClean="0"/>
              <a:t>[</a:t>
            </a:r>
            <a:r>
              <a:rPr lang="en-US" sz="2000" dirty="0" err="1" smtClean="0"/>
              <a:t>Cl</a:t>
            </a:r>
            <a:r>
              <a:rPr lang="en-US" sz="2000" dirty="0" smtClean="0"/>
              <a:t>-]in</a:t>
            </a:r>
            <a:r>
              <a:rPr lang="en-US" sz="2000" dirty="0" smtClean="0"/>
              <a:t>: ~5mM</a:t>
            </a:r>
          </a:p>
          <a:p>
            <a:r>
              <a:rPr lang="en-US" sz="2000" dirty="0" smtClean="0"/>
              <a:t>[</a:t>
            </a:r>
            <a:r>
              <a:rPr lang="en-US" sz="2000" dirty="0" err="1" smtClean="0"/>
              <a:t>Cl</a:t>
            </a:r>
            <a:r>
              <a:rPr lang="en-US" sz="2000" dirty="0" smtClean="0"/>
              <a:t>-]out</a:t>
            </a:r>
            <a:r>
              <a:rPr lang="en-US" sz="2000" dirty="0" smtClean="0"/>
              <a:t>: ~110mM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Integration of EPSP and IPSP</a:t>
            </a: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685800"/>
            <a:ext cx="5257800" cy="602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372" y="990600"/>
            <a:ext cx="8959935" cy="307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286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Inhibition regardless of PSP direction?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343400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Depending on the cell’s </a:t>
            </a:r>
            <a:r>
              <a:rPr lang="en-US" sz="2000" dirty="0" err="1" smtClean="0"/>
              <a:t>Vm</a:t>
            </a:r>
            <a:r>
              <a:rPr lang="en-US" sz="2000" dirty="0" smtClean="0"/>
              <a:t> (or other factors such as [</a:t>
            </a:r>
            <a:r>
              <a:rPr lang="en-US" sz="2000" dirty="0" err="1" smtClean="0"/>
              <a:t>Cl</a:t>
            </a:r>
            <a:r>
              <a:rPr lang="en-US" sz="2000" dirty="0" smtClean="0"/>
              <a:t>-] in/out or </a:t>
            </a:r>
            <a:r>
              <a:rPr lang="en-US" sz="2000" dirty="0" err="1" smtClean="0"/>
              <a:t>neuromodulators</a:t>
            </a:r>
            <a:r>
              <a:rPr lang="en-US" sz="2000" dirty="0" smtClean="0"/>
              <a:t>) GABAergic current  can cause </a:t>
            </a:r>
            <a:r>
              <a:rPr lang="en-US" sz="2000" dirty="0" err="1" smtClean="0"/>
              <a:t>hyperpolarization</a:t>
            </a:r>
            <a:r>
              <a:rPr lang="en-US" sz="2000" dirty="0" smtClean="0"/>
              <a:t> or depolarization.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/>
          <a:srcRect l="7581" t="43243" r="8791" b="3926"/>
          <a:stretch>
            <a:fillRect/>
          </a:stretch>
        </p:blipFill>
        <p:spPr bwMode="auto">
          <a:xfrm rot="-35164">
            <a:off x="4206936" y="786463"/>
            <a:ext cx="4802371" cy="373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4"/>
          <a:srcRect t="13459"/>
          <a:stretch>
            <a:fillRect/>
          </a:stretch>
        </p:blipFill>
        <p:spPr bwMode="auto">
          <a:xfrm rot="-28702">
            <a:off x="5191801" y="4647829"/>
            <a:ext cx="3124200" cy="187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2286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Presynaptic inhibition</a:t>
            </a:r>
            <a:endParaRPr lang="en-US" dirty="0"/>
          </a:p>
        </p:txBody>
      </p:sp>
      <p:pic>
        <p:nvPicPr>
          <p:cNvPr id="10242" name="Picture 2" descr="presy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141602"/>
            <a:ext cx="3778511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143000"/>
            <a:ext cx="4415312" cy="55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NMJ postsynaptic current : opening of </a:t>
            </a:r>
            <a:r>
              <a:rPr lang="en-US" dirty="0" err="1" smtClean="0"/>
              <a:t>ligand</a:t>
            </a:r>
            <a:r>
              <a:rPr lang="en-US" dirty="0" smtClean="0"/>
              <a:t> gated channels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79356"/>
            <a:ext cx="8763001" cy="242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286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electrochemical driving force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276600"/>
            <a:ext cx="7162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muscle equilibrium potentials:</a:t>
            </a:r>
          </a:p>
          <a:p>
            <a:r>
              <a:rPr lang="en-US" sz="2000" dirty="0" smtClean="0"/>
              <a:t>K+: -100mV</a:t>
            </a:r>
          </a:p>
          <a:p>
            <a:r>
              <a:rPr lang="en-US" sz="2000" dirty="0" smtClean="0"/>
              <a:t>Na+: +70mV</a:t>
            </a:r>
          </a:p>
          <a:p>
            <a:r>
              <a:rPr lang="en-US" sz="2000" dirty="0" err="1" smtClean="0"/>
              <a:t>Cl</a:t>
            </a:r>
            <a:r>
              <a:rPr lang="en-US" sz="2000" dirty="0" smtClean="0"/>
              <a:t>-: - 50mV</a:t>
            </a:r>
          </a:p>
          <a:p>
            <a:endParaRPr lang="en-US" sz="2000" dirty="0" smtClean="0"/>
          </a:p>
          <a:p>
            <a:r>
              <a:rPr lang="en-US" sz="2000" dirty="0" smtClean="0"/>
              <a:t>Resting </a:t>
            </a:r>
            <a:r>
              <a:rPr lang="en-US" sz="2000" dirty="0" err="1" smtClean="0"/>
              <a:t>Vm</a:t>
            </a:r>
            <a:r>
              <a:rPr lang="en-US" sz="2000" dirty="0" smtClean="0"/>
              <a:t>: -90mV</a:t>
            </a:r>
            <a:endParaRPr lang="en-US" sz="2000" dirty="0" smtClean="0"/>
          </a:p>
          <a:p>
            <a:r>
              <a:rPr lang="en-US" sz="2000" dirty="0" smtClean="0"/>
              <a:t>Reversal: 0mV</a:t>
            </a:r>
          </a:p>
          <a:p>
            <a:r>
              <a:rPr lang="en-US" sz="2000" dirty="0" smtClean="0"/>
              <a:t>Important: if conductance of the channel is not sensitive to </a:t>
            </a:r>
            <a:r>
              <a:rPr lang="en-US" sz="2000" dirty="0" err="1" smtClean="0"/>
              <a:t>Vm</a:t>
            </a:r>
            <a:r>
              <a:rPr lang="en-US" sz="2000" dirty="0" smtClean="0"/>
              <a:t> (</a:t>
            </a:r>
            <a:r>
              <a:rPr lang="en-US" sz="2000" dirty="0" err="1" smtClean="0"/>
              <a:t>ligand</a:t>
            </a:r>
            <a:r>
              <a:rPr lang="en-US" sz="2000" dirty="0" smtClean="0"/>
              <a:t>-, not voltage-gated), direction of the current is determined by electrochemical driving force.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8862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E(drive) = </a:t>
            </a:r>
            <a:r>
              <a:rPr lang="en-US" dirty="0" err="1" smtClean="0"/>
              <a:t>Vm</a:t>
            </a:r>
            <a:r>
              <a:rPr lang="en-US" dirty="0" smtClean="0"/>
              <a:t> – E(rev)</a:t>
            </a:r>
          </a:p>
          <a:p>
            <a:pPr algn="ctr"/>
            <a:r>
              <a:rPr lang="en-US" dirty="0" smtClean="0"/>
              <a:t>EPC = g(ACh) * E(drive)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911805"/>
            <a:ext cx="4495800" cy="585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286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Vm</a:t>
            </a:r>
            <a:r>
              <a:rPr lang="en-US" dirty="0" smtClean="0"/>
              <a:t> dependent action of a neurotransmitter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4876800"/>
            <a:ext cx="388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/>
              <a:t>the action of a transmitter drives the postsynaptic membrane potential toward </a:t>
            </a:r>
            <a:r>
              <a:rPr lang="en-US" sz="2000" i="1" dirty="0" err="1" smtClean="0"/>
              <a:t>Erev</a:t>
            </a:r>
            <a:r>
              <a:rPr lang="en-US" sz="2000" i="1" dirty="0" smtClean="0"/>
              <a:t> for </a:t>
            </a:r>
            <a:r>
              <a:rPr lang="en-US" sz="2000" i="1" dirty="0" smtClean="0"/>
              <a:t>the particular ion channels being activated.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Glutamatergic EPSC</a:t>
            </a:r>
            <a:endParaRPr lang="en-US" dirty="0"/>
          </a:p>
        </p:txBody>
      </p:sp>
      <p:pic>
        <p:nvPicPr>
          <p:cNvPr id="6" name="Picture 5" descr="F3.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7634941" cy="456307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1483896" y="2727160"/>
            <a:ext cx="68580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905000" y="5181600"/>
            <a:ext cx="1066800" cy="7620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854744" y="2679032"/>
            <a:ext cx="68580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86106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105400"/>
            <a:ext cx="7467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2286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AMPA receptor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842778"/>
            <a:ext cx="5791200" cy="464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700" y="5638800"/>
            <a:ext cx="75311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2286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NMDA receptor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/>
          <a:srcRect t="3600" b="54400"/>
          <a:stretch>
            <a:fillRect/>
          </a:stretch>
        </p:blipFill>
        <p:spPr bwMode="auto">
          <a:xfrm>
            <a:off x="304800" y="2362200"/>
            <a:ext cx="42529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t="56400" b="-800"/>
          <a:stretch>
            <a:fillRect/>
          </a:stretch>
        </p:blipFill>
        <p:spPr bwMode="auto">
          <a:xfrm>
            <a:off x="4648200" y="2362200"/>
            <a:ext cx="42529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2286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AMPA - NMDA receptor interaction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8288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Weak stimulus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18288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Strong stimulus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researchgate.net/profile/Jan_Bakker/publication/5355382/figure/fig1/AS:202689884495877@1425336442920/Functional-binding-sites-on-the-GABA-receptor-Adapted-from-the-PACT-Sedation-mod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61109"/>
            <a:ext cx="7613374" cy="43776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286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Inhibition – GABA receptors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On-screen Show (4:3)</PresentationFormat>
  <Paragraphs>52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2018-02-03T21:12:26Z</dcterms:created>
  <dcterms:modified xsi:type="dcterms:W3CDTF">2018-02-03T21:12:41Z</dcterms:modified>
</cp:coreProperties>
</file>