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64" r:id="rId2"/>
    <p:sldId id="265" r:id="rId3"/>
    <p:sldId id="266" r:id="rId4"/>
    <p:sldId id="267" r:id="rId5"/>
    <p:sldId id="268" r:id="rId6"/>
    <p:sldId id="277" r:id="rId7"/>
    <p:sldId id="278" r:id="rId8"/>
    <p:sldId id="274" r:id="rId9"/>
    <p:sldId id="275" r:id="rId10"/>
    <p:sldId id="279" r:id="rId11"/>
    <p:sldId id="276" r:id="rId12"/>
    <p:sldId id="281" r:id="rId13"/>
    <p:sldId id="280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CC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7" autoAdjust="0"/>
    <p:restoredTop sz="83668" autoAdjust="0"/>
  </p:normalViewPr>
  <p:slideViewPr>
    <p:cSldViewPr>
      <p:cViewPr varScale="1">
        <p:scale>
          <a:sx n="79" d="100"/>
          <a:sy n="79" d="100"/>
        </p:scale>
        <p:origin x="-1671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E75F04F-D1A6-3A40-8E99-6FDE872AC7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99183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0E9B8A-6E2A-3C4F-A7E5-23EBB24F6DAA}" type="slidenum">
              <a:rPr lang="en-US"/>
              <a:pPr/>
              <a:t>1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5F04F-D1A6-3A40-8E99-6FDE872AC76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5F04F-D1A6-3A40-8E99-6FDE872AC76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5F04F-D1A6-3A40-8E99-6FDE872AC76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5F04F-D1A6-3A40-8E99-6FDE872AC76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AC2A3A-EB4D-1A4A-B7A6-A46991A7BA71}" type="slidenum">
              <a:rPr lang="en-US"/>
              <a:pPr/>
              <a:t>2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38C3E9-B43C-BD4C-8C99-6554C9AAF7BA}" type="slidenum">
              <a:rPr lang="en-US"/>
              <a:pPr/>
              <a:t>3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44B3A8-CE77-CB47-B401-FAE903BABE24}" type="slidenum">
              <a:rPr lang="en-US"/>
              <a:pPr/>
              <a:t>4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FAFDAC-7C36-E54E-98FD-3BA3D2A82893}" type="slidenum">
              <a:rPr lang="en-US"/>
              <a:pPr/>
              <a:t>5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5F04F-D1A6-3A40-8E99-6FDE872AC76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5F04F-D1A6-3A40-8E99-6FDE872AC76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5F04F-D1A6-3A40-8E99-6FDE872AC76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5F04F-D1A6-3A40-8E99-6FDE872AC76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0C5D4D9-87E7-D046-AF16-DE10AC4AE9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68D767D-3FD9-EF47-8DC9-CDC9B9B7B5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DBFCD43-AFDE-1744-B6D3-7947262915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EA3CB3-94C4-1548-8471-7B82471CC3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3C469AE-7661-0A43-BF39-B2ED5C14B4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42997D4-3A51-5941-AA1B-7B8CEB800F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7CB5759-1C16-CC49-A4BB-5290309ED9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786582-758E-DF4F-BB84-60FC9246F7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979B5EC-D23B-C64F-AF4F-CE362568F6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0FDE368-1DF9-594A-96F7-3A6DDFD522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806BB9C-8381-494D-A0DC-DC2C8B0D5D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04A9296-CF11-9D48-8499-0A0E43DE3D0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if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0"/>
            <a:ext cx="7772400" cy="1143000"/>
          </a:xfrm>
        </p:spPr>
        <p:txBody>
          <a:bodyPr/>
          <a:lstStyle/>
          <a:p>
            <a:r>
              <a:rPr lang="en-US" sz="2800" b="1"/>
              <a:t>Slow synaptic potentials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2819400"/>
            <a:ext cx="4419600" cy="2209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Slow synaptic potentials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Neuromodulation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Synaptic integration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866352"/>
            <a:ext cx="7943850" cy="54582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286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Supra-linear dendritic integration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6400800"/>
            <a:ext cx="7848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i="1" dirty="0" smtClean="0"/>
              <a:t>Look for work by Jeff Magee and Michael </a:t>
            </a:r>
            <a:r>
              <a:rPr lang="en-US" sz="2000" i="1" dirty="0" err="1" smtClean="0"/>
              <a:t>Hausser</a:t>
            </a:r>
            <a:endParaRPr lang="en-US" sz="2000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95400"/>
            <a:ext cx="8137236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2286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Temporal summation of synaptic inputs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2200" y="6400800"/>
            <a:ext cx="281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/>
              <a:t>Chiu &amp; Lur et al. 2013</a:t>
            </a:r>
            <a:endParaRPr lang="en-US" sz="2000" i="1" dirty="0"/>
          </a:p>
        </p:txBody>
      </p:sp>
      <p:pic>
        <p:nvPicPr>
          <p:cNvPr id="3" name="Picture 2" descr="Figure 1 - Science paper.tif"/>
          <p:cNvPicPr>
            <a:picLocks noChangeAspect="1"/>
          </p:cNvPicPr>
          <p:nvPr/>
        </p:nvPicPr>
        <p:blipFill>
          <a:blip r:embed="rId3"/>
          <a:srcRect b="15934"/>
          <a:stretch>
            <a:fillRect/>
          </a:stretch>
        </p:blipFill>
        <p:spPr>
          <a:xfrm>
            <a:off x="2590800" y="914400"/>
            <a:ext cx="4572000" cy="5328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286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Spatial and temporal summation of inhibition and excitation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Note: neuromodulation alters both temporal and spatial summation.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7200" y="1524000"/>
            <a:ext cx="3581400" cy="3886200"/>
            <a:chOff x="609600" y="1752600"/>
            <a:chExt cx="3506809" cy="3810000"/>
          </a:xfrm>
        </p:grpSpPr>
        <p:pic>
          <p:nvPicPr>
            <p:cNvPr id="4" name="Picture 3" descr="projections no blue - crop2.t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0669" y="1905000"/>
              <a:ext cx="2438400" cy="3657600"/>
            </a:xfrm>
            <a:prstGeom prst="rect">
              <a:avLst/>
            </a:prstGeom>
          </p:spPr>
        </p:pic>
        <p:pic>
          <p:nvPicPr>
            <p:cNvPr id="5" name="Picture 4" descr="L5 cell transp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1752600"/>
              <a:ext cx="3026669" cy="358140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3255269" y="22098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255269" y="28194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255269" y="38862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255269" y="50292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255269" y="2362200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pc="100" dirty="0">
                  <a:latin typeface="Adobe Gothic Std B" pitchFamily="34" charset="-128"/>
                  <a:ea typeface="Adobe Gothic Std B" pitchFamily="34" charset="-128"/>
                  <a:cs typeface="Segoe UI Black" pitchFamily="34" charset="0"/>
                </a:rPr>
                <a:t>L1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55269" y="3200400"/>
              <a:ext cx="861140" cy="384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pc="100" dirty="0">
                  <a:latin typeface="Adobe Gothic Std B" pitchFamily="34" charset="-128"/>
                  <a:ea typeface="Adobe Gothic Std B" pitchFamily="34" charset="-128"/>
                  <a:cs typeface="Segoe UI Black" pitchFamily="34" charset="0"/>
                </a:rPr>
                <a:t>L2/3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55269" y="4309646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pc="100" dirty="0">
                  <a:latin typeface="Adobe Gothic Std B" pitchFamily="34" charset="-128"/>
                  <a:ea typeface="Adobe Gothic Std B" pitchFamily="34" charset="-128"/>
                  <a:cs typeface="Segoe UI Black" pitchFamily="34" charset="0"/>
                </a:rPr>
                <a:t>L5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55269" y="5181600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pc="100" dirty="0">
                  <a:latin typeface="Adobe Gothic Std B" pitchFamily="34" charset="-128"/>
                  <a:ea typeface="Adobe Gothic Std B" pitchFamily="34" charset="-128"/>
                  <a:cs typeface="Segoe UI Black" pitchFamily="34" charset="0"/>
                </a:rPr>
                <a:t>L6</a:t>
              </a:r>
            </a:p>
          </p:txBody>
        </p:sp>
      </p:grpSp>
      <p:pic>
        <p:nvPicPr>
          <p:cNvPr id="14" name="Picture 13" descr="BLA mo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47718" y="1843229"/>
            <a:ext cx="2834082" cy="3484525"/>
          </a:xfrm>
          <a:prstGeom prst="rect">
            <a:avLst/>
          </a:prstGeom>
        </p:spPr>
      </p:pic>
      <p:pic>
        <p:nvPicPr>
          <p:cNvPr id="15" name="Picture 14" descr="short term dynamics.tif"/>
          <p:cNvPicPr>
            <a:picLocks noChangeAspect="1"/>
          </p:cNvPicPr>
          <p:nvPr/>
        </p:nvPicPr>
        <p:blipFill>
          <a:blip r:embed="rId6" cstate="print"/>
          <a:srcRect l="51667" t="14528" r="18333"/>
          <a:stretch>
            <a:fillRect/>
          </a:stretch>
        </p:blipFill>
        <p:spPr>
          <a:xfrm>
            <a:off x="7086600" y="990600"/>
            <a:ext cx="1371600" cy="536751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248400" y="6400800"/>
            <a:ext cx="251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/>
              <a:t>Lur et al. unpublished</a:t>
            </a:r>
            <a:endParaRPr lang="en-US" sz="2000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372" y="990600"/>
            <a:ext cx="8959935" cy="307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2286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Fast (</a:t>
            </a:r>
            <a:r>
              <a:rPr lang="en-US" dirty="0" err="1" smtClean="0"/>
              <a:t>ionotropic</a:t>
            </a:r>
            <a:r>
              <a:rPr lang="en-US" dirty="0" smtClean="0"/>
              <a:t>) PSPs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4343400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EPSP: ACh (nicotinic), glutamate (AMPA, NMDA)</a:t>
            </a:r>
          </a:p>
          <a:p>
            <a:r>
              <a:rPr lang="en-US" sz="2000" dirty="0" smtClean="0"/>
              <a:t>IPSP: GABA</a:t>
            </a:r>
            <a:endParaRPr 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286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Slow (</a:t>
            </a:r>
            <a:r>
              <a:rPr lang="en-US" dirty="0" err="1" smtClean="0"/>
              <a:t>metabotropic</a:t>
            </a:r>
            <a:r>
              <a:rPr lang="en-US" dirty="0" smtClean="0"/>
              <a:t>) PSPs</a:t>
            </a:r>
            <a:endParaRPr lang="en-US" dirty="0"/>
          </a:p>
        </p:txBody>
      </p:sp>
      <p:pic>
        <p:nvPicPr>
          <p:cNvPr id="1413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2113" y="1066800"/>
            <a:ext cx="581977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286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Metabotropic</a:t>
            </a:r>
            <a:r>
              <a:rPr lang="en-US" dirty="0" smtClean="0"/>
              <a:t> glutamate receptors (</a:t>
            </a:r>
            <a:r>
              <a:rPr lang="en-US" dirty="0" err="1" smtClean="0"/>
              <a:t>mGluRs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038761"/>
            <a:ext cx="830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Group I: </a:t>
            </a:r>
            <a:r>
              <a:rPr lang="en-US" sz="2000" dirty="0" err="1" smtClean="0"/>
              <a:t>Gq</a:t>
            </a:r>
            <a:r>
              <a:rPr lang="en-US" sz="2000" dirty="0" smtClean="0"/>
              <a:t> coupled</a:t>
            </a:r>
            <a:r>
              <a:rPr lang="en-US" sz="2000" dirty="0" smtClean="0"/>
              <a:t>, </a:t>
            </a:r>
            <a:r>
              <a:rPr lang="en-US" sz="2000" dirty="0" smtClean="0"/>
              <a:t>increases IP3, postsynaptic </a:t>
            </a:r>
            <a:endParaRPr lang="en-US" sz="2000" dirty="0" smtClean="0"/>
          </a:p>
          <a:p>
            <a:r>
              <a:rPr lang="en-US" sz="2000" dirty="0" smtClean="0"/>
              <a:t>Group II &amp; III: </a:t>
            </a:r>
            <a:r>
              <a:rPr lang="en-US" sz="2000" dirty="0" err="1" smtClean="0"/>
              <a:t>Gi</a:t>
            </a:r>
            <a:r>
              <a:rPr lang="en-US" sz="2000" dirty="0" smtClean="0"/>
              <a:t> coupled, reduces </a:t>
            </a:r>
            <a:r>
              <a:rPr lang="en-US" sz="2000" dirty="0" err="1" smtClean="0"/>
              <a:t>cAMP</a:t>
            </a:r>
            <a:r>
              <a:rPr lang="en-US" sz="2000" dirty="0" smtClean="0"/>
              <a:t>, mostly presynaptic</a:t>
            </a:r>
          </a:p>
          <a:p>
            <a:endParaRPr lang="en-US" sz="2000" dirty="0" smtClean="0"/>
          </a:p>
          <a:p>
            <a:r>
              <a:rPr lang="en-US" sz="2000" dirty="0" smtClean="0"/>
              <a:t>Function: regulating NMDA receptor activation, synaptic plasticity </a:t>
            </a:r>
            <a:endParaRPr lang="en-US" sz="2000" dirty="0"/>
          </a:p>
        </p:txBody>
      </p:sp>
      <p:pic>
        <p:nvPicPr>
          <p:cNvPr id="139266" name="Picture 2" descr="https://www.researchgate.net/profile/Peter_Flor/publication/277904168/figure/fig1/AS:448587105607680@1483962908101/Fig-1-Schematic-representation-of-mGlu-receptors-at-the-synapse-In-general-group-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2514600"/>
            <a:ext cx="5505450" cy="40157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Metabotropic</a:t>
            </a:r>
            <a:r>
              <a:rPr lang="en-US" dirty="0" smtClean="0"/>
              <a:t> GABA receptors (</a:t>
            </a:r>
            <a:r>
              <a:rPr lang="en-US" dirty="0" err="1" smtClean="0"/>
              <a:t>GABAb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1038761"/>
            <a:ext cx="838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Gi</a:t>
            </a:r>
            <a:r>
              <a:rPr lang="en-US" sz="2000" dirty="0" smtClean="0"/>
              <a:t> coupled, reduces </a:t>
            </a:r>
            <a:r>
              <a:rPr lang="en-US" sz="2000" dirty="0" err="1" smtClean="0"/>
              <a:t>cAMP</a:t>
            </a:r>
            <a:r>
              <a:rPr lang="en-US" sz="2000" dirty="0" smtClean="0"/>
              <a:t>, mostly postsynaptic</a:t>
            </a:r>
          </a:p>
          <a:p>
            <a:endParaRPr lang="en-US" sz="2000" dirty="0" smtClean="0"/>
          </a:p>
          <a:p>
            <a:r>
              <a:rPr lang="en-US" sz="2000" dirty="0" smtClean="0"/>
              <a:t>Function: produces an slow IPSP with an E(rev) = -100mV</a:t>
            </a:r>
          </a:p>
          <a:p>
            <a:r>
              <a:rPr lang="en-US" sz="2000" dirty="0" smtClean="0"/>
              <a:t>	</a:t>
            </a:r>
            <a:r>
              <a:rPr lang="en-US" sz="2000" dirty="0" smtClean="0"/>
              <a:t>  regulates Ca2+ channels</a:t>
            </a:r>
          </a:p>
          <a:p>
            <a:r>
              <a:rPr lang="en-US" sz="2000" dirty="0" smtClean="0"/>
              <a:t>	</a:t>
            </a:r>
            <a:r>
              <a:rPr lang="en-US" sz="2000" dirty="0" smtClean="0"/>
              <a:t>  opens K+ (GIRK – G-</a:t>
            </a:r>
            <a:r>
              <a:rPr lang="en-US" sz="2000" dirty="0" err="1" smtClean="0"/>
              <a:t>prot</a:t>
            </a:r>
            <a:r>
              <a:rPr lang="en-US" sz="2000" dirty="0" smtClean="0"/>
              <a:t>. activated, inwardly rectifying K) channels</a:t>
            </a:r>
            <a:endParaRPr lang="en-US" sz="2000" dirty="0"/>
          </a:p>
        </p:txBody>
      </p:sp>
      <p:pic>
        <p:nvPicPr>
          <p:cNvPr id="137218" name="Picture 2" descr="https://www.researchgate.net/publication/303322000/figure/fig1/AS:415540989448193@1476084100358/FIGURE-1-GABA-A-and-GABA-B-receptor-mediated-inhibitory-postsynaptic-potentials-IPSPs.png"/>
          <p:cNvPicPr>
            <a:picLocks noChangeAspect="1" noChangeArrowheads="1"/>
          </p:cNvPicPr>
          <p:nvPr/>
        </p:nvPicPr>
        <p:blipFill>
          <a:blip r:embed="rId3"/>
          <a:srcRect l="21651" t="2281" r="13396" b="77186"/>
          <a:stretch>
            <a:fillRect/>
          </a:stretch>
        </p:blipFill>
        <p:spPr bwMode="auto">
          <a:xfrm>
            <a:off x="1143000" y="2743200"/>
            <a:ext cx="6773333" cy="304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791200" y="5638800"/>
            <a:ext cx="251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Hackert</a:t>
            </a:r>
            <a:r>
              <a:rPr lang="en-US" sz="2000" dirty="0" smtClean="0"/>
              <a:t> et al, 2016</a:t>
            </a: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Neuromodulators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914400"/>
            <a:ext cx="838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Dopamine</a:t>
            </a:r>
          </a:p>
          <a:p>
            <a:r>
              <a:rPr lang="en-US" sz="2000" dirty="0" smtClean="0"/>
              <a:t>Serotonin</a:t>
            </a:r>
            <a:endParaRPr lang="en-US" sz="2000" dirty="0" smtClean="0"/>
          </a:p>
          <a:p>
            <a:r>
              <a:rPr lang="en-US" sz="2000" dirty="0" smtClean="0"/>
              <a:t>Norepinephrine</a:t>
            </a:r>
          </a:p>
          <a:p>
            <a:r>
              <a:rPr lang="en-US" sz="2000" dirty="0" smtClean="0"/>
              <a:t>Histamine</a:t>
            </a:r>
          </a:p>
          <a:p>
            <a:r>
              <a:rPr lang="en-US" sz="2000" dirty="0" smtClean="0"/>
              <a:t>Acetyl-</a:t>
            </a:r>
            <a:r>
              <a:rPr lang="en-US" sz="2000" dirty="0" err="1" smtClean="0"/>
              <a:t>choline</a:t>
            </a:r>
            <a:endParaRPr lang="en-US" sz="2000" dirty="0" smtClean="0"/>
          </a:p>
          <a:p>
            <a:r>
              <a:rPr lang="en-US" sz="2000" dirty="0" smtClean="0"/>
              <a:t>Adenosine</a:t>
            </a:r>
          </a:p>
          <a:p>
            <a:r>
              <a:rPr lang="en-US" sz="2000" dirty="0" err="1" smtClean="0"/>
              <a:t>Opioids</a:t>
            </a:r>
            <a:endParaRPr lang="en-US" sz="2000" dirty="0" smtClean="0"/>
          </a:p>
          <a:p>
            <a:r>
              <a:rPr lang="en-US" sz="2000" dirty="0" err="1" smtClean="0"/>
              <a:t>Endocannabionids</a:t>
            </a:r>
            <a:endParaRPr lang="en-US" sz="2000" dirty="0" smtClean="0"/>
          </a:p>
          <a:p>
            <a:r>
              <a:rPr lang="en-US" sz="2000" dirty="0" err="1" smtClean="0"/>
              <a:t>Somatostatin</a:t>
            </a:r>
            <a:endParaRPr lang="en-US" sz="2000" dirty="0" smtClean="0"/>
          </a:p>
          <a:p>
            <a:r>
              <a:rPr lang="en-US" sz="2000" dirty="0" smtClean="0"/>
              <a:t>VIP</a:t>
            </a:r>
          </a:p>
          <a:p>
            <a:r>
              <a:rPr lang="en-US" sz="2000" dirty="0" smtClean="0"/>
              <a:t>NPY</a:t>
            </a:r>
          </a:p>
          <a:p>
            <a:r>
              <a:rPr lang="en-US" sz="2000" dirty="0" err="1" smtClean="0"/>
              <a:t>Choecystokinin</a:t>
            </a:r>
            <a:r>
              <a:rPr lang="en-US" sz="2000" dirty="0" smtClean="0"/>
              <a:t> </a:t>
            </a:r>
            <a:r>
              <a:rPr lang="en-US" sz="2000" dirty="0" smtClean="0"/>
              <a:t>(CCK)</a:t>
            </a:r>
          </a:p>
          <a:p>
            <a:r>
              <a:rPr lang="en-US" sz="2000" dirty="0" err="1" smtClean="0"/>
              <a:t>Oxytocine</a:t>
            </a:r>
            <a:endParaRPr lang="en-US" sz="2000" dirty="0" smtClean="0"/>
          </a:p>
          <a:p>
            <a:r>
              <a:rPr lang="en-US" sz="2000" dirty="0" smtClean="0"/>
              <a:t>CRF</a:t>
            </a:r>
          </a:p>
          <a:p>
            <a:r>
              <a:rPr lang="en-US" sz="2000" dirty="0" smtClean="0"/>
              <a:t>Substance P</a:t>
            </a:r>
          </a:p>
          <a:p>
            <a:r>
              <a:rPr lang="en-US" sz="2000" dirty="0" err="1" smtClean="0"/>
              <a:t>Bradykynin</a:t>
            </a:r>
            <a:endParaRPr lang="en-US" sz="2000" dirty="0" smtClean="0"/>
          </a:p>
          <a:p>
            <a:r>
              <a:rPr lang="en-US" sz="2000" dirty="0" smtClean="0"/>
              <a:t>Etc </a:t>
            </a:r>
            <a:r>
              <a:rPr lang="en-US" sz="2000" dirty="0" err="1" smtClean="0"/>
              <a:t>etc</a:t>
            </a:r>
            <a:r>
              <a:rPr lang="en-US" sz="2000" dirty="0" smtClean="0"/>
              <a:t> </a:t>
            </a:r>
            <a:r>
              <a:rPr lang="en-US" sz="2000" dirty="0" err="1" smtClean="0"/>
              <a:t>etc</a:t>
            </a:r>
            <a:r>
              <a:rPr lang="en-US" sz="2000" dirty="0" smtClean="0"/>
              <a:t>.</a:t>
            </a:r>
          </a:p>
          <a:p>
            <a:endParaRPr lang="en-US" sz="2000" dirty="0"/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/>
          <a:srcRect r="52037"/>
          <a:stretch>
            <a:fillRect/>
          </a:stretch>
        </p:blipFill>
        <p:spPr bwMode="auto">
          <a:xfrm>
            <a:off x="4038600" y="762000"/>
            <a:ext cx="352081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49461"/>
          <a:stretch>
            <a:fillRect/>
          </a:stretch>
        </p:blipFill>
        <p:spPr bwMode="auto">
          <a:xfrm>
            <a:off x="4038600" y="3733800"/>
            <a:ext cx="370991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Norepinephrine in action</a:t>
            </a:r>
            <a:endParaRPr lang="en-US" dirty="0"/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19090"/>
            <a:ext cx="3790950" cy="2260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191000" y="2667000"/>
            <a:ext cx="251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/>
              <a:t>Yoshimura et al. 1987</a:t>
            </a:r>
            <a:endParaRPr lang="en-US" sz="2000" i="1" dirty="0"/>
          </a:p>
        </p:txBody>
      </p:sp>
      <p:sp>
        <p:nvSpPr>
          <p:cNvPr id="5" name="Rectangle 4"/>
          <p:cNvSpPr/>
          <p:nvPr/>
        </p:nvSpPr>
        <p:spPr>
          <a:xfrm>
            <a:off x="4572000" y="956608"/>
            <a:ext cx="419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e.g.: NE decreases g(K+)</a:t>
            </a:r>
          </a:p>
          <a:p>
            <a:endParaRPr lang="en-US" sz="2000" dirty="0" smtClean="0"/>
          </a:p>
          <a:p>
            <a:r>
              <a:rPr lang="en-US" sz="2000" dirty="0" smtClean="0"/>
              <a:t>1) Sustained depolarization: enhanced sensitivity to incoming input </a:t>
            </a:r>
          </a:p>
          <a:p>
            <a:r>
              <a:rPr lang="en-US" sz="2000" dirty="0" smtClean="0"/>
              <a:t>2) Interferes with AP </a:t>
            </a:r>
            <a:r>
              <a:rPr lang="en-US" sz="2000" dirty="0" err="1" smtClean="0"/>
              <a:t>repolarization</a:t>
            </a:r>
            <a:endParaRPr lang="en-US" sz="2000" dirty="0" smtClean="0"/>
          </a:p>
          <a:p>
            <a:endParaRPr lang="en-US" sz="2000" dirty="0"/>
          </a:p>
        </p:txBody>
      </p:sp>
      <p:pic>
        <p:nvPicPr>
          <p:cNvPr id="6" name="Picture 5" descr="ampa nmda adrenergic control.tif"/>
          <p:cNvPicPr>
            <a:picLocks noChangeAspect="1"/>
          </p:cNvPicPr>
          <p:nvPr/>
        </p:nvPicPr>
        <p:blipFill>
          <a:blip r:embed="rId4" cstate="print"/>
          <a:srcRect l="5919" b="49153"/>
          <a:stretch>
            <a:fillRect/>
          </a:stretch>
        </p:blipFill>
        <p:spPr>
          <a:xfrm>
            <a:off x="685800" y="3464203"/>
            <a:ext cx="5486400" cy="16041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49822" y="4136023"/>
            <a:ext cx="1600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spc="100" dirty="0" err="1">
                <a:latin typeface="Adobe Gothic Std B" pitchFamily="34" charset="-128"/>
                <a:ea typeface="Adobe Gothic Std B" pitchFamily="34" charset="-128"/>
                <a:cs typeface="Segoe UI Black" pitchFamily="34" charset="0"/>
              </a:rPr>
              <a:t>uEPSC</a:t>
            </a:r>
            <a:r>
              <a:rPr lang="en-US" sz="1600" spc="100" baseline="-25000" dirty="0" err="1">
                <a:latin typeface="Adobe Gothic Std B" pitchFamily="34" charset="-128"/>
                <a:ea typeface="Adobe Gothic Std B" pitchFamily="34" charset="-128"/>
                <a:cs typeface="Segoe UI Black" pitchFamily="34" charset="0"/>
              </a:rPr>
              <a:t>AMPAR</a:t>
            </a:r>
            <a:endParaRPr lang="en-US" sz="1600" spc="100" baseline="-25000" dirty="0">
              <a:latin typeface="Adobe Gothic Std B" pitchFamily="34" charset="-128"/>
              <a:ea typeface="Adobe Gothic Std B" pitchFamily="34" charset="-128"/>
              <a:cs typeface="Segoe UI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49823" y="5812423"/>
            <a:ext cx="1600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spc="100" dirty="0">
                <a:latin typeface="Symbol" pitchFamily="18" charset="2"/>
                <a:ea typeface="Adobe Gothic Std B" pitchFamily="34" charset="-128"/>
                <a:cs typeface="Segoe UI Black" pitchFamily="34" charset="0"/>
              </a:rPr>
              <a:t>D</a:t>
            </a:r>
            <a:r>
              <a:rPr lang="en-US" sz="1600" spc="100" dirty="0">
                <a:latin typeface="Adobe Gothic Std B" pitchFamily="34" charset="-128"/>
                <a:ea typeface="Adobe Gothic Std B" pitchFamily="34" charset="-128"/>
                <a:cs typeface="Segoe UI Black" pitchFamily="34" charset="0"/>
              </a:rPr>
              <a:t>Ca</a:t>
            </a:r>
            <a:r>
              <a:rPr lang="en-US" sz="1600" spc="100" baseline="30000" dirty="0">
                <a:latin typeface="Adobe Gothic Std B" pitchFamily="34" charset="-128"/>
                <a:ea typeface="Adobe Gothic Std B" pitchFamily="34" charset="-128"/>
                <a:cs typeface="Segoe UI Black" pitchFamily="34" charset="0"/>
              </a:rPr>
              <a:t>2+</a:t>
            </a:r>
            <a:r>
              <a:rPr lang="en-US" sz="1600" spc="100" baseline="-25000" dirty="0">
                <a:latin typeface="Adobe Gothic Std B" pitchFamily="34" charset="-128"/>
                <a:ea typeface="Adobe Gothic Std B" pitchFamily="34" charset="-128"/>
                <a:cs typeface="Segoe UI Black" pitchFamily="34" charset="0"/>
              </a:rPr>
              <a:t>NMDAR</a:t>
            </a:r>
          </a:p>
        </p:txBody>
      </p:sp>
      <p:pic>
        <p:nvPicPr>
          <p:cNvPr id="9" name="Picture 8" descr="ampa nmda adrenergic control.tif"/>
          <p:cNvPicPr>
            <a:picLocks noChangeAspect="1"/>
          </p:cNvPicPr>
          <p:nvPr/>
        </p:nvPicPr>
        <p:blipFill>
          <a:blip r:embed="rId4" cstate="print"/>
          <a:srcRect l="5919" t="50847"/>
          <a:stretch>
            <a:fillRect/>
          </a:stretch>
        </p:blipFill>
        <p:spPr>
          <a:xfrm>
            <a:off x="685800" y="5213088"/>
            <a:ext cx="5486400" cy="155072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48400" y="6400800"/>
            <a:ext cx="251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/>
              <a:t>Lur et al. unpublished</a:t>
            </a:r>
            <a:endParaRPr lang="en-US" sz="2000" i="1" dirty="0"/>
          </a:p>
        </p:txBody>
      </p:sp>
      <p:sp>
        <p:nvSpPr>
          <p:cNvPr id="11" name="Rectangle 10"/>
          <p:cNvSpPr/>
          <p:nvPr/>
        </p:nvSpPr>
        <p:spPr>
          <a:xfrm>
            <a:off x="6248400" y="3505200"/>
            <a:ext cx="2667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Receptor specific actions of NE agonists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06346">
            <a:off x="533400" y="1625600"/>
            <a:ext cx="81026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5412" name="Rectangle 4"/>
          <p:cNvSpPr>
            <a:spLocks noChangeArrowheads="1"/>
          </p:cNvSpPr>
          <p:nvPr/>
        </p:nvSpPr>
        <p:spPr bwMode="auto">
          <a:xfrm>
            <a:off x="3352800" y="1600200"/>
            <a:ext cx="2743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286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Synaptic integration</a:t>
            </a:r>
            <a:endParaRPr lang="en-US" dirty="0"/>
          </a:p>
        </p:txBody>
      </p: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1066800"/>
            <a:ext cx="4826926" cy="2619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5800" y="5105400"/>
            <a:ext cx="8229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0                100             200	           300             400              500        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865" y="1828800"/>
            <a:ext cx="790053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2286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Spatial summation of synaptic inputs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</Words>
  <Application>Microsoft Office PowerPoint</Application>
  <PresentationFormat>On-screen Show (4:3)</PresentationFormat>
  <Paragraphs>75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Blank Presentation</vt:lpstr>
      <vt:lpstr>Slow synaptic potentials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2018-02-04T21:15:50Z</dcterms:created>
  <dcterms:modified xsi:type="dcterms:W3CDTF">2018-02-04T21:16:01Z</dcterms:modified>
</cp:coreProperties>
</file>