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64" r:id="rId3"/>
    <p:sldId id="258" r:id="rId4"/>
    <p:sldId id="259" r:id="rId5"/>
    <p:sldId id="263" r:id="rId6"/>
    <p:sldId id="266" r:id="rId7"/>
    <p:sldId id="276" r:id="rId8"/>
    <p:sldId id="277" r:id="rId9"/>
    <p:sldId id="268" r:id="rId10"/>
    <p:sldId id="262" r:id="rId11"/>
    <p:sldId id="261" r:id="rId12"/>
    <p:sldId id="270" r:id="rId13"/>
    <p:sldId id="272" r:id="rId14"/>
    <p:sldId id="271" r:id="rId15"/>
    <p:sldId id="273" r:id="rId16"/>
    <p:sldId id="274" r:id="rId17"/>
    <p:sldId id="275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72146" autoAdjust="0"/>
  </p:normalViewPr>
  <p:slideViewPr>
    <p:cSldViewPr>
      <p:cViewPr varScale="1">
        <p:scale>
          <a:sx n="62" d="100"/>
          <a:sy n="62" d="100"/>
        </p:scale>
        <p:origin x="14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83804-CA80-974D-8F1F-DB758FF016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18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83804-CA80-974D-8F1F-DB758FF016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0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A6BB0-6B61-8847-A1FF-AFDB6427F753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331D0-E38E-3943-9076-FAB4F17E024F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33272-B1FB-0349-BB03-80F9E6AAB0BA}" type="slidenum">
              <a:rPr lang="en-US"/>
              <a:pPr/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83804-CA80-974D-8F1F-DB758FF016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75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3BEC7-6FEA-E346-87FD-07F0A5FCAD62}" type="slidenum">
              <a:rPr lang="en-US"/>
              <a:pPr/>
              <a:t>14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E7B98-44AF-3244-8FEF-E7D27E8F7AB9}" type="slidenum">
              <a:rPr lang="en-US"/>
              <a:pPr/>
              <a:t>15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C50CB-2B23-5B4D-A294-79517AC899EF}" type="slidenum">
              <a:rPr lang="en-US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29220-D0DD-8048-9F2A-5D6694E06640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29220-D0DD-8048-9F2A-5D6694E06640}" type="slidenum">
              <a:rPr lang="en-US"/>
              <a:pPr/>
              <a:t>18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CD9DB-6C63-304E-BC16-D4F0635292E1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18514-B8F7-1845-B30E-0DB10DAF5089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27DFC-2873-664B-9597-58BDF2213217}" type="slidenum">
              <a:rPr lang="en-US"/>
              <a:pPr/>
              <a:t>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D3A2-2A67-6643-9E44-DC6F6595F724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29AE-FBFA-0C45-B7FB-9ADF696D05B6}" type="slidenum">
              <a:rPr lang="en-US"/>
              <a:pPr/>
              <a:t>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83804-CA80-974D-8F1F-DB758FF016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4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83804-CA80-974D-8F1F-DB758FF016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9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83804-CA80-974D-8F1F-DB758FF016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7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212857-6B22-E246-90F4-FC54461D2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2C568E-6C6E-8940-A0D0-4A8BA00FE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B5ADE-8BE8-164B-BB3D-CA0696309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B22330-5E8E-CE43-A5FB-42A453A97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4A8EF1-9E1B-AA4E-85FF-3BE68EBDD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9134F2-0782-E34E-BF9C-D4CCFD59E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2B5206-CC0A-8E4E-AB72-5F5F13F06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9C7A34-D642-0640-AEE7-F144AE705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59BCFB-984D-B740-BDC0-1D4CDDCA6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7B9D6-6580-4044-9462-76937AF6D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F67F5B-37FB-294E-AB22-565A48A09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BEDA1-AE99-EC40-9749-2C287E8181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50736C-056B-41AB-B94C-852960A49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48" y="2671011"/>
            <a:ext cx="3943352" cy="2427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</a:rPr>
              <a:t>Action potential and synaptic transmission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D97E8B8-7BAE-491F-890F-1C9CFA832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09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neuro3e-box-02-a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740632"/>
            <a:ext cx="7848600" cy="588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022725" y="6300788"/>
            <a:ext cx="139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Box A, Ch.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4965D-D99D-4D33-A9CD-EDEFCE4EAB38}"/>
              </a:ext>
            </a:extLst>
          </p:cNvPr>
          <p:cNvSpPr txBox="1"/>
          <p:nvPr/>
        </p:nvSpPr>
        <p:spPr>
          <a:xfrm>
            <a:off x="15240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Giant squid axon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1052195"/>
            <a:ext cx="6877050" cy="5272405"/>
          </a:xfrm>
          <a:prstGeom prst="rect">
            <a:avLst/>
          </a:prstGeom>
          <a:noFill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391400" y="6324600"/>
            <a:ext cx="88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Fig. 2.6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4605E-9197-416D-A692-2AB1140971CA}"/>
              </a:ext>
            </a:extLst>
          </p:cNvPr>
          <p:cNvSpPr txBox="1"/>
          <p:nvPr/>
        </p:nvSpPr>
        <p:spPr>
          <a:xfrm>
            <a:off x="5334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Measuring the K+ dependence of the resting membrane potential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685800"/>
          </a:xfrm>
        </p:spPr>
        <p:txBody>
          <a:bodyPr/>
          <a:lstStyle/>
          <a:p>
            <a:r>
              <a:rPr lang="en-US" sz="2800" dirty="0"/>
              <a:t>Action potential theory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69062"/>
            <a:ext cx="3165999" cy="2667000"/>
          </a:xfrm>
        </p:spPr>
        <p:txBody>
          <a:bodyPr/>
          <a:lstStyle/>
          <a:p>
            <a:r>
              <a:rPr lang="en-US" sz="2000" dirty="0"/>
              <a:t>1902, Bernstein - hypothesized: ii) general increase in membrane permeability could underlie action potential.</a:t>
            </a:r>
          </a:p>
          <a:p>
            <a:r>
              <a:rPr lang="en-US" sz="2000" dirty="0"/>
              <a:t>1939, Cole and Curtis - measured conductance during action potential.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40000">
            <a:off x="4293019" y="3344462"/>
            <a:ext cx="4060501" cy="299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19800" y="6336062"/>
            <a:ext cx="269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from Cole and Curtis, 1939</a:t>
            </a:r>
          </a:p>
        </p:txBody>
      </p:sp>
      <p:pic>
        <p:nvPicPr>
          <p:cNvPr id="7" name="Picture 4" descr="neuro3e-fig-02-02-2">
            <a:extLst>
              <a:ext uri="{FF2B5EF4-FFF2-40B4-BE49-F238E27FC236}">
                <a16:creationId xmlns:a16="http://schemas.microsoft.com/office/drawing/2014/main" id="{2A376EF1-BDD5-45A6-8E32-7F5CDC589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1967" b="5181"/>
          <a:stretch/>
        </p:blipFill>
        <p:spPr bwMode="auto">
          <a:xfrm>
            <a:off x="1295400" y="871517"/>
            <a:ext cx="6296025" cy="249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euro3e-fig-02-06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04800"/>
            <a:ext cx="85312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20000" y="59436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Fig. 2.5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D72FD6-FAB5-4340-94D4-722A7826F458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28600"/>
            <a:ext cx="84582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2800" kern="0" dirty="0"/>
              <a:t>Action potential theory, part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" y="8382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1939, Hodgkin and Huxley - direct recordings of action potential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95600"/>
            <a:ext cx="314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80000">
            <a:off x="1295400" y="1828800"/>
            <a:ext cx="30353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29200" y="6172200"/>
            <a:ext cx="317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from Hodgkin and Huxley, 1939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914400" y="1752600"/>
            <a:ext cx="7315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neuro3e-fig-02-08-1"/>
          <p:cNvPicPr>
            <a:picLocks noChangeAspect="1" noChangeArrowheads="1"/>
          </p:cNvPicPr>
          <p:nvPr/>
        </p:nvPicPr>
        <p:blipFill rotWithShape="1">
          <a:blip r:embed="rId3"/>
          <a:srcRect t="5966" b="1"/>
          <a:stretch/>
        </p:blipFill>
        <p:spPr bwMode="auto">
          <a:xfrm>
            <a:off x="279400" y="685800"/>
            <a:ext cx="8531225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7620000" y="59436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Fig. 2.7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849E35-4F09-41B2-8FAF-CE6BB601A1B0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28600"/>
            <a:ext cx="8458200" cy="6858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sz="2800" kern="0" dirty="0"/>
              <a:t>Changing [Na</a:t>
            </a:r>
            <a:r>
              <a:rPr lang="en-US" sz="2800" kern="0" baseline="30000" dirty="0"/>
              <a:t>+</a:t>
            </a:r>
            <a:r>
              <a:rPr lang="en-US" sz="2800" kern="0" dirty="0"/>
              <a:t>]</a:t>
            </a:r>
            <a:r>
              <a:rPr lang="en-US" sz="2800" kern="0" baseline="-25000" dirty="0"/>
              <a:t>out</a:t>
            </a:r>
            <a:r>
              <a:rPr lang="en-US" sz="2800" kern="0" dirty="0"/>
              <a:t> during action potentials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euro3e-fig-02-0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228600"/>
            <a:ext cx="85312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467600" y="56388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2.7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neuro3e-box-03-a-0"/>
          <p:cNvPicPr>
            <a:picLocks noChangeAspect="1" noChangeArrowheads="1"/>
          </p:cNvPicPr>
          <p:nvPr/>
        </p:nvPicPr>
        <p:blipFill rotWithShape="1">
          <a:blip r:embed="rId3"/>
          <a:srcRect t="96453"/>
          <a:stretch/>
        </p:blipFill>
        <p:spPr bwMode="auto">
          <a:xfrm>
            <a:off x="307975" y="6477000"/>
            <a:ext cx="85312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96200" y="6096000"/>
            <a:ext cx="93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box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6A15C-D695-42F3-B857-1DC9994A6D18}"/>
              </a:ext>
            </a:extLst>
          </p:cNvPr>
          <p:cNvSpPr txBox="1"/>
          <p:nvPr/>
        </p:nvSpPr>
        <p:spPr>
          <a:xfrm>
            <a:off x="15240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Voltage clamp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06244-6127-4DC1-B8A9-C5F0F0D25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" y="1426066"/>
            <a:ext cx="9011701" cy="40058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neuro3e-box-03-a-0"/>
          <p:cNvPicPr>
            <a:picLocks noChangeAspect="1" noChangeArrowheads="1"/>
          </p:cNvPicPr>
          <p:nvPr/>
        </p:nvPicPr>
        <p:blipFill rotWithShape="1">
          <a:blip r:embed="rId3"/>
          <a:srcRect b="14747"/>
          <a:stretch/>
        </p:blipFill>
        <p:spPr bwMode="auto">
          <a:xfrm>
            <a:off x="990600" y="454967"/>
            <a:ext cx="7391400" cy="4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14970B-5703-48FB-B3EC-5857FD61A301}"/>
              </a:ext>
            </a:extLst>
          </p:cNvPr>
          <p:cNvSpPr/>
          <p:nvPr/>
        </p:nvSpPr>
        <p:spPr>
          <a:xfrm>
            <a:off x="457200" y="224135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Voltage clamp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ADD18-109E-4FD2-8684-F847EFA3C4EF}"/>
              </a:ext>
            </a:extLst>
          </p:cNvPr>
          <p:cNvSpPr/>
          <p:nvPr/>
        </p:nvSpPr>
        <p:spPr>
          <a:xfrm>
            <a:off x="685800" y="5495836"/>
            <a:ext cx="8270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Hypothesis: potential-sensitive Na+ and K+ permeability changes are both necessary and sufficient for the production of action potentials.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2800" u="sng" dirty="0"/>
              <a:t>Action potentials - 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7086600" cy="2209800"/>
          </a:xfrm>
        </p:spPr>
        <p:txBody>
          <a:bodyPr/>
          <a:lstStyle/>
          <a:p>
            <a:r>
              <a:rPr lang="en-US" dirty="0"/>
              <a:t>equilibrium / resting potential</a:t>
            </a:r>
          </a:p>
          <a:p>
            <a:pPr lvl="0">
              <a:lnSpc>
                <a:spcPct val="90000"/>
              </a:lnSpc>
              <a:defRPr/>
            </a:pPr>
            <a:r>
              <a:rPr lang="en-US" dirty="0"/>
              <a:t>action potential</a:t>
            </a:r>
          </a:p>
          <a:p>
            <a:pPr lvl="0">
              <a:lnSpc>
                <a:spcPct val="90000"/>
              </a:lnSpc>
              <a:defRPr/>
            </a:pPr>
            <a:r>
              <a:rPr lang="en-US" dirty="0"/>
              <a:t>voltage-dependent membrane currents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neuro3e-fig-02-02-1"/>
          <p:cNvPicPr>
            <a:picLocks noChangeAspect="1" noChangeArrowheads="1"/>
          </p:cNvPicPr>
          <p:nvPr/>
        </p:nvPicPr>
        <p:blipFill rotWithShape="1">
          <a:blip r:embed="rId3"/>
          <a:srcRect l="25708" r="16980"/>
          <a:stretch/>
        </p:blipFill>
        <p:spPr bwMode="auto">
          <a:xfrm>
            <a:off x="228599" y="655368"/>
            <a:ext cx="23145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neuro3e-fig-02-02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175" y="1295400"/>
            <a:ext cx="6296025" cy="47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29200" y="6324600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Fig. 2.1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9853E0-6A98-4935-98C4-C96D4817A100}"/>
              </a:ext>
            </a:extLst>
          </p:cNvPr>
          <p:cNvSpPr txBox="1"/>
          <p:nvPr/>
        </p:nvSpPr>
        <p:spPr>
          <a:xfrm>
            <a:off x="18288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Passive and active electrical signals in neurons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022725" y="6300788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Fig. 2.2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CA415-9291-434B-9EEA-86897EC07F01}"/>
              </a:ext>
            </a:extLst>
          </p:cNvPr>
          <p:cNvSpPr txBox="1"/>
          <p:nvPr/>
        </p:nvSpPr>
        <p:spPr>
          <a:xfrm>
            <a:off x="18288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Ionic movements across a neuron’s membrane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8AF6C-257C-4BBF-B68C-E781A0E4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0" y="1219200"/>
            <a:ext cx="7693901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neuro3e-fig-02-0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" y="990600"/>
            <a:ext cx="7667625" cy="57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22725" y="6300788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Fig. 2.3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AB34C-F9AB-4CEF-80C4-AF30C8898951}"/>
              </a:ext>
            </a:extLst>
          </p:cNvPr>
          <p:cNvSpPr txBox="1"/>
          <p:nvPr/>
        </p:nvSpPr>
        <p:spPr>
          <a:xfrm>
            <a:off x="18288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Generating the resting potential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57400" y="1343025"/>
            <a:ext cx="50863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Nernst equation gives </a:t>
            </a:r>
          </a:p>
          <a:p>
            <a:r>
              <a:rPr lang="en-US" sz="3200" dirty="0"/>
              <a:t>“equilibrium potential” for K</a:t>
            </a:r>
            <a:r>
              <a:rPr lang="en-US" sz="3200" baseline="30000" dirty="0"/>
              <a:t>+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E</a:t>
            </a:r>
            <a:r>
              <a:rPr lang="en-US" sz="3200" baseline="-25000" dirty="0"/>
              <a:t>K</a:t>
            </a:r>
            <a:r>
              <a:rPr lang="en-US" sz="3200" dirty="0"/>
              <a:t> 	= RT/</a:t>
            </a:r>
            <a:r>
              <a:rPr lang="en-US" sz="3200" dirty="0" err="1"/>
              <a:t>Fz</a:t>
            </a:r>
            <a:r>
              <a:rPr lang="en-US" sz="3200" dirty="0"/>
              <a:t> ln [</a:t>
            </a:r>
            <a:r>
              <a:rPr lang="en-US" sz="3200" dirty="0" err="1"/>
              <a:t>K</a:t>
            </a:r>
            <a:r>
              <a:rPr lang="en-US" sz="3200" baseline="-25000" dirty="0" err="1"/>
              <a:t>out</a:t>
            </a:r>
            <a:r>
              <a:rPr lang="en-US" sz="3200" dirty="0"/>
              <a:t> / K</a:t>
            </a:r>
            <a:r>
              <a:rPr lang="en-US" sz="3200" baseline="-25000" dirty="0"/>
              <a:t>in</a:t>
            </a:r>
            <a:r>
              <a:rPr lang="en-US" sz="3200" dirty="0"/>
              <a:t>]</a:t>
            </a:r>
          </a:p>
          <a:p>
            <a:endParaRPr lang="en-US" sz="3200" dirty="0"/>
          </a:p>
          <a:p>
            <a:r>
              <a:rPr lang="en-US" sz="3200" dirty="0"/>
              <a:t>	= 58 log [</a:t>
            </a:r>
            <a:r>
              <a:rPr lang="en-US" sz="3200" dirty="0" err="1"/>
              <a:t>K</a:t>
            </a:r>
            <a:r>
              <a:rPr lang="en-US" sz="3200" baseline="-25000" dirty="0" err="1"/>
              <a:t>out</a:t>
            </a:r>
            <a:r>
              <a:rPr lang="en-US" sz="3200" dirty="0"/>
              <a:t> / K</a:t>
            </a:r>
            <a:r>
              <a:rPr lang="en-US" sz="3200" baseline="-25000" dirty="0"/>
              <a:t>in</a:t>
            </a:r>
            <a:r>
              <a:rPr lang="en-US" sz="3200" dirty="0"/>
              <a:t>]</a:t>
            </a:r>
          </a:p>
          <a:p>
            <a:endParaRPr lang="en-US" sz="3200" dirty="0"/>
          </a:p>
          <a:p>
            <a:r>
              <a:rPr lang="en-US" sz="3200" dirty="0"/>
              <a:t>	= -58 mV  </a:t>
            </a:r>
            <a:r>
              <a:rPr lang="en-US" sz="2000" dirty="0"/>
              <a:t>(for 0.1 K</a:t>
            </a:r>
            <a:r>
              <a:rPr lang="en-US" sz="2000" baseline="30000" dirty="0"/>
              <a:t>+</a:t>
            </a:r>
            <a:r>
              <a:rPr lang="en-US" sz="2000" dirty="0"/>
              <a:t> ratio)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F77DF-FA96-45A5-B646-B8115FD7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6781799" cy="5406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10495-27A0-465B-91ED-18F466634D82}"/>
              </a:ext>
            </a:extLst>
          </p:cNvPr>
          <p:cNvSpPr txBox="1"/>
          <p:nvPr/>
        </p:nvSpPr>
        <p:spPr>
          <a:xfrm>
            <a:off x="18288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Manipulating the potential</a:t>
            </a:r>
          </a:p>
        </p:txBody>
      </p:sp>
    </p:spTree>
    <p:extLst>
      <p:ext uri="{BB962C8B-B14F-4D97-AF65-F5344CB8AC3E}">
        <p14:creationId xmlns:p14="http://schemas.microsoft.com/office/powerpoint/2010/main" val="11277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C8904-DE82-4986-B1C8-3CB3F1EC8FF1}"/>
              </a:ext>
            </a:extLst>
          </p:cNvPr>
          <p:cNvSpPr txBox="1"/>
          <p:nvPr/>
        </p:nvSpPr>
        <p:spPr>
          <a:xfrm>
            <a:off x="1828800" y="304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if we have more than one ion in the mix?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18B1B-6CDD-48FC-B93F-2837A6431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0"/>
            <a:ext cx="5844817" cy="114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E42050-C63C-495F-ADDE-AC765B48B9E3}"/>
              </a:ext>
            </a:extLst>
          </p:cNvPr>
          <p:cNvSpPr txBox="1"/>
          <p:nvPr/>
        </p:nvSpPr>
        <p:spPr>
          <a:xfrm>
            <a:off x="457200" y="1828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Goldman equation for K+, Na+ and Cl-:</a:t>
            </a:r>
          </a:p>
        </p:txBody>
      </p:sp>
    </p:spTree>
    <p:extLst>
      <p:ext uri="{BB962C8B-B14F-4D97-AF65-F5344CB8AC3E}">
        <p14:creationId xmlns:p14="http://schemas.microsoft.com/office/powerpoint/2010/main" val="244663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81200" y="1295400"/>
            <a:ext cx="53340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5634B5"/>
                </a:solidFill>
              </a:rPr>
              <a:t>Extracellular and Intracellular Ion Concentrations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</a:rPr>
              <a:t>			Concentration (mM)</a:t>
            </a:r>
          </a:p>
          <a:p>
            <a:r>
              <a:rPr lang="en-US" sz="1600">
                <a:solidFill>
                  <a:srgbClr val="000000"/>
                </a:solidFill>
              </a:rPr>
              <a:t>Ion		Intracellular	Extracellular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 u="sng">
                <a:solidFill>
                  <a:srgbClr val="000000"/>
                </a:solidFill>
              </a:rPr>
              <a:t>Squid neuron</a:t>
            </a:r>
            <a:r>
              <a:rPr lang="en-US" sz="1600">
                <a:solidFill>
                  <a:srgbClr val="000000"/>
                </a:solidFill>
              </a:rPr>
              <a:t>		</a:t>
            </a:r>
          </a:p>
          <a:p>
            <a:r>
              <a:rPr lang="en-US" sz="1600">
                <a:solidFill>
                  <a:srgbClr val="000000"/>
                </a:solidFill>
              </a:rPr>
              <a:t>Potassium (K+)	400		20</a:t>
            </a:r>
          </a:p>
          <a:p>
            <a:r>
              <a:rPr lang="en-US" sz="1600">
                <a:solidFill>
                  <a:srgbClr val="000000"/>
                </a:solidFill>
              </a:rPr>
              <a:t>Sodium (Na+)	50		440</a:t>
            </a:r>
          </a:p>
          <a:p>
            <a:r>
              <a:rPr lang="en-US" sz="1600">
                <a:solidFill>
                  <a:srgbClr val="000000"/>
                </a:solidFill>
              </a:rPr>
              <a:t>Chloride (Cl-)	40–150		560</a:t>
            </a:r>
          </a:p>
          <a:p>
            <a:r>
              <a:rPr lang="en-US" sz="1600">
                <a:solidFill>
                  <a:srgbClr val="000000"/>
                </a:solidFill>
              </a:rPr>
              <a:t>Calcium (Ca2+)	0.0001		10</a:t>
            </a:r>
          </a:p>
          <a:p>
            <a:endParaRPr lang="en-US" sz="1600">
              <a:solidFill>
                <a:srgbClr val="000000"/>
              </a:solidFill>
            </a:endParaRPr>
          </a:p>
          <a:p>
            <a:r>
              <a:rPr lang="en-US" sz="1600" u="sng">
                <a:solidFill>
                  <a:srgbClr val="000000"/>
                </a:solidFill>
              </a:rPr>
              <a:t>Mammalian neuron</a:t>
            </a:r>
            <a:r>
              <a:rPr lang="en-US" sz="1600">
                <a:solidFill>
                  <a:srgbClr val="000000"/>
                </a:solidFill>
              </a:rPr>
              <a:t>		</a:t>
            </a:r>
          </a:p>
          <a:p>
            <a:r>
              <a:rPr lang="en-US" sz="1600">
                <a:solidFill>
                  <a:srgbClr val="000000"/>
                </a:solidFill>
              </a:rPr>
              <a:t>Potassium (K+)	140		5</a:t>
            </a:r>
          </a:p>
          <a:p>
            <a:r>
              <a:rPr lang="en-US" sz="1600">
                <a:solidFill>
                  <a:srgbClr val="000000"/>
                </a:solidFill>
              </a:rPr>
              <a:t>Sodium (Na+)	5–15		145</a:t>
            </a:r>
          </a:p>
          <a:p>
            <a:r>
              <a:rPr lang="en-US" sz="1600">
                <a:solidFill>
                  <a:srgbClr val="000000"/>
                </a:solidFill>
              </a:rPr>
              <a:t>Chloride (Cl-)	4–30		110</a:t>
            </a:r>
          </a:p>
          <a:p>
            <a:r>
              <a:rPr lang="en-US" sz="1600">
                <a:solidFill>
                  <a:srgbClr val="000000"/>
                </a:solidFill>
              </a:rPr>
              <a:t>Calcium (Ca2+)	0.0001		1–2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39077-1E5E-4170-AF47-EA4C004DE3F8}"/>
              </a:ext>
            </a:extLst>
          </p:cNvPr>
          <p:cNvSpPr txBox="1"/>
          <p:nvPr/>
        </p:nvSpPr>
        <p:spPr>
          <a:xfrm>
            <a:off x="1524000" y="3048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neurons, this mixed situation is exactly the case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On-screen Show (4:3)</PresentationFormat>
  <Paragraphs>76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Times</vt:lpstr>
      <vt:lpstr>Blank Presentation</vt:lpstr>
      <vt:lpstr>Action potential and synaptic transmission</vt:lpstr>
      <vt:lpstr>Action potentials -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Action potential theory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2019-01-21T01:41:40Z</dcterms:created>
  <dcterms:modified xsi:type="dcterms:W3CDTF">2019-01-21T01:42:12Z</dcterms:modified>
</cp:coreProperties>
</file>