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5" r:id="rId9"/>
    <p:sldId id="289" r:id="rId10"/>
    <p:sldId id="284" r:id="rId11"/>
    <p:sldId id="290" r:id="rId12"/>
    <p:sldId id="288" r:id="rId13"/>
    <p:sldId id="276" r:id="rId14"/>
    <p:sldId id="265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9" autoAdjust="0"/>
    <p:restoredTop sz="76074" autoAdjust="0"/>
  </p:normalViewPr>
  <p:slideViewPr>
    <p:cSldViewPr>
      <p:cViewPr varScale="1">
        <p:scale>
          <a:sx n="65" d="100"/>
          <a:sy n="65" d="100"/>
        </p:scale>
        <p:origin x="169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417EDA-A4A5-894B-BAFC-1F35134CB0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3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3D6D4-BB78-2F4C-A2C5-A5034B4B79F7}" type="slidenum">
              <a:rPr lang="en-US"/>
              <a:pPr/>
              <a:t>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F933C-1C66-0746-A42F-B7CDDA164DAD}" type="slidenum">
              <a:rPr lang="en-US"/>
              <a:pPr/>
              <a:t>10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17EDA-A4A5-894B-BAFC-1F35134CB0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AF758-7BEB-DB44-AEC5-53A4045CD008}" type="slidenum">
              <a:rPr lang="en-US"/>
              <a:pPr/>
              <a:t>12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17EDA-A4A5-894B-BAFC-1F35134CB0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7E0D4-CDB2-B04C-859A-CE00F1F4FD67}" type="slidenum">
              <a:rPr lang="en-US"/>
              <a:pPr/>
              <a:t>14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C0284-A95B-BF40-9D93-3F0AD6544BD0}" type="slidenum">
              <a:rPr lang="en-US"/>
              <a:pPr/>
              <a:t>15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F0B4A-1E2A-784F-BC25-7FCD384F501C}" type="slidenum">
              <a:rPr lang="en-US"/>
              <a:pPr/>
              <a:t>16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88F36-6406-E548-92A9-5C3808615C4A}" type="slidenum">
              <a:rPr lang="en-US"/>
              <a:pPr/>
              <a:t>17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1C6DA-830D-9249-98AA-0142D0492781}" type="slidenum">
              <a:rPr lang="en-US"/>
              <a:pPr/>
              <a:t>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17EDA-A4A5-894B-BAFC-1F35134CB0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D8E1B-9E4A-1F4F-9409-D7F30E348317}" type="slidenum">
              <a:rPr lang="en-US"/>
              <a:pPr/>
              <a:t>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EDAF9-587D-B149-95C6-BF8B08846069}" type="slidenum">
              <a:rPr lang="en-US"/>
              <a:pPr/>
              <a:t>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0ECAC-A548-5441-9E13-03CF92708E03}" type="slidenum">
              <a:rPr lang="en-US"/>
              <a:pPr/>
              <a:t>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4CC9F-C194-934E-B76F-CD5F4FB43B85}" type="slidenum">
              <a:rPr lang="en-US"/>
              <a:pPr/>
              <a:t>7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F3089-E18F-6E42-8F2E-98C0F02C5386}" type="slidenum">
              <a:rPr lang="en-US"/>
              <a:pPr/>
              <a:t>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17EDA-A4A5-894B-BAFC-1F35134CB0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F83F5D-C5CB-8C49-9CE9-4CA0BEB93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6C287F-1CEA-4741-89BB-E4CABFE67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B694BB-4297-DD40-B4F7-7F980405A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9F3D41-3C4B-CE41-9830-536D271A6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3FAF29-6933-F94B-8688-A0447FA1A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15F9C6-5284-6A4E-9558-D31AA4311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71BA19-DA20-934B-AA1B-883D89069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0E0C8E-E6CB-314F-95AE-8BBA48D62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D64FFA-78DB-8449-BC7C-B714B0777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FA47C3-38C8-CF44-AC5E-1D1049CD9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67FBAC-CB60-724D-B32D-2C6489492C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964F34-A3BD-814A-B665-35D02BFF45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z="2800" u="sng" dirty="0"/>
              <a:t>Synaptic transmission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743200"/>
            <a:ext cx="43434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background history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electrical transmission</a:t>
            </a:r>
          </a:p>
          <a:p>
            <a:pPr lvl="0">
              <a:lnSpc>
                <a:spcPct val="90000"/>
              </a:lnSpc>
              <a:defRPr/>
            </a:pPr>
            <a:r>
              <a:rPr lang="en-US" sz="2800" dirty="0"/>
              <a:t>chemical transmission</a:t>
            </a:r>
          </a:p>
          <a:p>
            <a:pPr lvl="0">
              <a:lnSpc>
                <a:spcPct val="90000"/>
              </a:lnSpc>
              <a:defRPr/>
            </a:pPr>
            <a:r>
              <a:rPr lang="en-US" sz="2800" dirty="0"/>
              <a:t>the quantum hypothesis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 1"/>
          <p:cNvPicPr>
            <a:picLocks noChangeAspect="1" noChangeArrowheads="1"/>
          </p:cNvPicPr>
          <p:nvPr/>
        </p:nvPicPr>
        <p:blipFill>
          <a:blip r:embed="rId3"/>
          <a:srcRect b="55917"/>
          <a:stretch>
            <a:fillRect/>
          </a:stretch>
        </p:blipFill>
        <p:spPr bwMode="auto">
          <a:xfrm>
            <a:off x="1447800" y="685800"/>
            <a:ext cx="6733083" cy="586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Electrical </a:t>
            </a:r>
            <a:r>
              <a:rPr lang="en-US" dirty="0" err="1"/>
              <a:t>vs</a:t>
            </a:r>
            <a:r>
              <a:rPr lang="en-US" dirty="0"/>
              <a:t> chemical transmission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64770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Tamas</a:t>
            </a:r>
            <a:r>
              <a:rPr lang="en-US" sz="1600" dirty="0"/>
              <a:t> G. et al. Nature Neuroscience 2000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88DDBD-1AC3-44FA-BE94-8C86DB99C219}"/>
              </a:ext>
            </a:extLst>
          </p:cNvPr>
          <p:cNvSpPr/>
          <p:nvPr/>
        </p:nvSpPr>
        <p:spPr>
          <a:xfrm>
            <a:off x="164661" y="4343400"/>
            <a:ext cx="1596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22222"/>
                </a:solidFill>
                <a:latin typeface="Lora"/>
              </a:rPr>
              <a:t> bicuculline</a:t>
            </a:r>
          </a:p>
          <a:p>
            <a:pPr algn="ctr"/>
            <a:r>
              <a:rPr lang="en-US" dirty="0">
                <a:solidFill>
                  <a:srgbClr val="222222"/>
                </a:solidFill>
                <a:latin typeface="Lora"/>
              </a:rPr>
              <a:t> (20 </a:t>
            </a:r>
            <a:r>
              <a:rPr lang="el-GR" dirty="0">
                <a:solidFill>
                  <a:srgbClr val="222222"/>
                </a:solidFill>
                <a:latin typeface="Lora"/>
              </a:rPr>
              <a:t>μ</a:t>
            </a:r>
            <a:r>
              <a:rPr lang="en-US" dirty="0">
                <a:solidFill>
                  <a:srgbClr val="222222"/>
                </a:solidFill>
                <a:latin typeface="Lora"/>
              </a:rPr>
              <a:t>M)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066800"/>
            <a:ext cx="50911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45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chemical transmission – anatomy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50813" y="1066800"/>
          <a:ext cx="8697912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1" name="Document" r:id="rId4" imgW="5654452" imgH="3253599" progId="Word.Document.8">
                  <p:embed/>
                </p:oleObj>
              </mc:Choice>
              <mc:Fallback>
                <p:oleObj name="Document" r:id="rId4" imgW="5654452" imgH="3253599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066800"/>
                        <a:ext cx="8697912" cy="501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Electrical </a:t>
            </a:r>
            <a:r>
              <a:rPr lang="en-US" dirty="0" err="1"/>
              <a:t>vs</a:t>
            </a:r>
            <a:r>
              <a:rPr lang="en-US" dirty="0"/>
              <a:t> chemical transmission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06750"/>
            <a:ext cx="2989263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4661" y="4267200"/>
            <a:ext cx="50330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2192" y="1326085"/>
            <a:ext cx="60325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457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Chemical transmission – voltage clamp in frog muscle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 b="21176"/>
          <a:stretch>
            <a:fillRect/>
          </a:stretch>
        </p:blipFill>
        <p:spPr bwMode="auto">
          <a:xfrm>
            <a:off x="4953000" y="1219200"/>
            <a:ext cx="38258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14400" y="457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Chemical transmission – local end plate potential (EPP)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77647"/>
          <a:stretch>
            <a:fillRect/>
          </a:stretch>
        </p:blipFill>
        <p:spPr bwMode="auto">
          <a:xfrm>
            <a:off x="838200" y="4419600"/>
            <a:ext cx="38258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2" name="Picture 2" descr="Related image"/>
          <p:cNvPicPr>
            <a:picLocks noChangeAspect="1" noChangeArrowheads="1"/>
          </p:cNvPicPr>
          <p:nvPr/>
        </p:nvPicPr>
        <p:blipFill>
          <a:blip r:embed="rId4"/>
          <a:srcRect b="42424"/>
          <a:stretch>
            <a:fillRect/>
          </a:stretch>
        </p:blipFill>
        <p:spPr bwMode="auto">
          <a:xfrm>
            <a:off x="609600" y="1676400"/>
            <a:ext cx="4495800" cy="2135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33475"/>
            <a:ext cx="72136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029200"/>
            <a:ext cx="40132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0652" y="4038600"/>
            <a:ext cx="21245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Chemical transmission – ACh application on the frog muscle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Chemical transmission – EPP recordings</a:t>
            </a:r>
          </a:p>
        </p:txBody>
      </p:sp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31908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009650"/>
            <a:ext cx="32194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0" name="Picture 6" descr="An external file that holds a picture, illustration, etc.&#10;Object name is tjp0578-0623-f1.jpg"/>
          <p:cNvPicPr>
            <a:picLocks noChangeAspect="1" noChangeArrowheads="1"/>
          </p:cNvPicPr>
          <p:nvPr/>
        </p:nvPicPr>
        <p:blipFill>
          <a:blip r:embed="rId5"/>
          <a:srcRect r="18644" b="42300"/>
          <a:stretch>
            <a:fillRect/>
          </a:stretch>
        </p:blipFill>
        <p:spPr bwMode="auto">
          <a:xfrm>
            <a:off x="5029200" y="1371600"/>
            <a:ext cx="2971800" cy="2349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59724" y="968192"/>
            <a:ext cx="3276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Original recording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524000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Same time course as EPPs</a:t>
            </a:r>
          </a:p>
          <a:p>
            <a:endParaRPr lang="en-US" sz="2000" dirty="0"/>
          </a:p>
          <a:p>
            <a:r>
              <a:rPr lang="en-US" sz="2000" dirty="0"/>
              <a:t>Only detectable at the endplate region</a:t>
            </a:r>
          </a:p>
          <a:p>
            <a:endParaRPr lang="en-US" sz="2000" dirty="0"/>
          </a:p>
          <a:p>
            <a:r>
              <a:rPr lang="en-US" sz="2000" dirty="0"/>
              <a:t>Not in </a:t>
            </a:r>
            <a:r>
              <a:rPr lang="en-US" sz="2000" dirty="0" err="1"/>
              <a:t>denervated</a:t>
            </a:r>
            <a:r>
              <a:rPr lang="en-US" sz="2000" dirty="0"/>
              <a:t> muscle</a:t>
            </a:r>
          </a:p>
          <a:p>
            <a:endParaRPr lang="en-US" sz="2000" dirty="0"/>
          </a:p>
          <a:p>
            <a:r>
              <a:rPr lang="en-US" sz="2000" dirty="0"/>
              <a:t>Blocked by curare (</a:t>
            </a:r>
            <a:r>
              <a:rPr lang="en-US" sz="2000" dirty="0" err="1"/>
              <a:t>nAChR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Increased  frequency by </a:t>
            </a:r>
            <a:r>
              <a:rPr lang="en-US" sz="2000" dirty="0" err="1"/>
              <a:t>prostigmine</a:t>
            </a:r>
            <a:r>
              <a:rPr lang="en-US" sz="2000" dirty="0"/>
              <a:t> (</a:t>
            </a:r>
            <a:r>
              <a:rPr lang="en-US" sz="2000" dirty="0" err="1"/>
              <a:t>acetylcholinesterase</a:t>
            </a:r>
            <a:r>
              <a:rPr lang="en-US" sz="2000" dirty="0"/>
              <a:t> blocker)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Miniature end plate potentials (MEPPs)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50292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Spontaneous release of a single packet of ACh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04800" y="1508125"/>
            <a:ext cx="8458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2"/>
            <a:r>
              <a:rPr lang="en-US" sz="2000"/>
              <a:t>1900	Ramon y Cajal  - Golgi stain revealed individual neurons</a:t>
            </a:r>
          </a:p>
          <a:p>
            <a:pPr lvl="2"/>
            <a:r>
              <a:rPr lang="en-US" sz="2000"/>
              <a:t>	Sir Charles Sherrington - ‘synapse’ in reflex arc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1921	Otto Loewi - chemical transmission, ‘vagusstoff’ (ACh)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1936	Henry Dale 	- identified ACh at nmj </a:t>
            </a:r>
          </a:p>
          <a:p>
            <a:pPr lvl="2"/>
            <a:r>
              <a:rPr lang="en-US" sz="2000"/>
              <a:t>			- argued for chemical transmission</a:t>
            </a:r>
          </a:p>
          <a:p>
            <a:pPr lvl="2"/>
            <a:r>
              <a:rPr lang="en-US" sz="2000"/>
              <a:t>	John Eccles	- argued for electrical transmission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1950s	Bernard Katz et al - mechanisms of chemical transmission</a:t>
            </a:r>
          </a:p>
          <a:p>
            <a:pPr lvl="2"/>
            <a:endParaRPr lang="en-US" sz="2000"/>
          </a:p>
          <a:p>
            <a:pPr lvl="2"/>
            <a:r>
              <a:rPr lang="en-US" sz="2000" b="1"/>
              <a:t>Eventually, both electrical and chemical synapses accepted (EM).</a:t>
            </a:r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1524000" y="45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History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66294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3" name="Text Box 1027"/>
          <p:cNvSpPr txBox="1">
            <a:spLocks noChangeArrowheads="1"/>
          </p:cNvSpPr>
          <p:nvPr/>
        </p:nvSpPr>
        <p:spPr bwMode="auto">
          <a:xfrm>
            <a:off x="6019800" y="5791200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Golgi stain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45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Visualizing neurons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314" y="1143000"/>
            <a:ext cx="850978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Demonstration of chemical transmission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 l="72383"/>
          <a:stretch>
            <a:fillRect/>
          </a:stretch>
        </p:blipFill>
        <p:spPr bwMode="auto">
          <a:xfrm rot="-5400000">
            <a:off x="3301664" y="-2573812"/>
            <a:ext cx="2540672" cy="94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48718" r="61995"/>
          <a:stretch>
            <a:fillRect/>
          </a:stretch>
        </p:blipFill>
        <p:spPr bwMode="auto">
          <a:xfrm rot="-5400000">
            <a:off x="1460585" y="3244018"/>
            <a:ext cx="2915282" cy="40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0" y="45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actual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276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328012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328012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4310" y="3505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1: Ringer from </a:t>
            </a:r>
            <a:r>
              <a:rPr lang="en-US" sz="1800" b="1" dirty="0"/>
              <a:t>stimulated</a:t>
            </a:r>
            <a:r>
              <a:rPr lang="en-US" sz="1800" dirty="0"/>
              <a:t> donor</a:t>
            </a:r>
          </a:p>
          <a:p>
            <a:r>
              <a:rPr lang="en-US" sz="1800" dirty="0"/>
              <a:t>2: ringer from </a:t>
            </a:r>
            <a:r>
              <a:rPr lang="en-US" sz="1800" b="1" dirty="0"/>
              <a:t>un-stimulated</a:t>
            </a:r>
            <a:r>
              <a:rPr lang="en-US" sz="1800" dirty="0"/>
              <a:t> donor</a:t>
            </a:r>
          </a:p>
          <a:p>
            <a:r>
              <a:rPr lang="en-US" sz="1800" dirty="0"/>
              <a:t>3: Ringer from </a:t>
            </a:r>
            <a:r>
              <a:rPr lang="en-US" sz="1800" b="1" dirty="0"/>
              <a:t>stimulated</a:t>
            </a:r>
            <a:r>
              <a:rPr lang="en-US" sz="1800" dirty="0"/>
              <a:t> donor</a:t>
            </a:r>
          </a:p>
          <a:p>
            <a:r>
              <a:rPr lang="en-US" sz="1800" dirty="0"/>
              <a:t>4: + </a:t>
            </a:r>
            <a:r>
              <a:rPr lang="en-US" sz="1800" b="1" dirty="0"/>
              <a:t>atropine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328012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4691" y="6488668"/>
            <a:ext cx="201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1                        2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84649" y="4943632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1: Ringer from </a:t>
            </a:r>
            <a:r>
              <a:rPr lang="en-US" sz="1800" b="1" dirty="0"/>
              <a:t>stimulated</a:t>
            </a:r>
            <a:r>
              <a:rPr lang="en-US" sz="1800" dirty="0"/>
              <a:t> donor heated to 55C then left for 3 hours before adding to recipient heart</a:t>
            </a:r>
          </a:p>
          <a:p>
            <a:r>
              <a:rPr lang="en-US" sz="1800" dirty="0"/>
              <a:t>2: ringer from </a:t>
            </a:r>
            <a:r>
              <a:rPr lang="en-US" sz="1800" b="1" dirty="0"/>
              <a:t>stimulated</a:t>
            </a:r>
            <a:r>
              <a:rPr lang="en-US" sz="1800" dirty="0"/>
              <a:t> donor that was left at room temperature for 3 hours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467100" y="6292334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neuro3e-fig-05-01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14400"/>
            <a:ext cx="7718526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0" y="45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Synapse types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06065"/>
            <a:ext cx="9144000" cy="465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electrical synapse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5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Crayfish giant motor synapse</a:t>
            </a:r>
          </a:p>
        </p:txBody>
      </p:sp>
      <p:pic>
        <p:nvPicPr>
          <p:cNvPr id="1239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9769" y="909935"/>
            <a:ext cx="448843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CE04F3-61B3-4039-A9DF-CDB6200BF1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0" r="50855" b="5006"/>
          <a:stretch/>
        </p:blipFill>
        <p:spPr>
          <a:xfrm>
            <a:off x="328246" y="918865"/>
            <a:ext cx="2819400" cy="403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FF3A6F-E134-4E73-B424-0E67C07184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15" t="23333" r="5221" b="6765"/>
          <a:stretch/>
        </p:blipFill>
        <p:spPr>
          <a:xfrm>
            <a:off x="3124200" y="3791717"/>
            <a:ext cx="2895600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52A2D-D095-45AF-A142-CDCD5162A774}"/>
              </a:ext>
            </a:extLst>
          </p:cNvPr>
          <p:cNvSpPr txBox="1"/>
          <p:nvPr/>
        </p:nvSpPr>
        <p:spPr>
          <a:xfrm>
            <a:off x="304800" y="909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0434B8-47C5-41DE-B589-0481C8D23ABF}"/>
              </a:ext>
            </a:extLst>
          </p:cNvPr>
          <p:cNvSpPr txBox="1"/>
          <p:nvPr/>
        </p:nvSpPr>
        <p:spPr>
          <a:xfrm>
            <a:off x="3209192" y="376240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350" y="990600"/>
            <a:ext cx="3752850" cy="56861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45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Mammalian examples of electrical synapses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On-screen Show (4:3)</PresentationFormat>
  <Paragraphs>78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Lora</vt:lpstr>
      <vt:lpstr>Times</vt:lpstr>
      <vt:lpstr>Blank Presentation</vt:lpstr>
      <vt:lpstr>Document</vt:lpstr>
      <vt:lpstr>Synaptic transmission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2020-01-31T16:45:27Z</dcterms:created>
  <dcterms:modified xsi:type="dcterms:W3CDTF">2020-01-31T16:45:51Z</dcterms:modified>
</cp:coreProperties>
</file>