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90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64" r:id="rId10"/>
    <p:sldId id="265" r:id="rId11"/>
    <p:sldId id="266" r:id="rId12"/>
    <p:sldId id="291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78239" autoAdjust="0"/>
  </p:normalViewPr>
  <p:slideViewPr>
    <p:cSldViewPr>
      <p:cViewPr varScale="1">
        <p:scale>
          <a:sx n="67" d="100"/>
          <a:sy n="67" d="100"/>
        </p:scale>
        <p:origin x="21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94C6B3-7133-4446-A1B1-6EE0FC9BC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3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F0B4A-1E2A-784F-BC25-7FCD384F501C}" type="slidenum">
              <a:rPr lang="en-US"/>
              <a:pPr/>
              <a:t>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28A1D-5B4D-6D4D-A9D9-1A91B00DC988}" type="slidenum">
              <a:rPr lang="en-US"/>
              <a:pPr/>
              <a:t>11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C6B3-7133-4446-A1B1-6EE0FC9BC9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03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AA680-2326-D343-ADCE-7C0BEA0BFEE0}" type="slidenum">
              <a:rPr lang="en-US"/>
              <a:pPr/>
              <a:t>13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88F36-6406-E548-92A9-5C3808615C4A}" type="slidenum">
              <a:rPr lang="en-US"/>
              <a:pPr/>
              <a:t>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5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52695-292D-BA43-85A2-1C9F6D836C61}" type="slidenum">
              <a:rPr lang="en-US"/>
              <a:pPr/>
              <a:t>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8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0715-F9C9-D647-9FAB-E10A25BEE06E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4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7EF3-BE7E-1942-AC94-286C5E7120C7}" type="slidenum">
              <a:rPr lang="en-US"/>
              <a:pPr/>
              <a:t>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0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B8297-EA6B-BE48-899B-DF05C3FFBCB0}" type="slidenum">
              <a:rPr lang="en-US"/>
              <a:pPr/>
              <a:t>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C6B3-7133-4446-A1B1-6EE0FC9BC9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11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D225E-8131-8344-9390-B8574244FB46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89467-F93B-E948-8905-7686628A4CA6}" type="slidenum">
              <a:rPr lang="en-US"/>
              <a:pPr/>
              <a:t>10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13174-A0C9-5B4C-8F22-D434EABD6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E43621-6649-5C4F-A050-CA0A707C7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E8CD72-1BC0-4E44-958C-5C453B719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AE37B2-6CAA-644F-AF63-39BF3E3F1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F7DAFA-3E6F-5B42-A4AB-7BE3D152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3267F1-2E91-8F4F-868B-86334A2C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903EEE-5C2A-734F-99CA-3D5428CBC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8EED3C-F402-4A4B-8979-C2ABCE2FF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66DE44-6FF2-FB46-86DC-DA2B91C97F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8A7605-6828-7A4B-B3D4-919E47447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014458-99C3-DF49-8DAC-E8AB6028A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1EA001-81D5-7E47-ACAA-478741AD99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03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transmission – EPP recordings</a:t>
            </a:r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31908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009650"/>
            <a:ext cx="32194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34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3"/>
          <a:srcRect t="-1" b="52259"/>
          <a:stretch/>
        </p:blipFill>
        <p:spPr bwMode="auto">
          <a:xfrm>
            <a:off x="426856" y="1207187"/>
            <a:ext cx="4221344" cy="391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 rotWithShape="1">
          <a:blip r:embed="rId4"/>
          <a:srcRect b="50883"/>
          <a:stretch/>
        </p:blipFill>
        <p:spPr bwMode="auto">
          <a:xfrm>
            <a:off x="457200" y="5562600"/>
            <a:ext cx="38671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A555ED6-4F65-4C62-AE1C-B9BBF036F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47742"/>
          <a:stretch/>
        </p:blipFill>
        <p:spPr bwMode="auto">
          <a:xfrm>
            <a:off x="4617856" y="1066800"/>
            <a:ext cx="4221344" cy="428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A2F05-A3E0-4746-BD84-88990F7271B0}"/>
              </a:ext>
            </a:extLst>
          </p:cNvPr>
          <p:cNvSpPr txBox="1"/>
          <p:nvPr/>
        </p:nvSpPr>
        <p:spPr>
          <a:xfrm>
            <a:off x="609600" y="3003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role of calcium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0210256-34C2-416E-B8DE-C66A16269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50043"/>
          <a:stretch/>
        </p:blipFill>
        <p:spPr bwMode="auto">
          <a:xfrm>
            <a:off x="5038725" y="5562600"/>
            <a:ext cx="3867150" cy="112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3C94E0-B1EA-4870-A7B1-1141AE41DAF9}"/>
              </a:ext>
            </a:extLst>
          </p:cNvPr>
          <p:cNvSpPr txBox="1"/>
          <p:nvPr/>
        </p:nvSpPr>
        <p:spPr>
          <a:xfrm>
            <a:off x="609600" y="3003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Evidence for the Ca2+ hypothesis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A33D4F-9135-4B47-97B4-6D1EA586F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1447800"/>
            <a:ext cx="2806275" cy="2269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2B0B0-3574-433E-9385-DB12E909AEC5}"/>
              </a:ext>
            </a:extLst>
          </p:cNvPr>
          <p:cNvSpPr txBox="1"/>
          <p:nvPr/>
        </p:nvSpPr>
        <p:spPr>
          <a:xfrm>
            <a:off x="462829" y="10784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Ca2+ injection induces release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5C272-002D-4445-A612-5AC3BBB1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546266"/>
            <a:ext cx="5217301" cy="34829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64EF12-F59A-457B-B94D-6E4A96F42185}"/>
              </a:ext>
            </a:extLst>
          </p:cNvPr>
          <p:cNvSpPr txBox="1"/>
          <p:nvPr/>
        </p:nvSpPr>
        <p:spPr>
          <a:xfrm>
            <a:off x="3886200" y="11546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Ca2+ buffer (BAPTA) injection eliminates release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AC5EB-40EB-4A4D-B53F-D6F0AB6B5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50" y="4336942"/>
            <a:ext cx="2924850" cy="2229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EBC5A7-21C2-4C0D-8932-EA7A46CE2401}"/>
              </a:ext>
            </a:extLst>
          </p:cNvPr>
          <p:cNvSpPr txBox="1"/>
          <p:nvPr/>
        </p:nvSpPr>
        <p:spPr>
          <a:xfrm>
            <a:off x="462829" y="3967880"/>
            <a:ext cx="324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Ca2+ in the presynaptic terminal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8B4ABE-A186-4134-9885-AB145E36DFFA}"/>
              </a:ext>
            </a:extLst>
          </p:cNvPr>
          <p:cNvSpPr txBox="1"/>
          <p:nvPr/>
        </p:nvSpPr>
        <p:spPr>
          <a:xfrm>
            <a:off x="2142525" y="300335"/>
            <a:ext cx="48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Ca2+  = more release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18403-73B7-4318-93EA-167493051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3777312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E2A07D-7601-4165-B5EC-C003A4164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922400"/>
            <a:ext cx="2292450" cy="334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23001-1C4F-434D-AE72-86420392E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895600"/>
            <a:ext cx="2213400" cy="3354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89465-C852-47FF-8F37-C0806834C0BD}"/>
              </a:ext>
            </a:extLst>
          </p:cNvPr>
          <p:cNvSpPr txBox="1"/>
          <p:nvPr/>
        </p:nvSpPr>
        <p:spPr>
          <a:xfrm>
            <a:off x="6362344" y="6359597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Dodge et al. 1967</a:t>
            </a:r>
          </a:p>
        </p:txBody>
      </p:sp>
    </p:spTree>
    <p:extLst>
      <p:ext uri="{BB962C8B-B14F-4D97-AF65-F5344CB8AC3E}">
        <p14:creationId xmlns:p14="http://schemas.microsoft.com/office/powerpoint/2010/main" val="18449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86636" y="3429000"/>
            <a:ext cx="8001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Short term facilitation: “Residual Calcium Hypothesis” (Katz and </a:t>
            </a:r>
            <a:r>
              <a:rPr lang="en-US" sz="2000" dirty="0" err="1"/>
              <a:t>Miledi</a:t>
            </a:r>
            <a:r>
              <a:rPr lang="en-US" sz="2000" dirty="0"/>
              <a:t>): Increased transmitter release is due to residual Ca2+ within the axon terminal, still bound to the vesicle release mechanisms (helps trigger the next release cycle)</a:t>
            </a:r>
          </a:p>
          <a:p>
            <a:endParaRPr lang="en-US" sz="2000" dirty="0"/>
          </a:p>
          <a:p>
            <a:r>
              <a:rPr lang="en-US" sz="2000" dirty="0"/>
              <a:t>Short term depression: frequent (or strong) stimulation depletes the pool of releasable vesicles (“readily releasable pool”)</a:t>
            </a:r>
          </a:p>
          <a:p>
            <a:endParaRPr lang="en-US" sz="2000" dirty="0"/>
          </a:p>
          <a:p>
            <a:r>
              <a:rPr lang="en-US" sz="2000" dirty="0"/>
              <a:t>Usually: high probability of release leads to depression, low probability of release leads to facilitation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636" y="887740"/>
            <a:ext cx="7924800" cy="192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102469-9765-45D8-8D25-5EC0AF528973}"/>
              </a:ext>
            </a:extLst>
          </p:cNvPr>
          <p:cNvSpPr txBox="1"/>
          <p:nvPr/>
        </p:nvSpPr>
        <p:spPr>
          <a:xfrm>
            <a:off x="609600" y="3003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Short-term dynamics of synaptic release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32DA8-F1B3-4E16-BCF5-A6EEDFFDC30E}"/>
              </a:ext>
            </a:extLst>
          </p:cNvPr>
          <p:cNvSpPr txBox="1"/>
          <p:nvPr/>
        </p:nvSpPr>
        <p:spPr>
          <a:xfrm>
            <a:off x="304800" y="28149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2.5mM Ca2+ outside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2372B-92B1-4F3A-B3C3-D1236E1C2FF9}"/>
              </a:ext>
            </a:extLst>
          </p:cNvPr>
          <p:cNvSpPr txBox="1"/>
          <p:nvPr/>
        </p:nvSpPr>
        <p:spPr>
          <a:xfrm>
            <a:off x="4836090" y="28149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0.28mM Ca2+ outside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679553"/>
              </p:ext>
            </p:extLst>
          </p:nvPr>
        </p:nvGraphicFramePr>
        <p:xfrm>
          <a:off x="990600" y="631825"/>
          <a:ext cx="7924800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4" imgW="5486400" imgH="3695700" progId="Word.Document.8">
                  <p:embed/>
                </p:oleObj>
              </mc:Choice>
              <mc:Fallback>
                <p:oleObj name="Document" r:id="rId4" imgW="5486400" imgH="3695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31825"/>
                        <a:ext cx="7924800" cy="533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6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71349" y="1695751"/>
            <a:ext cx="544890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92BFDD-8573-4C11-B65A-501F98F8672F}"/>
              </a:ext>
            </a:extLst>
          </p:cNvPr>
          <p:cNvSpPr txBox="1"/>
          <p:nvPr/>
        </p:nvSpPr>
        <p:spPr>
          <a:xfrm>
            <a:off x="609600" y="3003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Fluctuation in EPP amplitude</a:t>
            </a:r>
          </a:p>
        </p:txBody>
      </p:sp>
    </p:spTree>
    <p:extLst>
      <p:ext uri="{BB962C8B-B14F-4D97-AF65-F5344CB8AC3E}">
        <p14:creationId xmlns:p14="http://schemas.microsoft.com/office/powerpoint/2010/main" val="81467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09" y="907785"/>
            <a:ext cx="3746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009" y="2876021"/>
            <a:ext cx="5765800" cy="39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743200"/>
            <a:ext cx="47117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DA9E3-8115-4219-80DD-501D87F183CD}"/>
              </a:ext>
            </a:extLst>
          </p:cNvPr>
          <p:cNvSpPr txBox="1"/>
          <p:nvPr/>
        </p:nvSpPr>
        <p:spPr>
          <a:xfrm>
            <a:off x="609600" y="3003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Quantal fluctuations of EPP amplitude</a:t>
            </a:r>
          </a:p>
        </p:txBody>
      </p:sp>
    </p:spTree>
    <p:extLst>
      <p:ext uri="{BB962C8B-B14F-4D97-AF65-F5344CB8AC3E}">
        <p14:creationId xmlns:p14="http://schemas.microsoft.com/office/powerpoint/2010/main" val="167170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4234">
            <a:off x="1173612" y="991371"/>
            <a:ext cx="6479950" cy="272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668" y="3856421"/>
            <a:ext cx="7074132" cy="264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F89417-6823-45B1-B819-F89ABCD50E69}"/>
              </a:ext>
            </a:extLst>
          </p:cNvPr>
          <p:cNvSpPr txBox="1"/>
          <p:nvPr/>
        </p:nvSpPr>
        <p:spPr>
          <a:xfrm>
            <a:off x="609600" y="3003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Statistical estimation of EPP amplitude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749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186A42-3586-447B-AD30-0CD3E2FA5544}"/>
              </a:ext>
            </a:extLst>
          </p:cNvPr>
          <p:cNvSpPr txBox="1"/>
          <p:nvPr/>
        </p:nvSpPr>
        <p:spPr>
          <a:xfrm>
            <a:off x="609600" y="3003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Correlating vesicle fusion with quantal content</a:t>
            </a:r>
          </a:p>
        </p:txBody>
      </p:sp>
      <p:pic>
        <p:nvPicPr>
          <p:cNvPr id="4098" name="Picture 2" descr="https://sites.oxy.edu/linden/Cogsci320/activezone.jpg">
            <a:extLst>
              <a:ext uri="{FF2B5EF4-FFF2-40B4-BE49-F238E27FC236}">
                <a16:creationId xmlns:a16="http://schemas.microsoft.com/office/drawing/2014/main" id="{BF3B25CA-320A-4475-8D25-67E13322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3963"/>
            <a:ext cx="4821944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AC78A3-C4F7-400D-8CD9-FA8E46846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987" y="4423114"/>
            <a:ext cx="3413928" cy="177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13666C-B1A6-4696-A598-BB2A68C7F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88" y="1190833"/>
            <a:ext cx="3280575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292475" y="669925"/>
            <a:ext cx="27670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Quantum Hypothesis</a:t>
            </a:r>
          </a:p>
          <a:p>
            <a:pPr algn="ctr"/>
            <a:r>
              <a:rPr lang="en-US" sz="1400"/>
              <a:t>(del Castillo and Katz, 1954)</a:t>
            </a:r>
            <a:endParaRPr lang="en-US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050925" y="2041525"/>
            <a:ext cx="6896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/>
              <a:t> units of release are quanta (contents of single vesicle)</a:t>
            </a:r>
          </a:p>
          <a:p>
            <a:pPr>
              <a:buFontTx/>
              <a:buChar char="-"/>
            </a:pPr>
            <a:r>
              <a:rPr lang="en-US"/>
              <a:t> evoked response in multiples of quanta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024063" y="4724400"/>
            <a:ext cx="49904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m, quantal content (# of units released)</a:t>
            </a:r>
          </a:p>
          <a:p>
            <a:r>
              <a:rPr lang="en-US" dirty="0"/>
              <a:t>n, total # of available units</a:t>
            </a:r>
          </a:p>
          <a:p>
            <a:r>
              <a:rPr lang="en-US" dirty="0"/>
              <a:t>p, probability of release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352800" y="3581400"/>
            <a:ext cx="133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m = np</a:t>
            </a:r>
          </a:p>
        </p:txBody>
      </p:sp>
    </p:spTree>
    <p:extLst>
      <p:ext uri="{BB962C8B-B14F-4D97-AF65-F5344CB8AC3E}">
        <p14:creationId xmlns:p14="http://schemas.microsoft.com/office/powerpoint/2010/main" val="57862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D5C357-D11F-4038-BB4D-59083128CEA6}"/>
              </a:ext>
            </a:extLst>
          </p:cNvPr>
          <p:cNvSpPr txBox="1"/>
          <p:nvPr/>
        </p:nvSpPr>
        <p:spPr>
          <a:xfrm>
            <a:off x="609600" y="3003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Quantal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3E69F-90DC-44FD-90CD-4623CD469983}"/>
              </a:ext>
            </a:extLst>
          </p:cNvPr>
          <p:cNvSpPr txBox="1"/>
          <p:nvPr/>
        </p:nvSpPr>
        <p:spPr>
          <a:xfrm>
            <a:off x="609600" y="2209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Characterizing the quantal properties gives insight into the function of a given synapse:</a:t>
            </a:r>
          </a:p>
          <a:p>
            <a:endParaRPr lang="en-US" dirty="0"/>
          </a:p>
          <a:p>
            <a:r>
              <a:rPr lang="en-US" dirty="0"/>
              <a:t>NMJ: m=~200, p=high	</a:t>
            </a:r>
            <a:r>
              <a:rPr lang="en-US" dirty="0">
                <a:sym typeface="Wingdings" panose="05000000000000000000" pitchFamily="2" charset="2"/>
              </a:rPr>
              <a:t> stimulus = contraction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CNS: m=1, p=variable	 synaptic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sz="2800" b="1"/>
              <a:t>Ca</a:t>
            </a:r>
            <a:r>
              <a:rPr lang="en-US" sz="2800" b="1" baseline="30000"/>
              <a:t>2+</a:t>
            </a:r>
            <a:r>
              <a:rPr lang="en-US" sz="2800" b="1"/>
              <a:t> and release</a:t>
            </a:r>
            <a:br>
              <a:rPr lang="en-US" sz="2800" b="1"/>
            </a:br>
            <a:r>
              <a:rPr lang="en-US" sz="2800" b="1"/>
              <a:t>Postsynaptic potentials (PSPs)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3200400"/>
            <a:ext cx="67818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</a:t>
            </a:r>
            <a:r>
              <a:rPr lang="en-US" sz="2800" baseline="30000" dirty="0"/>
              <a:t>2+</a:t>
            </a:r>
            <a:r>
              <a:rPr lang="en-US" sz="2800" dirty="0"/>
              <a:t> requirement for synaptic transmission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Short term synaptic dynamics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On-screen Show (4:3)</PresentationFormat>
  <Paragraphs>49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Times</vt:lpstr>
      <vt:lpstr>Blank Presentation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Ca2+ and release Postsynaptic potentials (PSPs)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2020-01-31T16:44:12Z</dcterms:created>
  <dcterms:modified xsi:type="dcterms:W3CDTF">2020-01-31T16:44:42Z</dcterms:modified>
</cp:coreProperties>
</file>