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6" r:id="rId2"/>
    <p:sldId id="430" r:id="rId3"/>
    <p:sldId id="431" r:id="rId4"/>
    <p:sldId id="429" r:id="rId5"/>
    <p:sldId id="307" r:id="rId6"/>
    <p:sldId id="432" r:id="rId7"/>
    <p:sldId id="433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94" autoAdjust="0"/>
    <p:restoredTop sz="86477" autoAdjust="0"/>
  </p:normalViewPr>
  <p:slideViewPr>
    <p:cSldViewPr snapToGrid="0" snapToObjects="1">
      <p:cViewPr>
        <p:scale>
          <a:sx n="90" d="100"/>
          <a:sy n="90" d="100"/>
        </p:scale>
        <p:origin x="-9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99D9B-5141-3442-BB20-5C2988CC50E0}" type="datetimeFigureOut">
              <a:rPr lang="fr-FR" smtClean="0"/>
              <a:t>05/02/17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D8977-B4FC-524F-9E4C-42B4A30582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770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3BE6E-2E73-384D-86B4-EC39358C633B}" type="datetimeFigureOut">
              <a:rPr lang="fr-FR" smtClean="0"/>
              <a:t>05/02/17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9918-64B3-DA45-BB9C-85A621302B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097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326BEAF-41FA-ED4B-ACC5-8816F7DC5F19}" type="slidenum">
              <a:rPr lang="en-US" altLang="ja-JP" sz="1200"/>
              <a:pPr eaLnBrk="1" hangingPunct="1"/>
              <a:t>1</a:t>
            </a:fld>
            <a:endParaRPr lang="en-US" altLang="ja-JP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C3C-C6B6-2549-B777-52983833B36F}" type="datetime1">
              <a:rPr lang="fr-FR" smtClean="0"/>
              <a:t>05/02/17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39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5B4-CEE2-E540-BC41-ED982F366314}" type="datetime1">
              <a:rPr lang="fr-FR" smtClean="0"/>
              <a:t>05/02/17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8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82A-8D18-634F-A602-E3091415AC09}" type="datetime1">
              <a:rPr lang="fr-FR" smtClean="0"/>
              <a:t>05/02/17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94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7B32-5232-554C-B503-79F75D3A9BC3}" type="datetime1">
              <a:rPr lang="fr-FR" smtClean="0"/>
              <a:t>05/02/17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9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BB64-BFBA-F846-9B54-AD5740DDB009}" type="datetime1">
              <a:rPr lang="fr-FR" smtClean="0"/>
              <a:t>05/02/17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40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036F-7541-A045-81F9-CC5EC2308115}" type="datetime1">
              <a:rPr lang="fr-FR" smtClean="0"/>
              <a:t>05/02/17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02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7FD-7F18-004D-B666-F2CCC8349338}" type="datetime1">
              <a:rPr lang="fr-FR" smtClean="0"/>
              <a:t>05/02/17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24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019-91E9-0B44-BE90-0AF3FA511DF3}" type="datetime1">
              <a:rPr lang="fr-FR" smtClean="0"/>
              <a:t>05/02/17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63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6FCC-D414-6044-B149-A4ECD623AC13}" type="datetime1">
              <a:rPr lang="fr-FR" smtClean="0"/>
              <a:t>05/02/17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45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9014-8D2B-A44A-861D-85B20568558D}" type="datetime1">
              <a:rPr lang="fr-FR" smtClean="0"/>
              <a:t>05/02/17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54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B6A4-399C-8744-99CD-8452F04CF4E2}" type="datetime1">
              <a:rPr lang="fr-FR" smtClean="0"/>
              <a:t>05/02/17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60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5ABF7-6F94-1149-BAF8-CAE35915FD0B}" type="datetime1">
              <a:rPr lang="fr-FR" smtClean="0"/>
              <a:t>05/02/17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12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>
          <a:xfrm>
            <a:off x="665163" y="468313"/>
            <a:ext cx="7772400" cy="1470025"/>
          </a:xfrm>
        </p:spPr>
        <p:txBody>
          <a:bodyPr/>
          <a:lstStyle/>
          <a:p>
            <a:r>
              <a:rPr lang="fr-FR" altLang="ja-JP" sz="2000" dirty="0" smtClean="0">
                <a:latin typeface="Calibri" charset="0"/>
              </a:rPr>
              <a:t>`</a:t>
            </a:r>
            <a:endParaRPr lang="fr-FR" altLang="ja-JP" sz="2000" dirty="0">
              <a:latin typeface="Calibri" charset="0"/>
            </a:endParaRPr>
          </a:p>
        </p:txBody>
      </p:sp>
      <p:sp>
        <p:nvSpPr>
          <p:cNvPr id="15362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altLang="ja-JP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5363" name="Image 3" descr="aquarelle cern las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2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1651000" y="2870537"/>
            <a:ext cx="749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2000" b="1" i="1" dirty="0" smtClean="0">
                <a:latin typeface="Arial" charset="0"/>
                <a:cs typeface="Arial" charset="0"/>
              </a:rPr>
              <a:t>Department of Physics and Astronomy</a:t>
            </a:r>
          </a:p>
          <a:p>
            <a:pPr algn="r"/>
            <a:r>
              <a:rPr lang="en-US" altLang="ja-JP" sz="2000" b="1" i="1" dirty="0" smtClean="0">
                <a:latin typeface="Arial" charset="0"/>
                <a:cs typeface="Arial" charset="0"/>
              </a:rPr>
              <a:t>University of California at Irvine</a:t>
            </a:r>
          </a:p>
          <a:p>
            <a:pPr algn="r"/>
            <a:r>
              <a:rPr lang="en-US" altLang="ja-JP" sz="2000" b="1" i="1" dirty="0" smtClean="0">
                <a:latin typeface="Arial" charset="0"/>
                <a:cs typeface="Arial" charset="0"/>
              </a:rPr>
              <a:t>Feb. 6, 2017</a:t>
            </a:r>
            <a:endParaRPr lang="en-US" altLang="ja-JP" sz="2000" b="1" i="1" dirty="0">
              <a:latin typeface="Arial" charset="0"/>
              <a:cs typeface="Arial" charset="0"/>
            </a:endParaRP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0"/>
            <a:ext cx="921067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</a:rPr>
              <a:t>Opening:</a:t>
            </a:r>
          </a:p>
          <a:p>
            <a:pPr algn="ctr"/>
            <a:r>
              <a:rPr lang="en-US" sz="4400" b="1" dirty="0" smtClean="0">
                <a:solidFill>
                  <a:srgbClr val="FFFFFF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Miniworkshop</a:t>
            </a:r>
            <a:r>
              <a:rPr lang="en-US" sz="3600" b="1" dirty="0" smtClean="0">
                <a:solidFill>
                  <a:schemeClr val="bg1"/>
                </a:solidFill>
              </a:rPr>
              <a:t> on 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Plasma Astrophysics and Extreme High Energies </a:t>
            </a:r>
            <a:endParaRPr lang="en-US" altLang="ja-JP" sz="3200" b="1" dirty="0" smtClean="0">
              <a:solidFill>
                <a:schemeClr val="bg1"/>
              </a:solidFill>
            </a:endParaRPr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-33339" y="4121500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altLang="ja-JP" sz="3200" b="1" i="1" dirty="0" smtClean="0">
              <a:latin typeface="Arial" charset="0"/>
              <a:cs typeface="Arial" charset="0"/>
            </a:endParaRPr>
          </a:p>
          <a:p>
            <a:pPr algn="ctr"/>
            <a:r>
              <a:rPr lang="en-US" altLang="ja-JP" sz="2400" b="1" i="1" dirty="0" smtClean="0">
                <a:latin typeface="Arial" charset="0"/>
                <a:cs typeface="Arial" charset="0"/>
              </a:rPr>
              <a:t>Toshiki Tajima, Organizer</a:t>
            </a:r>
          </a:p>
          <a:p>
            <a:pPr algn="ctr"/>
            <a:endParaRPr lang="en-US" altLang="ja-JP" sz="2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altLang="ja-JP" sz="2400" b="1" dirty="0" smtClean="0">
                <a:latin typeface="Arial" charset="0"/>
                <a:cs typeface="Arial" charset="0"/>
              </a:rPr>
              <a:t>Norman </a:t>
            </a:r>
            <a:r>
              <a:rPr lang="en-US" altLang="ja-JP" sz="2400" b="1" dirty="0" err="1" smtClean="0">
                <a:latin typeface="Arial" charset="0"/>
                <a:cs typeface="Arial" charset="0"/>
              </a:rPr>
              <a:t>Rostoker</a:t>
            </a:r>
            <a:r>
              <a:rPr lang="en-US" altLang="ja-JP" sz="2400" b="1" dirty="0" smtClean="0">
                <a:latin typeface="Arial" charset="0"/>
                <a:cs typeface="Arial" charset="0"/>
              </a:rPr>
              <a:t> Chair Professor, UC Irvine</a:t>
            </a:r>
          </a:p>
          <a:p>
            <a:pPr algn="ctr"/>
            <a:endParaRPr lang="en-US" altLang="ja-JP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5676550"/>
            <a:ext cx="1134005" cy="11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5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 </a:t>
            </a:r>
            <a:r>
              <a:rPr lang="en-US" b="1" dirty="0" smtClean="0"/>
              <a:t>Ideas </a:t>
            </a:r>
            <a:r>
              <a:rPr lang="en-US" dirty="0" smtClean="0"/>
              <a:t>between </a:t>
            </a:r>
            <a:r>
              <a:rPr lang="en-US" u="sng" dirty="0" smtClean="0"/>
              <a:t>plasma physics </a:t>
            </a:r>
            <a:r>
              <a:rPr lang="en-US" dirty="0" smtClean="0"/>
              <a:t>and </a:t>
            </a:r>
            <a:r>
              <a:rPr lang="en-US" u="sng" dirty="0" smtClean="0"/>
              <a:t>science </a:t>
            </a:r>
            <a:r>
              <a:rPr lang="en-US" u="sng" dirty="0" smtClean="0"/>
              <a:t>of</a:t>
            </a:r>
            <a:r>
              <a:rPr lang="en-US" u="sng" dirty="0" smtClean="0"/>
              <a:t> </a:t>
            </a:r>
            <a:r>
              <a:rPr lang="en-US" u="sng" dirty="0" smtClean="0"/>
              <a:t>extreme high energies</a:t>
            </a:r>
            <a:r>
              <a:rPr lang="en-US" dirty="0" smtClean="0"/>
              <a:t> (</a:t>
            </a:r>
            <a:r>
              <a:rPr lang="en-US" dirty="0" err="1" smtClean="0"/>
              <a:t>s.a.</a:t>
            </a:r>
            <a:r>
              <a:rPr lang="en-US" dirty="0" smtClean="0"/>
              <a:t> astrophysics, high energy)</a:t>
            </a:r>
          </a:p>
          <a:p>
            <a:r>
              <a:rPr lang="en-US" dirty="0" smtClean="0"/>
              <a:t>Exchange </a:t>
            </a:r>
            <a:r>
              <a:rPr lang="en-US" b="1" dirty="0" smtClean="0"/>
              <a:t>technology </a:t>
            </a:r>
            <a:r>
              <a:rPr lang="en-US" dirty="0" smtClean="0"/>
              <a:t>between the two communities (</a:t>
            </a:r>
            <a:r>
              <a:rPr lang="en-US" dirty="0" err="1" smtClean="0"/>
              <a:t>s.a.</a:t>
            </a:r>
            <a:r>
              <a:rPr lang="en-US" dirty="0" smtClean="0"/>
              <a:t> laser)</a:t>
            </a:r>
          </a:p>
          <a:p>
            <a:r>
              <a:rPr lang="en-US" dirty="0" smtClean="0"/>
              <a:t>Any new ideas?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6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One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" y="668867"/>
            <a:ext cx="8686800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Wakefield</a:t>
            </a:r>
            <a:r>
              <a:rPr lang="en-US" dirty="0" smtClean="0"/>
              <a:t>” applied to BH jets (</a:t>
            </a:r>
            <a:r>
              <a:rPr lang="en-US" dirty="0" err="1" smtClean="0"/>
              <a:t>Ebisuzaki’s</a:t>
            </a:r>
            <a:r>
              <a:rPr lang="en-US" dirty="0" smtClean="0"/>
              <a:t> talk)</a:t>
            </a:r>
            <a:endParaRPr lang="en-US" dirty="0"/>
          </a:p>
        </p:txBody>
      </p:sp>
      <p:pic>
        <p:nvPicPr>
          <p:cNvPr id="5" name="Picture 4" descr="201702051657107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201935"/>
            <a:ext cx="4554040" cy="5893463"/>
          </a:xfrm>
          <a:prstGeom prst="rect">
            <a:avLst/>
          </a:prstGeom>
        </p:spPr>
      </p:pic>
      <p:pic>
        <p:nvPicPr>
          <p:cNvPr id="6" name="Picture 5" descr="2017020516565544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56" y="1196956"/>
            <a:ext cx="4374443" cy="56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3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00200"/>
            <a:ext cx="8534400" cy="4572000"/>
          </a:xfrm>
        </p:spPr>
        <p:txBody>
          <a:bodyPr lIns="90488" tIns="44450" rIns="90488" bIns="44450"/>
          <a:lstStyle/>
          <a:p>
            <a:pPr marL="342900" indent="-342900" algn="l">
              <a:spcBef>
                <a:spcPct val="50000"/>
              </a:spcBef>
              <a:defRPr/>
            </a:pPr>
            <a:r>
              <a:rPr lang="en-US" altLang="ja-JP" dirty="0">
                <a:latin typeface="Arial" charset="0"/>
              </a:rPr>
              <a:t>    </a:t>
            </a: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245534"/>
            <a:ext cx="8839200" cy="952500"/>
          </a:xfrm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Times New Roman" charset="0"/>
              </a:rPr>
              <a:t/>
            </a:r>
            <a:br>
              <a:rPr lang="en-US" altLang="ja-JP" sz="4000" b="1" dirty="0">
                <a:solidFill>
                  <a:srgbClr val="FF0000"/>
                </a:solidFill>
                <a:latin typeface="Times New Roman" charset="0"/>
              </a:rPr>
            </a:br>
            <a:r>
              <a:rPr lang="en-US" altLang="ja-JP" sz="4000" b="1" dirty="0">
                <a:solidFill>
                  <a:srgbClr val="FF0000"/>
                </a:solidFill>
              </a:rPr>
              <a:t>Laser Wakefield (LWFA)</a:t>
            </a:r>
            <a:r>
              <a:rPr lang="en-US" altLang="ja-JP" sz="4000" b="1" dirty="0"/>
              <a:t>: </a:t>
            </a:r>
            <a:br>
              <a:rPr lang="en-US" altLang="ja-JP" sz="4000" b="1" dirty="0"/>
            </a:br>
            <a:endParaRPr lang="en-US" altLang="ja-JP" sz="4000" b="1" dirty="0"/>
          </a:p>
        </p:txBody>
      </p:sp>
      <p:pic>
        <p:nvPicPr>
          <p:cNvPr id="20486" name="Picture 10" descr="wake1"/>
          <p:cNvPicPr>
            <a:picLocks noChangeAspect="1" noChangeArrowheads="1"/>
          </p:cNvPicPr>
          <p:nvPr/>
        </p:nvPicPr>
        <p:blipFill>
          <a:blip r:embed="rId2">
            <a:lum bright="-66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3332"/>
            <a:ext cx="3344300" cy="179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kh01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08" y="4573331"/>
            <a:ext cx="2621492" cy="174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6522508" y="4160581"/>
            <a:ext cx="2730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400">
                <a:latin typeface="Arial" charset="0"/>
              </a:rPr>
              <a:t>Wave </a:t>
            </a:r>
            <a:r>
              <a:rPr lang="en-US" altLang="ja-JP" sz="1400" b="1">
                <a:solidFill>
                  <a:srgbClr val="993300"/>
                </a:solidFill>
                <a:latin typeface="Arial" charset="0"/>
              </a:rPr>
              <a:t>breaks</a:t>
            </a:r>
            <a:r>
              <a:rPr lang="en-US" altLang="ja-JP" sz="1400">
                <a:latin typeface="Arial" charset="0"/>
              </a:rPr>
              <a:t> at v</a:t>
            </a:r>
            <a:r>
              <a:rPr lang="ja-JP" altLang="en-US" sz="1400">
                <a:latin typeface="Arial" charset="0"/>
              </a:rPr>
              <a:t>＜</a:t>
            </a:r>
            <a:r>
              <a:rPr lang="en-US" altLang="ja-JP" sz="1400">
                <a:latin typeface="Arial" charset="0"/>
              </a:rPr>
              <a:t>c</a:t>
            </a:r>
            <a:endParaRPr lang="en-US" altLang="ja-JP">
              <a:latin typeface="Times New Roman" charset="0"/>
            </a:endParaRPr>
          </a:p>
        </p:txBody>
      </p:sp>
      <p:grpSp>
        <p:nvGrpSpPr>
          <p:cNvPr id="20489" name="Group 15"/>
          <p:cNvGrpSpPr>
            <a:grpSpLocks/>
          </p:cNvGrpSpPr>
          <p:nvPr/>
        </p:nvGrpSpPr>
        <p:grpSpPr bwMode="auto">
          <a:xfrm>
            <a:off x="297669" y="3860800"/>
            <a:ext cx="4843463" cy="698500"/>
            <a:chOff x="120" y="2416"/>
            <a:chExt cx="2960" cy="440"/>
          </a:xfrm>
        </p:grpSpPr>
        <p:sp>
          <p:nvSpPr>
            <p:cNvPr id="20500" name="Text Box 16"/>
            <p:cNvSpPr txBox="1">
              <a:spLocks noChangeArrowheads="1"/>
            </p:cNvSpPr>
            <p:nvPr/>
          </p:nvSpPr>
          <p:spPr bwMode="auto">
            <a:xfrm>
              <a:off x="120" y="2606"/>
              <a:ext cx="2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400" dirty="0">
                  <a:latin typeface="Arial" charset="0"/>
                </a:rPr>
                <a:t>No wave breaks and wake </a:t>
              </a:r>
              <a:r>
                <a:rPr lang="en-US" altLang="ja-JP" sz="1400" b="1" u="sng" dirty="0">
                  <a:solidFill>
                    <a:srgbClr val="993300"/>
                  </a:solidFill>
                  <a:latin typeface="Arial" charset="0"/>
                </a:rPr>
                <a:t>peaks</a:t>
              </a:r>
              <a:r>
                <a:rPr lang="en-US" altLang="ja-JP" sz="1400" u="sng" dirty="0">
                  <a:latin typeface="Arial" charset="0"/>
                </a:rPr>
                <a:t> at </a:t>
              </a:r>
              <a:r>
                <a:rPr lang="en-US" altLang="ja-JP" sz="1400" u="sng" dirty="0" err="1">
                  <a:latin typeface="Arial" charset="0"/>
                </a:rPr>
                <a:t>v</a:t>
              </a:r>
              <a:r>
                <a:rPr lang="en-US" altLang="ja-JP" sz="1400" u="sng" dirty="0" err="1">
                  <a:latin typeface="Arial" charset="0"/>
                  <a:cs typeface="Arial" charset="0"/>
                </a:rPr>
                <a:t>≈</a:t>
              </a:r>
              <a:r>
                <a:rPr lang="en-US" altLang="ja-JP" sz="1400" u="sng" dirty="0" err="1">
                  <a:latin typeface="Arial" charset="0"/>
                </a:rPr>
                <a:t>c</a:t>
              </a:r>
              <a:endParaRPr lang="en-US" altLang="ja-JP" u="sng" dirty="0">
                <a:latin typeface="Times New Roman" charset="0"/>
              </a:endParaRPr>
            </a:p>
          </p:txBody>
        </p:sp>
        <p:sp>
          <p:nvSpPr>
            <p:cNvPr id="20501" name="Text Box 17"/>
            <p:cNvSpPr txBox="1">
              <a:spLocks noChangeArrowheads="1"/>
            </p:cNvSpPr>
            <p:nvPr/>
          </p:nvSpPr>
          <p:spPr bwMode="auto">
            <a:xfrm>
              <a:off x="2800" y="2416"/>
              <a:ext cx="2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ja-JP" altLang="en-US" sz="1000">
                <a:latin typeface="Arial" charset="0"/>
              </a:endParaRPr>
            </a:p>
          </p:txBody>
        </p:sp>
      </p:grpSp>
      <p:sp>
        <p:nvSpPr>
          <p:cNvPr id="20494" name="テキスト ボックス 23"/>
          <p:cNvSpPr txBox="1">
            <a:spLocks noChangeArrowheads="1"/>
          </p:cNvSpPr>
          <p:nvPr/>
        </p:nvSpPr>
        <p:spPr bwMode="auto">
          <a:xfrm>
            <a:off x="3378200" y="4724400"/>
            <a:ext cx="2781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3600" dirty="0">
                <a:latin typeface="Times New Roman" charset="0"/>
                <a:cs typeface="Times New Roman" charset="0"/>
              </a:rPr>
              <a:t>← </a:t>
            </a:r>
            <a:r>
              <a:rPr lang="en-US" altLang="ja-JP" dirty="0">
                <a:latin typeface="Times New Roman" charset="0"/>
                <a:cs typeface="Times New Roman" charset="0"/>
              </a:rPr>
              <a:t>relativity</a:t>
            </a:r>
          </a:p>
          <a:p>
            <a:pPr eaLnBrk="1" hangingPunct="1"/>
            <a:r>
              <a:rPr lang="en-US" altLang="ja-JP" dirty="0">
                <a:latin typeface="Times New Roman" charset="0"/>
                <a:cs typeface="Times New Roman" charset="0"/>
              </a:rPr>
              <a:t>       regularizes</a:t>
            </a:r>
          </a:p>
          <a:p>
            <a:pPr eaLnBrk="1" hangingPunct="1"/>
            <a:r>
              <a:rPr lang="en-US" altLang="ja-JP" sz="2000" dirty="0">
                <a:latin typeface="Times New Roman" charset="0"/>
                <a:cs typeface="Times New Roman" charset="0"/>
              </a:rPr>
              <a:t>(</a:t>
            </a:r>
            <a:r>
              <a:rPr lang="en-US" altLang="ja-JP" sz="2000" b="1" i="1" dirty="0">
                <a:latin typeface="Times New Roman" charset="0"/>
                <a:cs typeface="Times New Roman" charset="0"/>
              </a:rPr>
              <a:t>relativistic coherence</a:t>
            </a:r>
            <a:r>
              <a:rPr lang="en-US" altLang="ja-JP" sz="2000" dirty="0">
                <a:latin typeface="Times New Roman" charset="0"/>
                <a:cs typeface="Times New Roman" charset="0"/>
              </a:rPr>
              <a:t>)</a:t>
            </a:r>
            <a:endParaRPr lang="ja-JP" altLang="en-US" sz="2000" dirty="0">
              <a:latin typeface="Arial" charset="0"/>
              <a:cs typeface="Times New Roman" charset="0"/>
            </a:endParaRPr>
          </a:p>
        </p:txBody>
      </p:sp>
      <p:sp>
        <p:nvSpPr>
          <p:cNvPr id="20498" name="テキスト ボックス 23"/>
          <p:cNvSpPr txBox="1">
            <a:spLocks noChangeArrowheads="1"/>
          </p:cNvSpPr>
          <p:nvPr/>
        </p:nvSpPr>
        <p:spPr bwMode="auto">
          <a:xfrm>
            <a:off x="8083550" y="5486400"/>
            <a:ext cx="184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 dirty="0">
                <a:latin typeface="Arial" charset="0"/>
              </a:rPr>
              <a:t> </a:t>
            </a:r>
            <a:endParaRPr kumimoji="1" lang="ja-JP" altLang="en-US" sz="1400" dirty="0">
              <a:latin typeface="Arial" charset="0"/>
            </a:endParaRPr>
          </a:p>
        </p:txBody>
      </p:sp>
      <p:pic>
        <p:nvPicPr>
          <p:cNvPr id="25" name="Picture 24" descr="WakePi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236" y="889564"/>
            <a:ext cx="2628784" cy="2921255"/>
          </a:xfrm>
          <a:prstGeom prst="rect">
            <a:avLst/>
          </a:prstGeom>
        </p:spPr>
      </p:pic>
      <p:pic>
        <p:nvPicPr>
          <p:cNvPr id="2" name="Picture 1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95" y="1035799"/>
            <a:ext cx="3253563" cy="2628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89467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Wake phase velocity &gt;&gt; water movement speed                Tsunami phase velocity becomes ~0, 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u="sng" dirty="0" smtClean="0"/>
              <a:t> maintains </a:t>
            </a:r>
            <a:r>
              <a:rPr lang="en-US" b="1" dirty="0" smtClean="0"/>
              <a:t>coherent </a:t>
            </a:r>
            <a:r>
              <a:rPr lang="en-US" dirty="0" smtClean="0"/>
              <a:t>and </a:t>
            </a:r>
            <a:r>
              <a:rPr lang="en-US" b="1" dirty="0" smtClean="0"/>
              <a:t>smooth</a:t>
            </a:r>
            <a:r>
              <a:rPr lang="en-US" dirty="0" smtClean="0"/>
              <a:t> structure</a:t>
            </a:r>
            <a:r>
              <a:rPr lang="en-US" b="1" dirty="0" smtClean="0"/>
              <a:t> </a:t>
            </a:r>
            <a:r>
              <a:rPr lang="en-US" dirty="0" smtClean="0"/>
              <a:t>                           causes </a:t>
            </a:r>
            <a:r>
              <a:rPr lang="en-US" b="1" dirty="0" err="1" smtClean="0"/>
              <a:t>wavebreak</a:t>
            </a:r>
            <a:r>
              <a:rPr lang="en-US" dirty="0" smtClean="0"/>
              <a:t> and </a:t>
            </a:r>
            <a:r>
              <a:rPr lang="en-US" b="1" dirty="0" smtClean="0"/>
              <a:t>turbulence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82812"/>
            <a:ext cx="887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Relativistic coherence </a:t>
            </a:r>
            <a:r>
              <a:rPr lang="en-US" dirty="0" smtClean="0">
                <a:latin typeface="Times New Roman"/>
                <a:cs typeface="Times New Roman"/>
              </a:rPr>
              <a:t>enhances beyond the Tajima-Dawson field </a:t>
            </a:r>
            <a:r>
              <a:rPr lang="en-US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E = </a:t>
            </a:r>
            <a:r>
              <a:rPr lang="en-US" b="1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mω</a:t>
            </a:r>
            <a:r>
              <a:rPr lang="en-US" b="1" i="1" baseline="-250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p</a:t>
            </a:r>
            <a:r>
              <a:rPr lang="en-US" b="1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c</a:t>
            </a:r>
            <a:r>
              <a:rPr lang="en-US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/e  </a:t>
            </a:r>
            <a:r>
              <a:rPr lang="en-US" dirty="0" smtClean="0">
                <a:latin typeface="Times New Roman"/>
                <a:cs typeface="Times New Roman"/>
              </a:rPr>
              <a:t>(~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/cm</a:t>
            </a:r>
            <a:r>
              <a:rPr lang="en-US" i="1" dirty="0" smtClean="0">
                <a:latin typeface="Times New Roman"/>
                <a:cs typeface="Times New Roman"/>
              </a:rPr>
              <a:t>) 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6" y="3810026"/>
            <a:ext cx="901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beam (of </a:t>
            </a:r>
            <a:r>
              <a:rPr lang="en-US" dirty="0" smtClean="0">
                <a:solidFill>
                  <a:srgbClr val="FF0000"/>
                </a:solidFill>
              </a:rPr>
              <a:t>laser</a:t>
            </a:r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dirty="0" smtClean="0"/>
              <a:t> particles) drives plasma waves to saturation amplitude:  </a:t>
            </a:r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E = </a:t>
            </a:r>
            <a:r>
              <a:rPr lang="en-US" b="1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mωv</a:t>
            </a:r>
            <a:r>
              <a:rPr lang="en-US" b="1" i="1" baseline="-250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ph</a:t>
            </a:r>
            <a:r>
              <a:rPr lang="en-US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/e 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0133" y="2102878"/>
            <a:ext cx="40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6645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888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Wakefields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0000FF"/>
                </a:solidFill>
              </a:rPr>
              <a:t>Higgs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2017020516384214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7297" y="488228"/>
            <a:ext cx="2917153" cy="37751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8884"/>
            <a:ext cx="9144000" cy="6109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  <a:sym typeface="Wingdings"/>
              </a:rPr>
              <a:t>Laundau-Ginzburg</a:t>
            </a:r>
            <a:r>
              <a:rPr lang="en-US" sz="2400" b="1" dirty="0" smtClean="0">
                <a:solidFill>
                  <a:srgbClr val="000000"/>
                </a:solidFill>
                <a:sym typeface="Wingdings"/>
              </a:rPr>
              <a:t> potential  BCS  </a:t>
            </a:r>
            <a:r>
              <a:rPr lang="en-US" sz="2400" b="1" dirty="0" err="1" smtClean="0">
                <a:solidFill>
                  <a:srgbClr val="000000"/>
                </a:solidFill>
                <a:sym typeface="Wingdings"/>
              </a:rPr>
              <a:t>Nambu</a:t>
            </a:r>
            <a:r>
              <a:rPr lang="en-US" sz="2400" b="1" dirty="0" smtClean="0">
                <a:solidFill>
                  <a:srgbClr val="000000"/>
                </a:solidFill>
                <a:sym typeface="Wingdings"/>
              </a:rPr>
              <a:t> 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Higg</a:t>
            </a:r>
            <a:r>
              <a:rPr lang="en-US" sz="2400" b="1" dirty="0" smtClean="0">
                <a:solidFill>
                  <a:srgbClr val="000000"/>
                </a:solidFill>
                <a:sym typeface="Wingdings"/>
              </a:rPr>
              <a:t>s particles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endParaRPr lang="en-US" sz="2000" dirty="0" smtClean="0">
              <a:sym typeface="Wingdings"/>
            </a:endParaRPr>
          </a:p>
          <a:p>
            <a:pPr marL="0" indent="0">
              <a:buNone/>
            </a:pPr>
            <a:r>
              <a:rPr lang="en-US" sz="2000" dirty="0" smtClean="0"/>
              <a:t>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err="1" smtClean="0"/>
              <a:t>Laundau</a:t>
            </a:r>
            <a:r>
              <a:rPr lang="en-US" sz="2400" b="1" dirty="0" smtClean="0"/>
              <a:t> damping</a:t>
            </a:r>
            <a:r>
              <a:rPr lang="en-US" sz="2400" dirty="0" smtClean="0"/>
              <a:t>:  </a:t>
            </a:r>
            <a:r>
              <a:rPr lang="en-US" sz="2000" dirty="0" smtClean="0"/>
              <a:t>decay of excited waves to equilibrium (left picture)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Wakefield</a:t>
            </a:r>
            <a:r>
              <a:rPr lang="en-US" sz="2400" dirty="0" smtClean="0"/>
              <a:t>: </a:t>
            </a:r>
            <a:r>
              <a:rPr lang="en-US" sz="2000" dirty="0" smtClean="0"/>
              <a:t>no damping; distinct excited </a:t>
            </a:r>
            <a:r>
              <a:rPr lang="en-US" sz="2000" u="sng" dirty="0" smtClean="0"/>
              <a:t>stable state</a:t>
            </a:r>
            <a:r>
              <a:rPr lang="en-US" sz="2400" u="sng" dirty="0"/>
              <a:t> </a:t>
            </a:r>
            <a:r>
              <a:rPr lang="en-US" sz="2400" dirty="0" smtClean="0">
                <a:sym typeface="Wingdings"/>
              </a:rPr>
              <a:t></a:t>
            </a:r>
            <a:r>
              <a:rPr lang="en-US" sz="2000" dirty="0" smtClean="0"/>
              <a:t>no particles to resonate (@ c)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    =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plasma’s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elevated Higgs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state</a:t>
            </a:r>
            <a:r>
              <a:rPr lang="en-US" sz="2400" dirty="0" smtClean="0">
                <a:sym typeface="Wingdings"/>
              </a:rPr>
              <a:t>!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      | 0 &gt;             vs.            |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H</a:t>
            </a:r>
            <a:r>
              <a:rPr lang="en-US" sz="2400" dirty="0" smtClean="0">
                <a:sym typeface="Wingdings"/>
              </a:rPr>
              <a:t> &gt;                         ( </a:t>
            </a:r>
            <a:r>
              <a:rPr lang="en-US" sz="2400" dirty="0" err="1" smtClean="0">
                <a:sym typeface="Wingdings"/>
              </a:rPr>
              <a:t>cf</a:t>
            </a:r>
            <a:r>
              <a:rPr lang="en-US" sz="2400" dirty="0" smtClean="0">
                <a:sym typeface="Wingdings"/>
              </a:rPr>
              <a:t> .         |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H</a:t>
            </a:r>
            <a:r>
              <a:rPr lang="en-US" sz="2400" dirty="0" smtClean="0">
                <a:sym typeface="Wingdings"/>
              </a:rPr>
              <a:t> &gt;      | 0 &gt; )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</a:t>
            </a:r>
            <a:r>
              <a:rPr lang="en-US" sz="1800" dirty="0" smtClean="0">
                <a:sym typeface="Wingdings"/>
              </a:rPr>
              <a:t>thermo-equilibrium                  </a:t>
            </a:r>
            <a:r>
              <a:rPr lang="en-US" sz="1800" dirty="0" err="1" smtClean="0">
                <a:sym typeface="Wingdings"/>
              </a:rPr>
              <a:t>wakefield</a:t>
            </a:r>
            <a:r>
              <a:rPr lang="en-US" sz="1800" dirty="0" smtClean="0">
                <a:sym typeface="Wingdings"/>
              </a:rPr>
              <a:t> state                                                   tsunami onshore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379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</p:spPr>
        <p:txBody>
          <a:bodyPr/>
          <a:lstStyle/>
          <a:p>
            <a:r>
              <a:rPr lang="en-US" b="1" dirty="0" smtClean="0"/>
              <a:t>Other (preliminary) ideas?</a:t>
            </a:r>
            <a:endParaRPr lang="en-US" b="1" dirty="0"/>
          </a:p>
        </p:txBody>
      </p:sp>
      <p:pic>
        <p:nvPicPr>
          <p:cNvPr id="5" name="Picture 4" descr="2017020516465314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1984" y="716760"/>
            <a:ext cx="4049889" cy="5241033"/>
          </a:xfrm>
          <a:prstGeom prst="rect">
            <a:avLst/>
          </a:prstGeom>
        </p:spPr>
      </p:pic>
      <p:pic>
        <p:nvPicPr>
          <p:cNvPr id="6" name="Picture 5" descr="2017020516471590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6002" y="3391754"/>
            <a:ext cx="3434773" cy="4444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6" y="1036638"/>
            <a:ext cx="8229600" cy="553914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b="1" dirty="0" smtClean="0"/>
              <a:t>.......</a:t>
            </a:r>
          </a:p>
          <a:p>
            <a:pPr>
              <a:buFontTx/>
              <a:buChar char="-"/>
            </a:pPr>
            <a:r>
              <a:rPr lang="en-US" b="1" dirty="0" smtClean="0"/>
              <a:t>Can intense coherent (17MeV) </a:t>
            </a:r>
            <a:r>
              <a:rPr lang="en-US" b="1" dirty="0" err="1" smtClean="0">
                <a:latin typeface="Times New Roman"/>
                <a:cs typeface="Times New Roman"/>
              </a:rPr>
              <a:t>γ</a:t>
            </a:r>
            <a:r>
              <a:rPr lang="en-US" b="1" dirty="0" smtClean="0">
                <a:latin typeface="Times New Roman"/>
                <a:cs typeface="Times New Roman"/>
              </a:rPr>
              <a:t> induce the (possible) 5</a:t>
            </a:r>
            <a:r>
              <a:rPr lang="en-US" b="1" baseline="30000" dirty="0" smtClean="0">
                <a:latin typeface="Times New Roman"/>
                <a:cs typeface="Times New Roman"/>
              </a:rPr>
              <a:t>th</a:t>
            </a:r>
            <a:r>
              <a:rPr lang="en-US" b="1" dirty="0" smtClean="0">
                <a:latin typeface="Times New Roman"/>
                <a:cs typeface="Times New Roman"/>
              </a:rPr>
              <a:t> force?</a:t>
            </a:r>
          </a:p>
          <a:p>
            <a:pPr marL="0" indent="0">
              <a:buNone/>
            </a:pPr>
            <a:endParaRPr lang="en-US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- Can dark matter (sterile neutrino) be </a:t>
            </a:r>
            <a:r>
              <a:rPr lang="en-US" b="1" dirty="0" err="1" smtClean="0">
                <a:latin typeface="Times New Roman"/>
                <a:cs typeface="Times New Roman"/>
              </a:rPr>
              <a:t>γ</a:t>
            </a:r>
            <a:r>
              <a:rPr lang="en-US" b="1" dirty="0" smtClean="0">
                <a:latin typeface="Times New Roman"/>
                <a:cs typeface="Times New Roman"/>
              </a:rPr>
              <a:t>-   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       induced (at 3.5keV)?</a:t>
            </a:r>
          </a:p>
          <a:p>
            <a:pPr marL="0" indent="0">
              <a:buNone/>
            </a:pPr>
            <a:endParaRPr lang="en-US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-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mr-IN" b="1" dirty="0" smtClean="0">
                <a:latin typeface="Times New Roman"/>
                <a:cs typeface="Times New Roman"/>
              </a:rPr>
              <a:t>……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96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29453965"/>
              </p:ext>
            </p:extLst>
          </p:nvPr>
        </p:nvGraphicFramePr>
        <p:xfrm>
          <a:off x="0" y="-1"/>
          <a:ext cx="9144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写真" r:id="rId3" imgW="6152381" imgH="4401164" progId="MSPhotoEd.3">
                  <p:embed/>
                </p:oleObj>
              </mc:Choice>
              <mc:Fallback>
                <p:oleObj name="Photo Editor 写真" r:id="rId3" imgW="6152381" imgH="440116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5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8889" y="5094111"/>
            <a:ext cx="5010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</a:rPr>
              <a:t>Welcome!</a:t>
            </a:r>
          </a:p>
          <a:p>
            <a:r>
              <a:rPr lang="en-US" sz="4800" b="1" dirty="0" smtClean="0">
                <a:solidFill>
                  <a:srgbClr val="FFFFFF"/>
                </a:solidFill>
              </a:rPr>
              <a:t>Let the party begin</a:t>
            </a:r>
            <a:endParaRPr lang="en-US" sz="4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9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13622</TotalTime>
  <Words>315</Words>
  <Application>Microsoft Macintosh PowerPoint</Application>
  <PresentationFormat>On-screen Show (4:3)</PresentationFormat>
  <Paragraphs>63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Thème Office</vt:lpstr>
      <vt:lpstr>Photo Editor 写真</vt:lpstr>
      <vt:lpstr>`</vt:lpstr>
      <vt:lpstr>Mission</vt:lpstr>
      <vt:lpstr>One idea</vt:lpstr>
      <vt:lpstr> Laser Wakefield (LWFA):  </vt:lpstr>
      <vt:lpstr>Wakefields and Higgs</vt:lpstr>
      <vt:lpstr>Other (preliminary) ideas?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Gérard Mourou</dc:creator>
  <cp:lastModifiedBy>Toshiki Tajima</cp:lastModifiedBy>
  <cp:revision>405</cp:revision>
  <cp:lastPrinted>2014-05-15T14:11:43Z</cp:lastPrinted>
  <dcterms:created xsi:type="dcterms:W3CDTF">2014-05-09T09:47:36Z</dcterms:created>
  <dcterms:modified xsi:type="dcterms:W3CDTF">2017-02-06T05:06:41Z</dcterms:modified>
</cp:coreProperties>
</file>