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6" r:id="rId2"/>
    <p:sldId id="434" r:id="rId3"/>
    <p:sldId id="429" r:id="rId4"/>
    <p:sldId id="436" r:id="rId5"/>
    <p:sldId id="437" r:id="rId6"/>
    <p:sldId id="435" r:id="rId7"/>
    <p:sldId id="433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4" autoAdjust="0"/>
    <p:restoredTop sz="86477" autoAdjust="0"/>
  </p:normalViewPr>
  <p:slideViewPr>
    <p:cSldViewPr snapToGrid="0" snapToObjects="1">
      <p:cViewPr>
        <p:scale>
          <a:sx n="90" d="100"/>
          <a:sy n="90" d="100"/>
        </p:scale>
        <p:origin x="-9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99D9B-5141-3442-BB20-5C2988CC50E0}" type="datetimeFigureOut">
              <a:rPr lang="fr-FR" smtClean="0"/>
              <a:t>05/02/17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D8977-B4FC-524F-9E4C-42B4A30582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770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3BE6E-2E73-384D-86B4-EC39358C633B}" type="datetimeFigureOut">
              <a:rPr lang="fr-FR" smtClean="0"/>
              <a:t>05/02/17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9918-64B3-DA45-BB9C-85A621302B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097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326BEAF-41FA-ED4B-ACC5-8816F7DC5F19}" type="slidenum">
              <a:rPr lang="en-US" altLang="ja-JP" sz="1200"/>
              <a:pPr eaLnBrk="1" hangingPunct="1"/>
              <a:t>1</a:t>
            </a:fld>
            <a:endParaRPr lang="en-US" altLang="ja-JP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96C3C-C6B6-2549-B777-52983833B36F}" type="datetime1">
              <a:rPr lang="fr-FR" smtClean="0"/>
              <a:t>05/02/17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39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95B4-CEE2-E540-BC41-ED982F366314}" type="datetime1">
              <a:rPr lang="fr-FR" smtClean="0"/>
              <a:t>05/02/17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8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82A-8D18-634F-A602-E3091415AC09}" type="datetime1">
              <a:rPr lang="fr-FR" smtClean="0"/>
              <a:t>05/02/17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94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7B32-5232-554C-B503-79F75D3A9BC3}" type="datetime1">
              <a:rPr lang="fr-FR" smtClean="0"/>
              <a:t>05/02/17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9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BB64-BFBA-F846-9B54-AD5740DDB009}" type="datetime1">
              <a:rPr lang="fr-FR" smtClean="0"/>
              <a:t>05/02/17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40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036F-7541-A045-81F9-CC5EC2308115}" type="datetime1">
              <a:rPr lang="fr-FR" smtClean="0"/>
              <a:t>05/02/17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02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27FD-7F18-004D-B666-F2CCC8349338}" type="datetime1">
              <a:rPr lang="fr-FR" smtClean="0"/>
              <a:t>05/02/17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24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019-91E9-0B44-BE90-0AF3FA511DF3}" type="datetime1">
              <a:rPr lang="fr-FR" smtClean="0"/>
              <a:t>05/02/17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63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6FCC-D414-6044-B149-A4ECD623AC13}" type="datetime1">
              <a:rPr lang="fr-FR" smtClean="0"/>
              <a:t>05/02/17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45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9014-8D2B-A44A-861D-85B20568558D}" type="datetime1">
              <a:rPr lang="fr-FR" smtClean="0"/>
              <a:t>05/02/17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54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B6A4-399C-8744-99CD-8452F04CF4E2}" type="datetime1">
              <a:rPr lang="fr-FR" smtClean="0"/>
              <a:t>05/02/17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60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5ABF7-6F94-1149-BAF8-CAE35915FD0B}" type="datetime1">
              <a:rPr lang="fr-FR" smtClean="0"/>
              <a:t>05/02/17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70th Birthday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6ABE-ABCE-CC4E-B289-AB9D7C3B3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12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>
          <a:xfrm>
            <a:off x="665163" y="468313"/>
            <a:ext cx="7772400" cy="1470025"/>
          </a:xfrm>
        </p:spPr>
        <p:txBody>
          <a:bodyPr/>
          <a:lstStyle/>
          <a:p>
            <a:r>
              <a:rPr lang="fr-FR" altLang="ja-JP" sz="2000" dirty="0" smtClean="0">
                <a:latin typeface="Calibri" charset="0"/>
              </a:rPr>
              <a:t>`</a:t>
            </a:r>
            <a:endParaRPr lang="fr-FR" altLang="ja-JP" sz="2000" dirty="0">
              <a:latin typeface="Calibri" charset="0"/>
            </a:endParaRPr>
          </a:p>
        </p:txBody>
      </p:sp>
      <p:sp>
        <p:nvSpPr>
          <p:cNvPr id="15362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altLang="ja-JP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5363" name="Image 3" descr="aquarelle cern las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28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1651000" y="2870537"/>
            <a:ext cx="749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2000" b="1" i="1" dirty="0" smtClean="0">
                <a:latin typeface="Arial" charset="0"/>
                <a:cs typeface="Arial" charset="0"/>
              </a:rPr>
              <a:t>Department of Physics and Astronomy</a:t>
            </a:r>
          </a:p>
          <a:p>
            <a:pPr algn="r"/>
            <a:r>
              <a:rPr lang="en-US" altLang="ja-JP" sz="2000" b="1" i="1" dirty="0" smtClean="0">
                <a:latin typeface="Arial" charset="0"/>
                <a:cs typeface="Arial" charset="0"/>
              </a:rPr>
              <a:t>University of California at Irvine</a:t>
            </a:r>
          </a:p>
          <a:p>
            <a:pPr algn="r"/>
            <a:r>
              <a:rPr lang="en-US" altLang="ja-JP" sz="2000" b="1" i="1" dirty="0" smtClean="0">
                <a:latin typeface="Arial" charset="0"/>
                <a:cs typeface="Arial" charset="0"/>
              </a:rPr>
              <a:t>Feb. 6, 2017</a:t>
            </a:r>
            <a:endParaRPr lang="en-US" altLang="ja-JP" sz="2000" b="1" i="1" dirty="0">
              <a:latin typeface="Arial" charset="0"/>
              <a:cs typeface="Arial" charset="0"/>
            </a:endParaRP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0"/>
            <a:ext cx="921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chemeClr val="bg1"/>
                </a:solidFill>
              </a:rPr>
              <a:t>Possibility to Simultaneously Observe </a:t>
            </a:r>
            <a:r>
              <a:rPr lang="en-US" altLang="ja-JP" sz="3200" b="1" dirty="0">
                <a:solidFill>
                  <a:schemeClr val="bg1"/>
                </a:solidFill>
              </a:rPr>
              <a:t>G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amma </a:t>
            </a:r>
            <a:r>
              <a:rPr lang="en-US" altLang="ja-JP" sz="3200" b="1" dirty="0">
                <a:solidFill>
                  <a:schemeClr val="bg1"/>
                </a:solidFill>
              </a:rPr>
              <a:t>B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ursts and Gravitational </a:t>
            </a:r>
            <a:r>
              <a:rPr lang="en-US" altLang="ja-JP" sz="3200" b="1" dirty="0">
                <a:solidFill>
                  <a:schemeClr val="bg1"/>
                </a:solidFill>
              </a:rPr>
              <a:t>W</a:t>
            </a:r>
            <a:r>
              <a:rPr lang="en-US" altLang="ja-JP" sz="3200" b="1" dirty="0" smtClean="0">
                <a:solidFill>
                  <a:schemeClr val="bg1"/>
                </a:solidFill>
              </a:rPr>
              <a:t>ave Emission from </a:t>
            </a:r>
            <a:r>
              <a:rPr lang="en-US" altLang="ja-JP" sz="3200" b="1" dirty="0" err="1" smtClean="0">
                <a:solidFill>
                  <a:schemeClr val="bg1"/>
                </a:solidFill>
              </a:rPr>
              <a:t>Blazars</a:t>
            </a:r>
            <a:endParaRPr lang="en-US" altLang="ja-JP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3200" b="1" dirty="0" smtClean="0">
                <a:solidFill>
                  <a:schemeClr val="bg1"/>
                </a:solidFill>
              </a:rPr>
              <a:t>(preliminary idea)</a:t>
            </a:r>
          </a:p>
        </p:txBody>
      </p:sp>
      <p:sp>
        <p:nvSpPr>
          <p:cNvPr id="15367" name="Rectangle 3"/>
          <p:cNvSpPr>
            <a:spLocks noChangeArrowheads="1"/>
          </p:cNvSpPr>
          <p:nvPr/>
        </p:nvSpPr>
        <p:spPr bwMode="auto">
          <a:xfrm>
            <a:off x="-33339" y="4121500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en-US" altLang="ja-JP" sz="3200" b="1" i="1" dirty="0" smtClean="0">
              <a:latin typeface="Arial" charset="0"/>
              <a:cs typeface="Arial" charset="0"/>
            </a:endParaRPr>
          </a:p>
          <a:p>
            <a:pPr algn="ctr"/>
            <a:r>
              <a:rPr lang="en-US" altLang="ja-JP" sz="2400" b="1" i="1" dirty="0" smtClean="0">
                <a:latin typeface="Arial" charset="0"/>
                <a:cs typeface="Arial" charset="0"/>
              </a:rPr>
              <a:t>Toshiki Tajima</a:t>
            </a:r>
            <a:r>
              <a:rPr lang="en-US" altLang="ja-JP" sz="2400" b="1" i="1" dirty="0">
                <a:latin typeface="Arial" charset="0"/>
                <a:cs typeface="Arial" charset="0"/>
              </a:rPr>
              <a:t> </a:t>
            </a:r>
            <a:r>
              <a:rPr lang="en-US" altLang="ja-JP" sz="2400" b="1" i="1" dirty="0" smtClean="0">
                <a:latin typeface="Arial" charset="0"/>
                <a:cs typeface="Arial" charset="0"/>
              </a:rPr>
              <a:t>and Toshikazu </a:t>
            </a:r>
            <a:r>
              <a:rPr lang="en-US" altLang="ja-JP" sz="2400" b="1" i="1" dirty="0" err="1" smtClean="0">
                <a:latin typeface="Arial" charset="0"/>
                <a:cs typeface="Arial" charset="0"/>
              </a:rPr>
              <a:t>Ebisuzaki</a:t>
            </a:r>
            <a:endParaRPr lang="en-US" altLang="ja-JP" sz="2400" b="1" i="1" dirty="0" smtClean="0">
              <a:latin typeface="Arial" charset="0"/>
              <a:cs typeface="Arial" charset="0"/>
            </a:endParaRPr>
          </a:p>
          <a:p>
            <a:pPr algn="ctr"/>
            <a:endParaRPr lang="en-US" altLang="ja-JP" sz="2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endParaRPr lang="en-US" altLang="ja-JP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5676550"/>
            <a:ext cx="1134005" cy="11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5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88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abstract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8884"/>
            <a:ext cx="9144000" cy="610911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altLang="ja-JP" b="1" dirty="0" err="1" smtClean="0"/>
              <a:t>wakefield</a:t>
            </a:r>
            <a:r>
              <a:rPr lang="en-US" altLang="ja-JP" b="1" dirty="0" smtClean="0"/>
              <a:t> driven by large clump accreting from the disk toward BH / jets --</a:t>
            </a:r>
            <a:r>
              <a:rPr lang="en-US" altLang="ja-JP" b="1" dirty="0" smtClean="0">
                <a:sym typeface="Wingdings"/>
              </a:rPr>
              <a:t> gamma emissions that reflect the accretion episode (</a:t>
            </a:r>
            <a:r>
              <a:rPr lang="en-US" altLang="ja-JP" b="1" dirty="0" err="1" smtClean="0">
                <a:sym typeface="Wingdings"/>
              </a:rPr>
              <a:t>Ebisuzaki</a:t>
            </a:r>
            <a:r>
              <a:rPr lang="en-US" altLang="ja-JP" b="1" dirty="0" smtClean="0">
                <a:sym typeface="Wingdings"/>
              </a:rPr>
              <a:t>; Mizuta; </a:t>
            </a:r>
            <a:r>
              <a:rPr lang="en-US" altLang="ja-JP" b="1" dirty="0" err="1" smtClean="0">
                <a:sym typeface="Wingdings"/>
              </a:rPr>
              <a:t>Abazajian</a:t>
            </a:r>
            <a:r>
              <a:rPr lang="en-US" altLang="ja-JP" b="1" dirty="0" smtClean="0">
                <a:sym typeface="Wingdings"/>
              </a:rPr>
              <a:t>)</a:t>
            </a:r>
            <a:endParaRPr lang="en-US" altLang="ja-JP" b="1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 accreting clump to induce </a:t>
            </a:r>
            <a:r>
              <a:rPr lang="en-US" b="1" dirty="0" err="1" smtClean="0"/>
              <a:t>gradvitational</a:t>
            </a:r>
            <a:r>
              <a:rPr lang="en-US" b="1" dirty="0" smtClean="0"/>
              <a:t> wave emission (GWE)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More intense case: jet formation by the </a:t>
            </a:r>
            <a:r>
              <a:rPr lang="en-US" b="1" dirty="0" err="1" smtClean="0"/>
              <a:t>collising</a:t>
            </a:r>
            <a:r>
              <a:rPr lang="en-US" b="1" dirty="0" smtClean="0"/>
              <a:t> two NS’s  (Takahashi-Tajima, 2000) or BH’s </a:t>
            </a:r>
            <a:r>
              <a:rPr lang="en-US" b="1" dirty="0" smtClean="0">
                <a:sym typeface="Wingdings"/>
              </a:rPr>
              <a:t> jet formation</a:t>
            </a:r>
            <a:endParaRPr lang="en-US" b="1" dirty="0" smtClean="0"/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000000"/>
                </a:solidFill>
              </a:rPr>
              <a:t>4. Estimated GWE</a:t>
            </a:r>
            <a:r>
              <a:rPr lang="en-US" altLang="ja-JP" b="1" dirty="0">
                <a:solidFill>
                  <a:schemeClr val="bg1"/>
                </a:solidFill>
              </a:rPr>
              <a:t> </a:t>
            </a:r>
            <a:r>
              <a:rPr lang="en-US" altLang="ja-JP" b="1" dirty="0" smtClean="0"/>
              <a:t>luminosity (</a:t>
            </a:r>
            <a:r>
              <a:rPr lang="en-US" altLang="ja-JP" b="1" dirty="0" err="1" smtClean="0"/>
              <a:t>Ebisuzaki</a:t>
            </a:r>
            <a:r>
              <a:rPr lang="en-US" altLang="ja-JP" b="1" dirty="0" smtClean="0"/>
              <a:t>)</a:t>
            </a:r>
            <a:r>
              <a:rPr lang="ja-JP" altLang="en-US" b="1" dirty="0" smtClean="0">
                <a:solidFill>
                  <a:schemeClr val="bg1"/>
                </a:solidFill>
              </a:rPr>
              <a:t>イク</a:t>
            </a:r>
            <a:endParaRPr lang="en-US" altLang="ja-JP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ym typeface="Wingdings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  <a:sym typeface="Wingdings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endParaRPr lang="en-US" sz="2000" dirty="0" smtClean="0">
              <a:sym typeface="Wingdings"/>
            </a:endParaRPr>
          </a:p>
          <a:p>
            <a:pPr marL="0" indent="0">
              <a:buNone/>
            </a:pPr>
            <a:r>
              <a:rPr lang="en-US" sz="2000" dirty="0" smtClean="0"/>
              <a:t>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216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00200"/>
            <a:ext cx="8534400" cy="4572000"/>
          </a:xfrm>
        </p:spPr>
        <p:txBody>
          <a:bodyPr lIns="90488" tIns="44450" rIns="90488" bIns="44450"/>
          <a:lstStyle/>
          <a:p>
            <a:pPr marL="342900" indent="-342900" algn="l">
              <a:spcBef>
                <a:spcPct val="50000"/>
              </a:spcBef>
              <a:defRPr/>
            </a:pPr>
            <a:r>
              <a:rPr lang="en-US" altLang="ja-JP" dirty="0">
                <a:latin typeface="Arial" charset="0"/>
              </a:rPr>
              <a:t>    </a:t>
            </a: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  <a:p>
            <a:pPr marL="342900" indent="-342900" algn="l">
              <a:spcBef>
                <a:spcPct val="50000"/>
              </a:spcBef>
              <a:defRPr/>
            </a:pPr>
            <a:endParaRPr lang="en-US" altLang="ja-JP" sz="2400" b="1" baseline="30000" dirty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245534"/>
            <a:ext cx="8839200" cy="952500"/>
          </a:xfrm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Times New Roman" charset="0"/>
              </a:rPr>
              <a:t/>
            </a:r>
            <a:br>
              <a:rPr lang="en-US" altLang="ja-JP" sz="4000" b="1" dirty="0">
                <a:solidFill>
                  <a:srgbClr val="FF0000"/>
                </a:solidFill>
                <a:latin typeface="Times New Roman" charset="0"/>
              </a:rPr>
            </a:br>
            <a:r>
              <a:rPr lang="en-US" altLang="ja-JP" sz="4000" b="1" dirty="0">
                <a:solidFill>
                  <a:srgbClr val="FF0000"/>
                </a:solidFill>
              </a:rPr>
              <a:t>Laser Wakefield (LWFA)</a:t>
            </a:r>
            <a:r>
              <a:rPr lang="en-US" altLang="ja-JP" sz="4000" b="1" dirty="0"/>
              <a:t>: </a:t>
            </a:r>
            <a:br>
              <a:rPr lang="en-US" altLang="ja-JP" sz="4000" b="1" dirty="0"/>
            </a:br>
            <a:endParaRPr lang="en-US" altLang="ja-JP" sz="4000" b="1" dirty="0"/>
          </a:p>
        </p:txBody>
      </p:sp>
      <p:pic>
        <p:nvPicPr>
          <p:cNvPr id="20486" name="Picture 10" descr="wake1"/>
          <p:cNvPicPr>
            <a:picLocks noChangeAspect="1" noChangeArrowheads="1"/>
          </p:cNvPicPr>
          <p:nvPr/>
        </p:nvPicPr>
        <p:blipFill>
          <a:blip r:embed="rId2">
            <a:lum bright="-66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3332"/>
            <a:ext cx="3344300" cy="179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kh01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08" y="4573331"/>
            <a:ext cx="2621492" cy="174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6522508" y="4160581"/>
            <a:ext cx="2730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400">
                <a:latin typeface="Arial" charset="0"/>
              </a:rPr>
              <a:t>Wave </a:t>
            </a:r>
            <a:r>
              <a:rPr lang="en-US" altLang="ja-JP" sz="1400" b="1">
                <a:solidFill>
                  <a:srgbClr val="993300"/>
                </a:solidFill>
                <a:latin typeface="Arial" charset="0"/>
              </a:rPr>
              <a:t>breaks</a:t>
            </a:r>
            <a:r>
              <a:rPr lang="en-US" altLang="ja-JP" sz="1400">
                <a:latin typeface="Arial" charset="0"/>
              </a:rPr>
              <a:t> at v</a:t>
            </a:r>
            <a:r>
              <a:rPr lang="ja-JP" altLang="en-US" sz="1400">
                <a:latin typeface="Arial" charset="0"/>
              </a:rPr>
              <a:t>＜</a:t>
            </a:r>
            <a:r>
              <a:rPr lang="en-US" altLang="ja-JP" sz="1400">
                <a:latin typeface="Arial" charset="0"/>
              </a:rPr>
              <a:t>c</a:t>
            </a:r>
            <a:endParaRPr lang="en-US" altLang="ja-JP">
              <a:latin typeface="Times New Roman" charset="0"/>
            </a:endParaRPr>
          </a:p>
        </p:txBody>
      </p:sp>
      <p:grpSp>
        <p:nvGrpSpPr>
          <p:cNvPr id="20489" name="Group 15"/>
          <p:cNvGrpSpPr>
            <a:grpSpLocks/>
          </p:cNvGrpSpPr>
          <p:nvPr/>
        </p:nvGrpSpPr>
        <p:grpSpPr bwMode="auto">
          <a:xfrm>
            <a:off x="297669" y="3860800"/>
            <a:ext cx="4843463" cy="698500"/>
            <a:chOff x="120" y="2416"/>
            <a:chExt cx="2960" cy="440"/>
          </a:xfrm>
        </p:grpSpPr>
        <p:sp>
          <p:nvSpPr>
            <p:cNvPr id="20500" name="Text Box 16"/>
            <p:cNvSpPr txBox="1">
              <a:spLocks noChangeArrowheads="1"/>
            </p:cNvSpPr>
            <p:nvPr/>
          </p:nvSpPr>
          <p:spPr bwMode="auto">
            <a:xfrm>
              <a:off x="120" y="2606"/>
              <a:ext cx="2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400" dirty="0">
                  <a:latin typeface="Arial" charset="0"/>
                </a:rPr>
                <a:t>No wave breaks and wake </a:t>
              </a:r>
              <a:r>
                <a:rPr lang="en-US" altLang="ja-JP" sz="1400" b="1" u="sng" dirty="0">
                  <a:solidFill>
                    <a:srgbClr val="993300"/>
                  </a:solidFill>
                  <a:latin typeface="Arial" charset="0"/>
                </a:rPr>
                <a:t>peaks</a:t>
              </a:r>
              <a:r>
                <a:rPr lang="en-US" altLang="ja-JP" sz="1400" u="sng" dirty="0">
                  <a:latin typeface="Arial" charset="0"/>
                </a:rPr>
                <a:t> at </a:t>
              </a:r>
              <a:r>
                <a:rPr lang="en-US" altLang="ja-JP" sz="1400" u="sng" dirty="0" err="1">
                  <a:latin typeface="Arial" charset="0"/>
                </a:rPr>
                <a:t>v</a:t>
              </a:r>
              <a:r>
                <a:rPr lang="en-US" altLang="ja-JP" sz="1400" u="sng" dirty="0" err="1">
                  <a:latin typeface="Arial" charset="0"/>
                  <a:cs typeface="Arial" charset="0"/>
                </a:rPr>
                <a:t>≈</a:t>
              </a:r>
              <a:r>
                <a:rPr lang="en-US" altLang="ja-JP" sz="1400" u="sng" dirty="0" err="1">
                  <a:latin typeface="Arial" charset="0"/>
                </a:rPr>
                <a:t>c</a:t>
              </a:r>
              <a:endParaRPr lang="en-US" altLang="ja-JP" u="sng" dirty="0">
                <a:latin typeface="Times New Roman" charset="0"/>
              </a:endParaRPr>
            </a:p>
          </p:txBody>
        </p:sp>
        <p:sp>
          <p:nvSpPr>
            <p:cNvPr id="20501" name="Text Box 17"/>
            <p:cNvSpPr txBox="1">
              <a:spLocks noChangeArrowheads="1"/>
            </p:cNvSpPr>
            <p:nvPr/>
          </p:nvSpPr>
          <p:spPr bwMode="auto">
            <a:xfrm>
              <a:off x="2800" y="2416"/>
              <a:ext cx="2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ja-JP" altLang="en-US" sz="1000">
                <a:latin typeface="Arial" charset="0"/>
              </a:endParaRPr>
            </a:p>
          </p:txBody>
        </p:sp>
      </p:grpSp>
      <p:sp>
        <p:nvSpPr>
          <p:cNvPr id="20494" name="テキスト ボックス 23"/>
          <p:cNvSpPr txBox="1">
            <a:spLocks noChangeArrowheads="1"/>
          </p:cNvSpPr>
          <p:nvPr/>
        </p:nvSpPr>
        <p:spPr bwMode="auto">
          <a:xfrm>
            <a:off x="3378200" y="4724400"/>
            <a:ext cx="2781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3600" dirty="0">
                <a:latin typeface="Times New Roman" charset="0"/>
                <a:cs typeface="Times New Roman" charset="0"/>
              </a:rPr>
              <a:t>← </a:t>
            </a:r>
            <a:r>
              <a:rPr lang="en-US" altLang="ja-JP" dirty="0">
                <a:latin typeface="Times New Roman" charset="0"/>
                <a:cs typeface="Times New Roman" charset="0"/>
              </a:rPr>
              <a:t>relativity</a:t>
            </a:r>
          </a:p>
          <a:p>
            <a:pPr eaLnBrk="1" hangingPunct="1"/>
            <a:r>
              <a:rPr lang="en-US" altLang="ja-JP" dirty="0">
                <a:latin typeface="Times New Roman" charset="0"/>
                <a:cs typeface="Times New Roman" charset="0"/>
              </a:rPr>
              <a:t>       regularizes</a:t>
            </a:r>
          </a:p>
          <a:p>
            <a:pPr eaLnBrk="1" hangingPunct="1"/>
            <a:r>
              <a:rPr lang="en-US" altLang="ja-JP" sz="2000" dirty="0">
                <a:latin typeface="Times New Roman" charset="0"/>
                <a:cs typeface="Times New Roman" charset="0"/>
              </a:rPr>
              <a:t>(</a:t>
            </a:r>
            <a:r>
              <a:rPr lang="en-US" altLang="ja-JP" sz="2000" b="1" i="1" dirty="0">
                <a:latin typeface="Times New Roman" charset="0"/>
                <a:cs typeface="Times New Roman" charset="0"/>
              </a:rPr>
              <a:t>relativistic coherence</a:t>
            </a:r>
            <a:r>
              <a:rPr lang="en-US" altLang="ja-JP" sz="2000" dirty="0">
                <a:latin typeface="Times New Roman" charset="0"/>
                <a:cs typeface="Times New Roman" charset="0"/>
              </a:rPr>
              <a:t>)</a:t>
            </a:r>
            <a:endParaRPr lang="ja-JP" altLang="en-US" sz="2000" dirty="0">
              <a:latin typeface="Arial" charset="0"/>
              <a:cs typeface="Times New Roman" charset="0"/>
            </a:endParaRPr>
          </a:p>
        </p:txBody>
      </p:sp>
      <p:sp>
        <p:nvSpPr>
          <p:cNvPr id="20498" name="テキスト ボックス 23"/>
          <p:cNvSpPr txBox="1">
            <a:spLocks noChangeArrowheads="1"/>
          </p:cNvSpPr>
          <p:nvPr/>
        </p:nvSpPr>
        <p:spPr bwMode="auto">
          <a:xfrm>
            <a:off x="8083550" y="5486400"/>
            <a:ext cx="184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400" dirty="0">
                <a:latin typeface="Arial" charset="0"/>
              </a:rPr>
              <a:t> </a:t>
            </a:r>
            <a:endParaRPr kumimoji="1" lang="ja-JP" altLang="en-US" sz="1400" dirty="0">
              <a:latin typeface="Arial" charset="0"/>
            </a:endParaRPr>
          </a:p>
        </p:txBody>
      </p:sp>
      <p:pic>
        <p:nvPicPr>
          <p:cNvPr id="25" name="Picture 24" descr="WakePi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236" y="889564"/>
            <a:ext cx="2628784" cy="2921255"/>
          </a:xfrm>
          <a:prstGeom prst="rect">
            <a:avLst/>
          </a:prstGeom>
        </p:spPr>
      </p:pic>
      <p:pic>
        <p:nvPicPr>
          <p:cNvPr id="2" name="Picture 1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95" y="1035799"/>
            <a:ext cx="3253563" cy="2628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89467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Wake phase velocity &gt;&gt; water movement speed                Tsunami phase velocity becomes ~0, 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u="sng" dirty="0" smtClean="0"/>
              <a:t> maintains </a:t>
            </a:r>
            <a:r>
              <a:rPr lang="en-US" b="1" dirty="0" smtClean="0"/>
              <a:t>coherent </a:t>
            </a:r>
            <a:r>
              <a:rPr lang="en-US" dirty="0" smtClean="0"/>
              <a:t>and </a:t>
            </a:r>
            <a:r>
              <a:rPr lang="en-US" b="1" dirty="0" smtClean="0"/>
              <a:t>smooth</a:t>
            </a:r>
            <a:r>
              <a:rPr lang="en-US" dirty="0" smtClean="0"/>
              <a:t> structure</a:t>
            </a:r>
            <a:r>
              <a:rPr lang="en-US" b="1" dirty="0" smtClean="0"/>
              <a:t> </a:t>
            </a:r>
            <a:r>
              <a:rPr lang="en-US" dirty="0" smtClean="0"/>
              <a:t>                           causes </a:t>
            </a:r>
            <a:r>
              <a:rPr lang="en-US" b="1" dirty="0" err="1" smtClean="0"/>
              <a:t>wavebreak</a:t>
            </a:r>
            <a:r>
              <a:rPr lang="en-US" dirty="0" smtClean="0"/>
              <a:t> and </a:t>
            </a:r>
            <a:r>
              <a:rPr lang="en-US" b="1" dirty="0" smtClean="0"/>
              <a:t>turbulence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82812"/>
            <a:ext cx="887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Relativistic coherence </a:t>
            </a:r>
            <a:r>
              <a:rPr lang="en-US" dirty="0" smtClean="0">
                <a:latin typeface="Times New Roman"/>
                <a:cs typeface="Times New Roman"/>
              </a:rPr>
              <a:t>enhances beyond the Tajima-Dawson field </a:t>
            </a:r>
            <a:r>
              <a:rPr lang="en-US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E = </a:t>
            </a:r>
            <a:r>
              <a:rPr lang="en-US" b="1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mω</a:t>
            </a:r>
            <a:r>
              <a:rPr lang="en-US" b="1" i="1" baseline="-250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p</a:t>
            </a:r>
            <a:r>
              <a:rPr lang="en-US" b="1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c</a:t>
            </a:r>
            <a:r>
              <a:rPr lang="en-US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/e  </a:t>
            </a:r>
            <a:r>
              <a:rPr lang="en-US" dirty="0" smtClean="0">
                <a:latin typeface="Times New Roman"/>
                <a:cs typeface="Times New Roman"/>
              </a:rPr>
              <a:t>(~ </a:t>
            </a:r>
            <a:r>
              <a:rPr lang="en-US" dirty="0" err="1" smtClean="0">
                <a:latin typeface="Times New Roman"/>
                <a:cs typeface="Times New Roman"/>
              </a:rPr>
              <a:t>GeV</a:t>
            </a:r>
            <a:r>
              <a:rPr lang="en-US" dirty="0" smtClean="0">
                <a:latin typeface="Times New Roman"/>
                <a:cs typeface="Times New Roman"/>
              </a:rPr>
              <a:t>/cm</a:t>
            </a:r>
            <a:r>
              <a:rPr lang="en-US" i="1" dirty="0" smtClean="0">
                <a:latin typeface="Times New Roman"/>
                <a:cs typeface="Times New Roman"/>
              </a:rPr>
              <a:t>) 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6" y="3810026"/>
            <a:ext cx="901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beam (of </a:t>
            </a:r>
            <a:r>
              <a:rPr lang="en-US" dirty="0" smtClean="0">
                <a:solidFill>
                  <a:srgbClr val="FF0000"/>
                </a:solidFill>
              </a:rPr>
              <a:t>laser</a:t>
            </a:r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dirty="0" smtClean="0"/>
              <a:t> particles) drives plasma waves to saturation amplitude:  </a:t>
            </a:r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E = </a:t>
            </a:r>
            <a:r>
              <a:rPr lang="en-US" b="1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mωv</a:t>
            </a:r>
            <a:r>
              <a:rPr lang="en-US" b="1" i="1" baseline="-250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ph</a:t>
            </a:r>
            <a:r>
              <a:rPr lang="en-US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/e 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0133" y="2102878"/>
            <a:ext cx="40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6645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70th Birthday</a:t>
            </a:r>
            <a:endParaRPr lang="fr-FR"/>
          </a:p>
        </p:txBody>
      </p:sp>
      <p:pic>
        <p:nvPicPr>
          <p:cNvPr id="5" name="Picture 4" descr="201702051657107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2" y="0"/>
            <a:ext cx="5299364" cy="6858000"/>
          </a:xfrm>
          <a:prstGeom prst="rect">
            <a:avLst/>
          </a:prstGeom>
        </p:spPr>
      </p:pic>
      <p:pic>
        <p:nvPicPr>
          <p:cNvPr id="9" name="Picture 8" descr="2017020516565544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0" y="3763953"/>
            <a:ext cx="4374443" cy="5661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8889" y="2074334"/>
            <a:ext cx="43692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Gamma emission luminosity by </a:t>
            </a:r>
            <a:r>
              <a:rPr lang="en-US" dirty="0" err="1" smtClean="0"/>
              <a:t>wakefield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</a:t>
            </a:r>
            <a:r>
              <a:rPr lang="en-US" dirty="0" smtClean="0"/>
              <a:t>  </a:t>
            </a:r>
            <a:r>
              <a:rPr lang="en-US" dirty="0" err="1" smtClean="0"/>
              <a:t>Lγ</a:t>
            </a:r>
            <a:r>
              <a:rPr lang="en-US" dirty="0" smtClean="0"/>
              <a:t> ~ 10</a:t>
            </a:r>
            <a:r>
              <a:rPr lang="en-US" baseline="30000" dirty="0" smtClean="0"/>
              <a:t>33</a:t>
            </a:r>
            <a:r>
              <a:rPr lang="en-US" dirty="0" smtClean="0"/>
              <a:t>  (</a:t>
            </a:r>
            <a:r>
              <a:rPr lang="en-US" dirty="0" err="1" smtClean="0"/>
              <a:t>κ</a:t>
            </a:r>
            <a:r>
              <a:rPr lang="en-US" dirty="0" smtClean="0"/>
              <a:t> / 0.1) </a:t>
            </a:r>
            <a:r>
              <a:rPr lang="en-US" dirty="0" err="1" smtClean="0"/>
              <a:t>η</a:t>
            </a:r>
            <a:r>
              <a:rPr lang="en-US" dirty="0" smtClean="0"/>
              <a:t> m’ m      </a:t>
            </a:r>
            <a:r>
              <a:rPr lang="en-US" dirty="0" smtClean="0"/>
              <a:t>(erg </a:t>
            </a:r>
            <a:r>
              <a:rPr lang="en-US" dirty="0" smtClean="0"/>
              <a:t>/</a:t>
            </a:r>
            <a:r>
              <a:rPr lang="en-US" dirty="0" smtClean="0"/>
              <a:t>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 </a:t>
            </a:r>
            <a:r>
              <a:rPr lang="en-US" dirty="0" err="1" smtClean="0"/>
              <a:t>κ</a:t>
            </a:r>
            <a:r>
              <a:rPr lang="en-US" dirty="0" smtClean="0"/>
              <a:t> (efficiency), </a:t>
            </a:r>
            <a:r>
              <a:rPr lang="en-US" dirty="0" err="1" smtClean="0"/>
              <a:t>η</a:t>
            </a:r>
            <a:r>
              <a:rPr lang="en-US" dirty="0" smtClean="0"/>
              <a:t> (episode dependent ~1)               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Ebisuzaki</a:t>
            </a:r>
            <a:r>
              <a:rPr lang="en-US" dirty="0" smtClean="0"/>
              <a:t>, Tajima, </a:t>
            </a:r>
            <a:r>
              <a:rPr lang="en-US" dirty="0" err="1" smtClean="0"/>
              <a:t>Astropart</a:t>
            </a:r>
            <a:r>
              <a:rPr lang="en-US" dirty="0" smtClean="0"/>
              <a:t>. </a:t>
            </a:r>
            <a:r>
              <a:rPr lang="en-US" dirty="0" err="1" smtClean="0"/>
              <a:t>Phy</a:t>
            </a:r>
            <a:r>
              <a:rPr lang="en-US" dirty="0" smtClean="0"/>
              <a:t>., 2014</a:t>
            </a:r>
            <a:r>
              <a:rPr lang="en-US" dirty="0" smtClean="0"/>
              <a:t>)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1556" y="62946"/>
            <a:ext cx="8565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Wakefield excited on the jets from BH: genesis of EHECR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                                          and gamma bursts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9972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kahash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345" y="1550231"/>
            <a:ext cx="4317998" cy="4764687"/>
          </a:xfrm>
          <a:prstGeom prst="rect">
            <a:avLst/>
          </a:prstGeom>
        </p:spPr>
      </p:pic>
      <p:pic>
        <p:nvPicPr>
          <p:cNvPr id="7" name="Picture 6" descr="Takahashi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7865" y="2061868"/>
            <a:ext cx="5084426" cy="4507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39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Enhanced energy emission of jets and shocks </a:t>
            </a:r>
          </a:p>
          <a:p>
            <a:pPr algn="ctr"/>
            <a:r>
              <a:rPr lang="en-US" sz="3200" b="1" dirty="0"/>
              <a:t>b</a:t>
            </a:r>
            <a:r>
              <a:rPr lang="en-US" sz="3200" b="1" dirty="0" smtClean="0"/>
              <a:t>y merging two NS’s (or BH’s)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            (Takahashi, Hillman, Tajima, 2000)</a:t>
            </a:r>
          </a:p>
          <a:p>
            <a:pPr lvl="0"/>
            <a:r>
              <a:rPr lang="en-US" sz="1400" dirty="0" smtClean="0"/>
              <a:t>                                                                     in </a:t>
            </a:r>
            <a:r>
              <a:rPr lang="en-US" sz="1400" u="sng" dirty="0"/>
              <a:t>High Field Science</a:t>
            </a:r>
            <a:r>
              <a:rPr lang="en-US" sz="1400" dirty="0"/>
              <a:t>, Eds., T. Tajima, K., </a:t>
            </a:r>
            <a:r>
              <a:rPr lang="en-US" sz="1400" dirty="0" err="1"/>
              <a:t>Mima</a:t>
            </a:r>
            <a:r>
              <a:rPr lang="en-US" sz="1400" dirty="0"/>
              <a:t>, and H. </a:t>
            </a:r>
            <a:r>
              <a:rPr lang="en-US" sz="1400" dirty="0" err="1"/>
              <a:t>Baldis</a:t>
            </a:r>
            <a:r>
              <a:rPr lang="en-US" sz="1400" dirty="0"/>
              <a:t> (Kluwer, NY, 2000).</a:t>
            </a:r>
            <a:r>
              <a:rPr lang="en-US" sz="1400" dirty="0" smtClean="0"/>
              <a:t>p177.</a:t>
            </a:r>
            <a:endParaRPr lang="en-US" sz="3200" dirty="0"/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8667" y="6335889"/>
            <a:ext cx="452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Also, Chen, Tajima, and Takahashi, PRL (2002).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1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7020516563673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733777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4891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Merging BHs and their emission of </a:t>
            </a:r>
          </a:p>
          <a:p>
            <a:pPr algn="ctr"/>
            <a:r>
              <a:rPr lang="en-US" sz="4000" b="1" dirty="0" smtClean="0"/>
              <a:t>gravitational waves</a:t>
            </a:r>
          </a:p>
          <a:p>
            <a:pPr algn="ctr"/>
            <a:endParaRPr lang="en-US" sz="4000" b="1" dirty="0"/>
          </a:p>
          <a:p>
            <a:r>
              <a:rPr lang="en-US" sz="2800" b="1" dirty="0" smtClean="0"/>
              <a:t>                             </a:t>
            </a:r>
            <a:r>
              <a:rPr lang="en-US" sz="2800" b="1" dirty="0" err="1" smtClean="0"/>
              <a:t>Matsubayashi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Shinkai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Ebisuzaki</a:t>
            </a:r>
            <a:r>
              <a:rPr lang="en-US" sz="2800" b="1" dirty="0" smtClean="0"/>
              <a:t> </a:t>
            </a:r>
            <a:r>
              <a:rPr lang="en-US" sz="2800" b="1" dirty="0" smtClean="0"/>
              <a:t>(ApJ,2004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9222" y="3527778"/>
            <a:ext cx="3715906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Dimensionless amplitude of the </a:t>
            </a:r>
          </a:p>
          <a:p>
            <a:r>
              <a:rPr lang="en-US" dirty="0" smtClean="0"/>
              <a:t>gravitational wave</a:t>
            </a:r>
          </a:p>
          <a:p>
            <a:endParaRPr lang="en-US" dirty="0"/>
          </a:p>
          <a:p>
            <a:r>
              <a:rPr lang="en-US" dirty="0" smtClean="0"/>
              <a:t>    h ~ 5 x 10</a:t>
            </a:r>
            <a:r>
              <a:rPr lang="en-US" baseline="30000" dirty="0" smtClean="0"/>
              <a:t>-21</a:t>
            </a:r>
            <a:r>
              <a:rPr lang="en-US" dirty="0" smtClean="0"/>
              <a:t> ε</a:t>
            </a:r>
            <a:r>
              <a:rPr lang="en-US" baseline="30000" dirty="0" smtClean="0"/>
              <a:t>1/2 </a:t>
            </a:r>
            <a:r>
              <a:rPr lang="en-US" dirty="0" smtClean="0"/>
              <a:t> R </a:t>
            </a:r>
            <a:r>
              <a:rPr lang="en-US" baseline="30000" dirty="0" smtClean="0"/>
              <a:t>-1</a:t>
            </a:r>
            <a:r>
              <a:rPr lang="en-US" dirty="0" smtClean="0"/>
              <a:t>  μ</a:t>
            </a:r>
          </a:p>
          <a:p>
            <a:endParaRPr lang="en-US" dirty="0"/>
          </a:p>
          <a:p>
            <a:r>
              <a:rPr lang="en-US" dirty="0" smtClean="0"/>
              <a:t>         </a:t>
            </a:r>
            <a:r>
              <a:rPr lang="en-US" dirty="0" err="1" smtClean="0"/>
              <a:t>ε</a:t>
            </a:r>
            <a:r>
              <a:rPr lang="en-US" dirty="0" smtClean="0"/>
              <a:t> (efficiency normalized to 0.01), </a:t>
            </a:r>
          </a:p>
          <a:p>
            <a:r>
              <a:rPr lang="en-US" dirty="0"/>
              <a:t> </a:t>
            </a:r>
            <a:r>
              <a:rPr lang="en-US" dirty="0" smtClean="0"/>
              <a:t>        R (distance in 4 </a:t>
            </a:r>
            <a:r>
              <a:rPr lang="en-US" dirty="0" err="1" smtClean="0"/>
              <a:t>Gpc</a:t>
            </a:r>
            <a:r>
              <a:rPr lang="en-US" dirty="0" smtClean="0"/>
              <a:t>))</a:t>
            </a:r>
          </a:p>
          <a:p>
            <a:r>
              <a:rPr lang="en-US" dirty="0"/>
              <a:t> </a:t>
            </a:r>
            <a:r>
              <a:rPr lang="en-US" dirty="0" smtClean="0"/>
              <a:t>        μ (reduced mass of two stars</a:t>
            </a:r>
          </a:p>
          <a:p>
            <a:r>
              <a:rPr lang="en-US" dirty="0"/>
              <a:t> </a:t>
            </a:r>
            <a:r>
              <a:rPr lang="en-US" dirty="0" smtClean="0"/>
              <a:t>             in 10</a:t>
            </a:r>
            <a:r>
              <a:rPr lang="en-US" baseline="30000" dirty="0" smtClean="0"/>
              <a:t>3 </a:t>
            </a:r>
            <a:r>
              <a:rPr lang="en-US" dirty="0" smtClean="0"/>
              <a:t> solar mass)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2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29453965"/>
              </p:ext>
            </p:extLst>
          </p:nvPr>
        </p:nvGraphicFramePr>
        <p:xfrm>
          <a:off x="0" y="-1"/>
          <a:ext cx="9144000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hoto Editor 写真" r:id="rId3" imgW="6152381" imgH="4401164" progId="MSPhotoEd.3">
                  <p:embed/>
                </p:oleObj>
              </mc:Choice>
              <mc:Fallback>
                <p:oleObj name="Photo Editor 写真" r:id="rId3" imgW="6152381" imgH="440116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5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8889" y="5094111"/>
            <a:ext cx="3041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2499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13686</TotalTime>
  <Words>419</Words>
  <Application>Microsoft Macintosh PowerPoint</Application>
  <PresentationFormat>On-screen Show (4:3)</PresentationFormat>
  <Paragraphs>71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Thème Office</vt:lpstr>
      <vt:lpstr>Photo Editor 写真</vt:lpstr>
      <vt:lpstr>`</vt:lpstr>
      <vt:lpstr>abstract</vt:lpstr>
      <vt:lpstr> Laser Wakefield (LWFA):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Gérard Mourou</dc:creator>
  <cp:lastModifiedBy>Toshiki Tajima</cp:lastModifiedBy>
  <cp:revision>417</cp:revision>
  <cp:lastPrinted>2014-05-15T14:11:43Z</cp:lastPrinted>
  <dcterms:created xsi:type="dcterms:W3CDTF">2014-05-09T09:47:36Z</dcterms:created>
  <dcterms:modified xsi:type="dcterms:W3CDTF">2017-02-06T05:01:11Z</dcterms:modified>
</cp:coreProperties>
</file>